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8" r:id="rId2"/>
    <p:sldId id="290" r:id="rId3"/>
    <p:sldId id="295" r:id="rId4"/>
    <p:sldId id="296" r:id="rId5"/>
    <p:sldId id="289" r:id="rId6"/>
    <p:sldId id="291" r:id="rId7"/>
    <p:sldId id="292" r:id="rId8"/>
    <p:sldId id="293" r:id="rId9"/>
    <p:sldId id="294" r:id="rId10"/>
  </p:sldIdLst>
  <p:sldSz cx="9144000" cy="6858000" type="screen4x3"/>
  <p:notesSz cx="6794500" cy="9931400"/>
  <p:defaultTextStyle>
    <a:defPPr>
      <a:defRPr lang="nl-NL"/>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3399"/>
    <a:srgbClr val="F042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76" autoAdjust="0"/>
  </p:normalViewPr>
  <p:slideViewPr>
    <p:cSldViewPr snapToObjects="1">
      <p:cViewPr varScale="1">
        <p:scale>
          <a:sx n="34" d="100"/>
          <a:sy n="34" d="100"/>
        </p:scale>
        <p:origin x="912" y="60"/>
      </p:cViewPr>
      <p:guideLst>
        <p:guide orient="horz" pos="900"/>
        <p:guide orient="horz" pos="2839"/>
        <p:guide orient="horz" pos="2699"/>
        <p:guide orient="horz" pos="1080"/>
        <p:guide pos="1642"/>
        <p:guide pos="1389"/>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0" d="100"/>
          <a:sy n="80" d="100"/>
        </p:scale>
        <p:origin x="-2058"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E1B5F81-D0C4-438F-A45E-6F3F2E8C7EF7}" type="datetimeFigureOut">
              <a:rPr lang="nl-NL"/>
              <a:pPr>
                <a:defRPr/>
              </a:pPr>
              <a:t>2-9-2015</a:t>
            </a:fld>
            <a:endParaRPr lang="nl-NL"/>
          </a:p>
        </p:txBody>
      </p:sp>
      <p:sp>
        <p:nvSpPr>
          <p:cNvPr id="4" name="Tijdelijke aanduiding voor voetteks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7ED3D80-32B2-4421-B851-66DE5A4E75BB}" type="slidenum">
              <a:rPr lang="nl-NL"/>
              <a:pPr>
                <a:defRPr/>
              </a:pPr>
              <a:t>‹nr.›</a:t>
            </a:fld>
            <a:endParaRPr lang="nl-NL"/>
          </a:p>
        </p:txBody>
      </p:sp>
    </p:spTree>
    <p:extLst>
      <p:ext uri="{BB962C8B-B14F-4D97-AF65-F5344CB8AC3E}">
        <p14:creationId xmlns:p14="http://schemas.microsoft.com/office/powerpoint/2010/main" val="2679856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D6C2E8E-813B-42E8-A103-9C7F2D20019D}" type="datetimeFigureOut">
              <a:rPr lang="nl-NL"/>
              <a:pPr>
                <a:defRPr/>
              </a:pPr>
              <a:t>2-9-2015</a:t>
            </a:fld>
            <a:endParaRPr lang="nl-NL"/>
          </a:p>
        </p:txBody>
      </p:sp>
      <p:sp>
        <p:nvSpPr>
          <p:cNvPr id="4" name="Tijdelijke aanduiding voor dia-afbeelding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826BFB7-4063-4CE5-B4D8-A47A48AFAF9E}" type="slidenum">
              <a:rPr lang="nl-NL"/>
              <a:pPr>
                <a:defRPr/>
              </a:pPr>
              <a:t>‹nr.›</a:t>
            </a:fld>
            <a:endParaRPr lang="nl-NL"/>
          </a:p>
        </p:txBody>
      </p:sp>
    </p:spTree>
    <p:extLst>
      <p:ext uri="{BB962C8B-B14F-4D97-AF65-F5344CB8AC3E}">
        <p14:creationId xmlns:p14="http://schemas.microsoft.com/office/powerpoint/2010/main" val="33426439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A65F04F4-95BD-4272-865A-84EA1999F739}" type="slidenum">
              <a:rPr lang="en-US">
                <a:latin typeface="Arial" charset="0"/>
                <a:ea typeface="Geneva"/>
                <a:cs typeface="Geneva"/>
              </a:rPr>
              <a:pPr eaLnBrk="0" fontAlgn="base" hangingPunct="0">
                <a:spcBef>
                  <a:spcPct val="0"/>
                </a:spcBef>
                <a:spcAft>
                  <a:spcPct val="0"/>
                </a:spcAft>
              </a:pPr>
              <a:t>1</a:t>
            </a:fld>
            <a:endParaRPr lang="en-US">
              <a:latin typeface="Arial" charset="0"/>
              <a:ea typeface="Geneva"/>
              <a:cs typeface="Geneva"/>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470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nieuwe examenprogramma' s gaat</a:t>
            </a:r>
            <a:r>
              <a:rPr lang="nl-NL" baseline="0" dirty="0" smtClean="0"/>
              <a:t> het erover dat leerlingen concepten wendbaar leren toepassen in wisselende contexten. De conceptuele </a:t>
            </a:r>
            <a:r>
              <a:rPr lang="nl-NL" baseline="0" dirty="0" err="1" smtClean="0"/>
              <a:t>vakstructuur</a:t>
            </a:r>
            <a:r>
              <a:rPr lang="nl-NL" baseline="0" dirty="0" smtClean="0"/>
              <a:t> wordt in deze figuur gepresenteerd als een samenhangend netwerk van kernconcepten, concepten en begrippen. Daarnaast zijn er verschillende contexten waarin deze concepten betekenis krijgen en waarin leerlingen concepten wendbaar moeten toepassen.</a:t>
            </a:r>
          </a:p>
          <a:p>
            <a:endParaRPr lang="nl-NL" baseline="0" dirty="0" smtClean="0"/>
          </a:p>
          <a:p>
            <a:r>
              <a:rPr lang="nl-NL" baseline="0" dirty="0" smtClean="0"/>
              <a:t>De paarse vierkanten stellen de kernconcepten en concepten voor, de grijze vlekken de contexten. </a:t>
            </a:r>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2</a:t>
            </a:fld>
            <a:endParaRPr lang="nl-NL"/>
          </a:p>
        </p:txBody>
      </p:sp>
    </p:spTree>
    <p:extLst>
      <p:ext uri="{BB962C8B-B14F-4D97-AF65-F5344CB8AC3E}">
        <p14:creationId xmlns:p14="http://schemas.microsoft.com/office/powerpoint/2010/main" val="1052383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baseline="-25000">
                <a:solidFill>
                  <a:schemeClr val="tx1"/>
                </a:solidFill>
                <a:latin typeface="Arial" pitchFamily="34" charset="0"/>
                <a:ea typeface="Geneva"/>
                <a:cs typeface="Geneva"/>
              </a:defRPr>
            </a:lvl1pPr>
            <a:lvl2pPr marL="742950" indent="-285750">
              <a:defRPr sz="2400" baseline="-25000">
                <a:solidFill>
                  <a:schemeClr val="tx1"/>
                </a:solidFill>
                <a:latin typeface="Arial" pitchFamily="34" charset="0"/>
                <a:ea typeface="Geneva"/>
                <a:cs typeface="Geneva"/>
              </a:defRPr>
            </a:lvl2pPr>
            <a:lvl3pPr marL="1143000" indent="-228600">
              <a:defRPr sz="2400" baseline="-25000">
                <a:solidFill>
                  <a:schemeClr val="tx1"/>
                </a:solidFill>
                <a:latin typeface="Arial" pitchFamily="34" charset="0"/>
                <a:ea typeface="Geneva"/>
                <a:cs typeface="Geneva"/>
              </a:defRPr>
            </a:lvl3pPr>
            <a:lvl4pPr marL="1600200" indent="-228600">
              <a:defRPr sz="2400" baseline="-25000">
                <a:solidFill>
                  <a:schemeClr val="tx1"/>
                </a:solidFill>
                <a:latin typeface="Arial" pitchFamily="34" charset="0"/>
                <a:ea typeface="Geneva"/>
                <a:cs typeface="Geneva"/>
              </a:defRPr>
            </a:lvl4pPr>
            <a:lvl5pPr marL="2057400" indent="-228600">
              <a:defRPr sz="2400" baseline="-25000">
                <a:solidFill>
                  <a:schemeClr val="tx1"/>
                </a:solidFill>
                <a:latin typeface="Arial" pitchFamily="34" charset="0"/>
                <a:ea typeface="Geneva"/>
                <a:cs typeface="Geneva"/>
              </a:defRPr>
            </a:lvl5pPr>
            <a:lvl6pPr marL="2514600" indent="-228600" eaLnBrk="0" fontAlgn="base" hangingPunct="0">
              <a:spcBef>
                <a:spcPct val="0"/>
              </a:spcBef>
              <a:spcAft>
                <a:spcPct val="0"/>
              </a:spcAft>
              <a:defRPr sz="2400" baseline="-25000">
                <a:solidFill>
                  <a:schemeClr val="tx1"/>
                </a:solidFill>
                <a:latin typeface="Arial" pitchFamily="34" charset="0"/>
                <a:ea typeface="Geneva"/>
                <a:cs typeface="Geneva"/>
              </a:defRPr>
            </a:lvl6pPr>
            <a:lvl7pPr marL="2971800" indent="-228600" eaLnBrk="0" fontAlgn="base" hangingPunct="0">
              <a:spcBef>
                <a:spcPct val="0"/>
              </a:spcBef>
              <a:spcAft>
                <a:spcPct val="0"/>
              </a:spcAft>
              <a:defRPr sz="2400" baseline="-25000">
                <a:solidFill>
                  <a:schemeClr val="tx1"/>
                </a:solidFill>
                <a:latin typeface="Arial" pitchFamily="34" charset="0"/>
                <a:ea typeface="Geneva"/>
                <a:cs typeface="Geneva"/>
              </a:defRPr>
            </a:lvl7pPr>
            <a:lvl8pPr marL="3429000" indent="-228600" eaLnBrk="0" fontAlgn="base" hangingPunct="0">
              <a:spcBef>
                <a:spcPct val="0"/>
              </a:spcBef>
              <a:spcAft>
                <a:spcPct val="0"/>
              </a:spcAft>
              <a:defRPr sz="2400" baseline="-25000">
                <a:solidFill>
                  <a:schemeClr val="tx1"/>
                </a:solidFill>
                <a:latin typeface="Arial" pitchFamily="34" charset="0"/>
                <a:ea typeface="Geneva"/>
                <a:cs typeface="Geneva"/>
              </a:defRPr>
            </a:lvl8pPr>
            <a:lvl9pPr marL="3886200" indent="-228600" eaLnBrk="0" fontAlgn="base" hangingPunct="0">
              <a:spcBef>
                <a:spcPct val="0"/>
              </a:spcBef>
              <a:spcAft>
                <a:spcPct val="0"/>
              </a:spcAft>
              <a:defRPr sz="2400" baseline="-25000">
                <a:solidFill>
                  <a:schemeClr val="tx1"/>
                </a:solidFill>
                <a:latin typeface="Arial" pitchFamily="34" charset="0"/>
                <a:ea typeface="Geneva"/>
                <a:cs typeface="Geneva"/>
              </a:defRPr>
            </a:lvl9pPr>
          </a:lstStyle>
          <a:p>
            <a:fld id="{B85A1A3C-325B-4070-9BD9-F72AD7EEA384}" type="slidenum">
              <a:rPr lang="en-US" sz="1200" baseline="0"/>
              <a:pPr/>
              <a:t>3</a:t>
            </a:fld>
            <a:endParaRPr lang="en-US" sz="1200" baseline="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GB" smtClean="0"/>
          </a:p>
        </p:txBody>
      </p:sp>
    </p:spTree>
    <p:extLst>
      <p:ext uri="{BB962C8B-B14F-4D97-AF65-F5344CB8AC3E}">
        <p14:creationId xmlns:p14="http://schemas.microsoft.com/office/powerpoint/2010/main" val="215599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Ad 1:</a:t>
            </a:r>
          </a:p>
          <a:p>
            <a:pPr lvl="1"/>
            <a:r>
              <a:rPr lang="nl-NL" sz="1600" dirty="0" smtClean="0"/>
              <a:t>Waarover gaat het in de ogen van de </a:t>
            </a:r>
            <a:r>
              <a:rPr lang="nl-NL" sz="1600" dirty="0" smtClean="0">
                <a:solidFill>
                  <a:srgbClr val="D00077"/>
                </a:solidFill>
              </a:rPr>
              <a:t>docent</a:t>
            </a:r>
            <a:r>
              <a:rPr lang="nl-NL" sz="1600" dirty="0" smtClean="0"/>
              <a:t>?</a:t>
            </a:r>
          </a:p>
          <a:p>
            <a:pPr lvl="1"/>
            <a:r>
              <a:rPr lang="nl-NL" sz="1600" dirty="0" smtClean="0">
                <a:solidFill>
                  <a:srgbClr val="D00077"/>
                </a:solidFill>
              </a:rPr>
              <a:t>Raamwerk</a:t>
            </a:r>
            <a:r>
              <a:rPr lang="nl-NL" sz="1600" dirty="0" smtClean="0"/>
              <a:t> van het materiaal</a:t>
            </a:r>
            <a:endParaRPr lang="nl-NL" sz="1600" dirty="0" smtClean="0">
              <a:solidFill>
                <a:srgbClr val="D00077"/>
              </a:solidFill>
            </a:endParaRPr>
          </a:p>
          <a:p>
            <a:endParaRPr lang="nl-NL" dirty="0" smtClean="0"/>
          </a:p>
          <a:p>
            <a:r>
              <a:rPr lang="nl-NL" dirty="0" smtClean="0"/>
              <a:t>Ad 2:</a:t>
            </a:r>
          </a:p>
          <a:p>
            <a:pPr lvl="1"/>
            <a:r>
              <a:rPr lang="nl-NL" sz="1600" dirty="0" smtClean="0"/>
              <a:t>Waarover gaat het in de ogen van de </a:t>
            </a:r>
            <a:r>
              <a:rPr lang="nl-NL" sz="1600" dirty="0" smtClean="0">
                <a:solidFill>
                  <a:srgbClr val="7030A0"/>
                </a:solidFill>
              </a:rPr>
              <a:t>leerling</a:t>
            </a:r>
            <a:r>
              <a:rPr lang="nl-NL" sz="1600" dirty="0" smtClean="0"/>
              <a:t>?</a:t>
            </a:r>
          </a:p>
          <a:p>
            <a:pPr lvl="1"/>
            <a:r>
              <a:rPr lang="nl-NL" sz="1600" dirty="0" smtClean="0"/>
              <a:t>Detaillering</a:t>
            </a:r>
          </a:p>
          <a:p>
            <a:endParaRPr lang="nl-NL" dirty="0"/>
          </a:p>
        </p:txBody>
      </p:sp>
      <p:sp>
        <p:nvSpPr>
          <p:cNvPr id="4" name="Tijdelijke aanduiding voor dianummer 3"/>
          <p:cNvSpPr>
            <a:spLocks noGrp="1"/>
          </p:cNvSpPr>
          <p:nvPr>
            <p:ph type="sldNum" sz="quarter" idx="10"/>
          </p:nvPr>
        </p:nvSpPr>
        <p:spPr/>
        <p:txBody>
          <a:bodyPr/>
          <a:lstStyle/>
          <a:p>
            <a:pPr>
              <a:defRPr/>
            </a:pPr>
            <a:fld id="{CF56A71A-E3CD-44B1-9CD8-77D62CCB62BC}" type="slidenum">
              <a:rPr lang="en-US" smtClean="0"/>
              <a:pPr>
                <a:defRPr/>
              </a:pPr>
              <a:t>4</a:t>
            </a:fld>
            <a:endParaRPr lang="en-US"/>
          </a:p>
        </p:txBody>
      </p:sp>
    </p:spTree>
    <p:extLst>
      <p:ext uri="{BB962C8B-B14F-4D97-AF65-F5344CB8AC3E}">
        <p14:creationId xmlns:p14="http://schemas.microsoft.com/office/powerpoint/2010/main" val="224009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concept-contextvenster in een handvat om te praten </a:t>
            </a:r>
            <a:r>
              <a:rPr lang="nl-NL" baseline="0" dirty="0" smtClean="0"/>
              <a:t>over concept-context in het bèta-onderwijs. Docenten kunnen de wisselwerking tussen concepten en contexten op verschillende manieren in het onderwijs uitwerken. Het venster is handig als het gaat over welke manier je in welke situatie in gebruikt. De ene manier kan bijvoorbeeld goed gebruikt worden in projectonderwijs, de andere manier om leerlingen de samenhang binnen een vak te laten zien.</a:t>
            </a:r>
          </a:p>
          <a:p>
            <a:endParaRPr lang="nl-NL" baseline="0" dirty="0" smtClean="0"/>
          </a:p>
          <a:p>
            <a:r>
              <a:rPr lang="nl-NL" baseline="0" dirty="0" smtClean="0"/>
              <a:t>Er zijn ook nog andere manieren om het venster te gebruiken, bijvoorbeeld om lesmateriaal te kiezen, aan te passen of te ontwikkelen.</a:t>
            </a:r>
          </a:p>
          <a:p>
            <a:endParaRPr lang="nl-NL" baseline="0" dirty="0" smtClean="0"/>
          </a:p>
          <a:p>
            <a:r>
              <a:rPr lang="nl-NL" baseline="0" dirty="0" smtClean="0"/>
              <a:t>Het concept-contextvenster laat vier uitwerkingen zien voor de wisselwerking tussen contexten en concepten, door vanuit twee vragen naar de inhoud van het onderwijs te kijken. De doelen bepalen globaal het kader voor de inhoud van het onderwijs, maar daarbinnen is er nog veel ruimte voor de keuze van inhoud en de ordening daarvan.</a:t>
            </a:r>
          </a:p>
          <a:p>
            <a:endParaRPr lang="nl-NL" baseline="0" dirty="0" smtClean="0"/>
          </a:p>
          <a:p>
            <a:r>
              <a:rPr lang="nl-NL" baseline="0" dirty="0" smtClean="0"/>
              <a:t>Het concept-contextvenster gaat uit van twee vragen, iedere vraag heeft twee antwoordmogelijkheden:</a:t>
            </a:r>
          </a:p>
          <a:p>
            <a:r>
              <a:rPr lang="nl-NL" baseline="0" dirty="0" smtClean="0"/>
              <a:t>Wat bepaalt de selectie van de inhoud? (verticale as)</a:t>
            </a:r>
          </a:p>
          <a:p>
            <a:r>
              <a:rPr lang="nl-NL" baseline="0" dirty="0" smtClean="0"/>
              <a:t>	- de conceptuele </a:t>
            </a:r>
            <a:r>
              <a:rPr lang="nl-NL" baseline="0" dirty="0" err="1" smtClean="0"/>
              <a:t>vakstructuur</a:t>
            </a:r>
            <a:endParaRPr lang="nl-NL" baseline="0" dirty="0" smtClean="0"/>
          </a:p>
          <a:p>
            <a:r>
              <a:rPr lang="nl-NL" baseline="0" dirty="0" smtClean="0"/>
              <a:t>	- de context</a:t>
            </a:r>
          </a:p>
          <a:p>
            <a:endParaRPr lang="nl-NL" baseline="0" dirty="0" smtClean="0"/>
          </a:p>
          <a:p>
            <a:r>
              <a:rPr lang="nl-NL" baseline="0" dirty="0" smtClean="0"/>
              <a:t>Wat bepaalt de ordening/inrichting van de inhoud? (horizontale as)</a:t>
            </a:r>
          </a:p>
          <a:p>
            <a:r>
              <a:rPr lang="nl-NL" baseline="0" dirty="0" smtClean="0"/>
              <a:t>	- de conceptuele </a:t>
            </a:r>
            <a:r>
              <a:rPr lang="nl-NL" baseline="0" dirty="0" err="1" smtClean="0"/>
              <a:t>vakstructuur</a:t>
            </a:r>
            <a:endParaRPr lang="nl-NL" baseline="0" dirty="0" smtClean="0"/>
          </a:p>
          <a:p>
            <a:r>
              <a:rPr lang="nl-NL" baseline="0" dirty="0" smtClean="0"/>
              <a:t>	- de context</a:t>
            </a:r>
          </a:p>
          <a:p>
            <a:endParaRPr lang="nl-NL" baseline="0" dirty="0" smtClean="0"/>
          </a:p>
          <a:p>
            <a:r>
              <a:rPr lang="nl-NL" baseline="0" dirty="0" smtClean="0"/>
              <a:t>De twee vragen met ieder twee antwoorden leveren vier uitwerkingen voor de wisselwerking tussen concepten en contexten op.</a:t>
            </a:r>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5</a:t>
            </a:fld>
            <a:endParaRPr lang="nl-NL"/>
          </a:p>
        </p:txBody>
      </p:sp>
    </p:spTree>
    <p:extLst>
      <p:ext uri="{BB962C8B-B14F-4D97-AF65-F5344CB8AC3E}">
        <p14:creationId xmlns:p14="http://schemas.microsoft.com/office/powerpoint/2010/main" val="142566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deze uitwerking van concept-context</a:t>
            </a:r>
            <a:r>
              <a:rPr lang="nl-NL" baseline="0" dirty="0" smtClean="0"/>
              <a:t> bepaalt de conceptuele </a:t>
            </a:r>
            <a:r>
              <a:rPr lang="nl-NL" baseline="0" dirty="0" err="1" smtClean="0"/>
              <a:t>vakstructuur</a:t>
            </a:r>
            <a:r>
              <a:rPr lang="nl-NL" baseline="0" dirty="0" smtClean="0"/>
              <a:t> zowel de selectie van de inhoud als de inrichting in het onderwijs. Dit is een situatie die veel voorkomt in het onderwijs. De concepten en begrippen staat centraal en worden door de docent geïllustreerd aan de hand van verschillende voorbeelden, toepassingen en kleine contexten. De contexten volgen uit de keuze van de concepten. De concepten horen tot een deelgebied en hangen met elkaar samen via de conceptuele </a:t>
            </a:r>
            <a:r>
              <a:rPr lang="nl-NL" baseline="0" dirty="0" err="1" smtClean="0"/>
              <a:t>vakstructuur</a:t>
            </a:r>
            <a:r>
              <a:rPr lang="nl-NL" baseline="0" dirty="0" smtClean="0"/>
              <a:t>.</a:t>
            </a:r>
          </a:p>
          <a:p>
            <a:endParaRPr lang="nl-NL" baseline="0" dirty="0" smtClean="0"/>
          </a:p>
          <a:p>
            <a:r>
              <a:rPr lang="nl-NL" baseline="0" dirty="0" smtClean="0"/>
              <a:t>Een voorbeeld is het onderwerp redoxreacties bij scheikunde. De docent illustreert daarbinnen redoxreacties op afstand aan de hand van een demonstratieproef van de zogenaamde </a:t>
            </a:r>
            <a:r>
              <a:rPr lang="nl-NL" baseline="0" dirty="0" err="1" smtClean="0"/>
              <a:t>Daniëlcel</a:t>
            </a:r>
            <a:r>
              <a:rPr lang="nl-NL" baseline="0" dirty="0" smtClean="0"/>
              <a:t>.</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6</a:t>
            </a:fld>
            <a:endParaRPr lang="nl-NL"/>
          </a:p>
        </p:txBody>
      </p:sp>
    </p:spTree>
    <p:extLst>
      <p:ext uri="{BB962C8B-B14F-4D97-AF65-F5344CB8AC3E}">
        <p14:creationId xmlns:p14="http://schemas.microsoft.com/office/powerpoint/2010/main" val="400666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situatie van een verbindende context, bepaalt de conceptuele </a:t>
            </a:r>
            <a:r>
              <a:rPr lang="nl-NL" dirty="0" err="1" smtClean="0"/>
              <a:t>vakstructuur</a:t>
            </a:r>
            <a:r>
              <a:rPr lang="nl-NL" dirty="0" smtClean="0"/>
              <a:t> de selectie van de concepten en begrippen. Voor</a:t>
            </a:r>
            <a:r>
              <a:rPr lang="nl-NL" baseline="0" dirty="0" smtClean="0"/>
              <a:t> de inrichting van die concepten en begrippen wordt een verbindende context gekozen. De concepten horen tot een deelgebied en hangen met elkaar samen via de conceptuele </a:t>
            </a:r>
            <a:r>
              <a:rPr lang="nl-NL" baseline="0" dirty="0" err="1" smtClean="0"/>
              <a:t>vakstructuur</a:t>
            </a:r>
            <a:r>
              <a:rPr lang="nl-NL" baseline="0" dirty="0" smtClean="0"/>
              <a:t>. Veel concepten sluiten aan bij de context, maar niet allemaal.</a:t>
            </a:r>
          </a:p>
          <a:p>
            <a:endParaRPr lang="nl-NL" baseline="0" dirty="0" smtClean="0"/>
          </a:p>
          <a:p>
            <a:r>
              <a:rPr lang="nl-NL" baseline="0" dirty="0" smtClean="0"/>
              <a:t>Een voorbeeld is het hoofdstuk muziek in een natuurkundeboek. Leerlingen maken kennis met concepten en begrippen uit het deelgebied  Trillingen &amp; Golven. Situaties en toepassingen die in het boek aan bod komen hebben te maken met de verbindende context muziek. Maar concepten uit de algemene muziekleer komen niet aan bod en leerlingen leren ook niet welke materialen en technieken gebruikt worden voor de bouw van muziekinstrumenten. Sommige concepten en begrippen die aan bod komen hebben ook helemaal niets te maken met muziek, zoals bijvoorbeeld de trilling van een gewicht aan een veer, maar komen aan bod omdat het deel uit maakt van de conceptuele </a:t>
            </a:r>
            <a:r>
              <a:rPr lang="nl-NL" baseline="0" dirty="0" err="1" smtClean="0"/>
              <a:t>vakstructuur</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7</a:t>
            </a:fld>
            <a:endParaRPr lang="nl-NL"/>
          </a:p>
        </p:txBody>
      </p:sp>
    </p:spTree>
    <p:extLst>
      <p:ext uri="{BB962C8B-B14F-4D97-AF65-F5344CB8AC3E}">
        <p14:creationId xmlns:p14="http://schemas.microsoft.com/office/powerpoint/2010/main" val="236504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uitwerking C staat een context helemaal centraal. Deze context selecteert de concepten en begrippen, die leerlingen leren. Ook bepaalt de centrale context de inrichting van het onderwijs. Concepten komen uit meerdere deelgebieden van een vakgebied of uit verschillende vakken en hangen via de centrale context met elkaar samen. In tegenstelling tot uitwerking B komen alleen concepten en begrippen aan bod komen die te maken met de centrale context.</a:t>
            </a:r>
          </a:p>
          <a:p>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baseline="0" dirty="0" smtClean="0"/>
              <a:t>Een voorbeeld van zo'n uitwerking met een centrale context is de casus van de </a:t>
            </a:r>
            <a:r>
              <a:rPr lang="nl-NL" baseline="0" dirty="0" err="1" smtClean="0"/>
              <a:t>Volendamse</a:t>
            </a:r>
            <a:r>
              <a:rPr lang="nl-NL" baseline="0" dirty="0" smtClean="0"/>
              <a:t> cafébrand. Een van de slachtoffers loopt in een Belgisch ziekenhuis een MRSA-infectie op, wordt geweigerd in Nederlandse ziekenhuizen en overlijdt uiteindelijk. Leerlingen werken vanuit verschillende rollen in een groep samen om een aantal vragen over de casus te beantwoorden. Leerlingen hebben, om die vragen te beantwoorden, concepten en begrippen nodig uit verschillende deelgebieden van de biologie. Leerlingen leren geen concepten en begrippen die niets met de centrale context te maken hebben.</a:t>
            </a:r>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8</a:t>
            </a:fld>
            <a:endParaRPr lang="nl-NL"/>
          </a:p>
        </p:txBody>
      </p:sp>
    </p:spTree>
    <p:extLst>
      <p:ext uri="{BB962C8B-B14F-4D97-AF65-F5344CB8AC3E}">
        <p14:creationId xmlns:p14="http://schemas.microsoft.com/office/powerpoint/2010/main" val="154680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uitwerking D blijft de context op afstand. De context selecteert wel de concepten</a:t>
            </a:r>
            <a:r>
              <a:rPr lang="nl-NL" baseline="0" dirty="0" smtClean="0"/>
              <a:t> en begrippen, die leerlingen leren, maar de conceptuele </a:t>
            </a:r>
            <a:r>
              <a:rPr lang="nl-NL" baseline="0" dirty="0" err="1" smtClean="0"/>
              <a:t>vakstructuur</a:t>
            </a:r>
            <a:r>
              <a:rPr lang="nl-NL" baseline="0" dirty="0" smtClean="0"/>
              <a:t> bepaalt de inrichting van het onderwijs. </a:t>
            </a:r>
          </a:p>
          <a:p>
            <a:endParaRPr lang="nl-NL" baseline="0" dirty="0" smtClean="0"/>
          </a:p>
          <a:p>
            <a:r>
              <a:rPr lang="nl-NL" baseline="0" dirty="0" smtClean="0"/>
              <a:t>Een voorbeeld is projectonderwijs binnen een reguliere situatie met een vakkenrooster. Gedurende een aantal projectweken staat het thema sport centraal. De docenten biologie, scheikunde en natuurkunde hebben afgesproken het hoofdstuk uit de methode te behandelen dat het dichts bij dit thema past. Bij scheikunde wordt het hoofdstuk verbrandingsreacties behandeld, bij natuurkunde gaat het over kracht en beweging en bij biologie gaat het 4 weken over de bouw van het menselijk lichaam. Leerlingen leren vanuit verschillende vakgebieden concepten en begrippen die in sport een rol spelen. Er komen ook andere concepten en begrippen aan bod, die niks met sport te maken hebben, maar nu eenmaal bij de betreffende hoofdstukken horen. In de lessen merken de leerlingen er weinig van dat de concepten en begrippen te maken hebben met sport omdat de inhoud via de conceptuele </a:t>
            </a:r>
            <a:r>
              <a:rPr lang="nl-NL" baseline="0" dirty="0" err="1" smtClean="0"/>
              <a:t>vakstructuur</a:t>
            </a:r>
            <a:r>
              <a:rPr lang="nl-NL" baseline="0" dirty="0" smtClean="0"/>
              <a:t> wordt ingericht. Voor de leerlingen staat de context op afstand.</a:t>
            </a:r>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9</a:t>
            </a:fld>
            <a:endParaRPr lang="nl-NL"/>
          </a:p>
        </p:txBody>
      </p:sp>
    </p:spTree>
    <p:extLst>
      <p:ext uri="{BB962C8B-B14F-4D97-AF65-F5344CB8AC3E}">
        <p14:creationId xmlns:p14="http://schemas.microsoft.com/office/powerpoint/2010/main" val="3757084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6" descr="RIMG0197_bew26x11geknipt.jpg"/>
          <p:cNvPicPr>
            <a:picLocks noChangeAspect="1"/>
          </p:cNvPicPr>
          <p:nvPr userDrawn="1"/>
        </p:nvPicPr>
        <p:blipFill>
          <a:blip r:embed="rId2"/>
          <a:srcRect/>
          <a:stretch>
            <a:fillRect/>
          </a:stretch>
        </p:blipFill>
        <p:spPr bwMode="auto">
          <a:xfrm>
            <a:off x="0" y="-19050"/>
            <a:ext cx="9144000" cy="3868738"/>
          </a:xfrm>
          <a:prstGeom prst="rect">
            <a:avLst/>
          </a:prstGeom>
          <a:noFill/>
          <a:ln w="9525">
            <a:noFill/>
            <a:miter lim="800000"/>
            <a:headEnd/>
            <a:tailEnd/>
          </a:ln>
        </p:spPr>
      </p:pic>
      <p:sp>
        <p:nvSpPr>
          <p:cNvPr id="5" name="Rechthoek 7"/>
          <p:cNvSpPr/>
          <p:nvPr userDrawn="1"/>
        </p:nvSpPr>
        <p:spPr>
          <a:xfrm>
            <a:off x="0" y="3683000"/>
            <a:ext cx="9144000" cy="3175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solidFill>
                <a:schemeClr val="bg1"/>
              </a:solidFill>
            </a:endParaRPr>
          </a:p>
        </p:txBody>
      </p:sp>
      <p:pic>
        <p:nvPicPr>
          <p:cNvPr id="6" name="Afbeelding 8" descr="SLO_logo_totaal.png"/>
          <p:cNvPicPr>
            <a:picLocks noChangeAspect="1"/>
          </p:cNvPicPr>
          <p:nvPr userDrawn="1"/>
        </p:nvPicPr>
        <p:blipFill>
          <a:blip r:embed="rId3"/>
          <a:srcRect/>
          <a:stretch>
            <a:fillRect/>
          </a:stretch>
        </p:blipFill>
        <p:spPr bwMode="auto">
          <a:xfrm>
            <a:off x="1555750" y="868363"/>
            <a:ext cx="1289050" cy="7258050"/>
          </a:xfrm>
          <a:prstGeom prst="rect">
            <a:avLst/>
          </a:prstGeom>
          <a:noFill/>
          <a:ln w="9525">
            <a:noFill/>
            <a:miter lim="800000"/>
            <a:headEnd/>
            <a:tailEnd/>
          </a:ln>
        </p:spPr>
      </p:pic>
      <p:sp>
        <p:nvSpPr>
          <p:cNvPr id="7" name="Rechthoek 9"/>
          <p:cNvSpPr/>
          <p:nvPr userDrawn="1"/>
        </p:nvSpPr>
        <p:spPr>
          <a:xfrm>
            <a:off x="2617788" y="3683000"/>
            <a:ext cx="6526212" cy="30321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1400" dirty="0"/>
          </a:p>
        </p:txBody>
      </p:sp>
      <p:sp>
        <p:nvSpPr>
          <p:cNvPr id="8" name="Rechthoek 11"/>
          <p:cNvSpPr/>
          <p:nvPr userDrawn="1"/>
        </p:nvSpPr>
        <p:spPr>
          <a:xfrm>
            <a:off x="2439988" y="3657600"/>
            <a:ext cx="5105400"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nl-NL" sz="1400" dirty="0"/>
              <a:t>SLO </a:t>
            </a:r>
            <a:r>
              <a:rPr lang="nl-NL" sz="1200" dirty="0"/>
              <a:t>●</a:t>
            </a:r>
            <a:r>
              <a:rPr lang="nl-NL" sz="1400" dirty="0"/>
              <a:t> nationaal expertisecentrum leerplanontwikkeling</a:t>
            </a:r>
          </a:p>
        </p:txBody>
      </p:sp>
      <p:sp>
        <p:nvSpPr>
          <p:cNvPr id="2" name="Titel 1"/>
          <p:cNvSpPr>
            <a:spLocks noGrp="1"/>
          </p:cNvSpPr>
          <p:nvPr>
            <p:ph type="ctrTitle"/>
          </p:nvPr>
        </p:nvSpPr>
        <p:spPr>
          <a:xfrm>
            <a:off x="2617788" y="1436533"/>
            <a:ext cx="6314545" cy="2348473"/>
          </a:xfrm>
        </p:spPr>
        <p:txBody>
          <a:bodyPr anchor="t">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9" name="Tijdelijke aanduiding voor datum 3"/>
          <p:cNvSpPr>
            <a:spLocks noGrp="1"/>
          </p:cNvSpPr>
          <p:nvPr>
            <p:ph type="dt" sz="half" idx="10"/>
          </p:nvPr>
        </p:nvSpPr>
        <p:spPr/>
        <p:txBody>
          <a:bodyPr/>
          <a:lstStyle>
            <a:lvl1pPr>
              <a:defRPr/>
            </a:lvl1pPr>
          </a:lstStyle>
          <a:p>
            <a:pPr>
              <a:defRPr/>
            </a:pPr>
            <a:fld id="{41AC130B-F763-48D5-87C4-C2634CF38341}" type="datetimeFigureOut">
              <a:rPr lang="nl-NL"/>
              <a:pPr>
                <a:defRPr/>
              </a:pPr>
              <a:t>2-9-2015</a:t>
            </a:fld>
            <a:endParaRPr lang="nl-NL"/>
          </a:p>
        </p:txBody>
      </p:sp>
      <p:sp>
        <p:nvSpPr>
          <p:cNvPr id="10" name="Tijdelijke aanduiding voor voettekst 4"/>
          <p:cNvSpPr>
            <a:spLocks noGrp="1"/>
          </p:cNvSpPr>
          <p:nvPr>
            <p:ph type="ftr" sz="quarter" idx="11"/>
          </p:nvPr>
        </p:nvSpPr>
        <p:spPr/>
        <p:txBody>
          <a:bodyPr/>
          <a:lstStyle>
            <a:lvl1pPr>
              <a:defRPr/>
            </a:lvl1pPr>
          </a:lstStyle>
          <a:p>
            <a:pPr>
              <a:defRPr/>
            </a:pPr>
            <a:endParaRPr lang="nl-NL"/>
          </a:p>
        </p:txBody>
      </p:sp>
      <p:sp>
        <p:nvSpPr>
          <p:cNvPr id="11" name="Tijdelijke aanduiding voor dianummer 5"/>
          <p:cNvSpPr>
            <a:spLocks noGrp="1"/>
          </p:cNvSpPr>
          <p:nvPr>
            <p:ph type="sldNum" sz="quarter" idx="12"/>
          </p:nvPr>
        </p:nvSpPr>
        <p:spPr/>
        <p:txBody>
          <a:bodyPr/>
          <a:lstStyle>
            <a:lvl1pPr>
              <a:defRPr/>
            </a:lvl1pPr>
          </a:lstStyle>
          <a:p>
            <a:pPr>
              <a:defRPr/>
            </a:pPr>
            <a:fld id="{878BF5AB-8131-4567-A2CF-8043729AD357}"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35056256-C943-4CF2-A150-3BEFB6A28F81}" type="datetimeFigureOut">
              <a:rPr lang="nl-NL"/>
              <a:pPr>
                <a:defRPr/>
              </a:pPr>
              <a:t>2-9-2015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87F64EA-A284-4325-9A35-EADDAED9E2DE}"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1510E3D3-58FC-457A-9690-119EF549878E}" type="datetimeFigureOut">
              <a:rPr lang="nl-NL"/>
              <a:pPr>
                <a:defRPr/>
              </a:pPr>
              <a:t>2-9-2015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4DB0969-EC73-48CC-98B2-65568684F1E1}"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1860CA0-CCF8-404A-A830-431FB1BAA8E4}" type="datetimeFigureOut">
              <a:rPr lang="nl-NL"/>
              <a:pPr>
                <a:defRPr/>
              </a:pPr>
              <a:t>2-9-2015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AB554A2-8CD7-48BE-B1C3-93A8E7BB8CFF}"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E7C4F9DB-7964-4B67-B675-FD179DD8D03C}" type="datetimeFigureOut">
              <a:rPr lang="nl-NL"/>
              <a:pPr>
                <a:defRPr/>
              </a:pPr>
              <a:t>2-9-2015</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ADA6AFF-18A6-442E-91CF-5BAF5A131516}"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D9072344-E591-4AF3-AB29-CE7CBB197D44}" type="datetimeFigureOut">
              <a:rPr lang="nl-NL"/>
              <a:pPr>
                <a:defRPr/>
              </a:pPr>
              <a:t>2-9-2015</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3AEC1E8-56F2-4E97-8C12-AB88B9B1F8B3}"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B47A918A-B411-4A9E-B732-5DA168DDBDF1}" type="datetimeFigureOut">
              <a:rPr lang="nl-NL"/>
              <a:pPr>
                <a:defRPr/>
              </a:pPr>
              <a:t>2-9-2015</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3D831F7E-948E-4D0F-8DBA-074E0FDBA1A2}"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78C5ED42-5E34-403E-B47A-0001333B79C4}" type="datetimeFigureOut">
              <a:rPr lang="nl-NL"/>
              <a:pPr>
                <a:defRPr/>
              </a:pPr>
              <a:t>2-9-2015</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9DFCCD22-E47A-4091-A107-04B9D3A6EE7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F8F9E96-98F1-4A59-B74F-41833A8C2153}" type="datetimeFigureOut">
              <a:rPr lang="nl-NL"/>
              <a:pPr>
                <a:defRPr/>
              </a:pPr>
              <a:t>2-9-2015</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6DBA080B-9C26-464D-80DD-2631BD033F3C}"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958A1BC-1E5D-4C92-A715-9AD927062EE1}" type="datetimeFigureOut">
              <a:rPr lang="nl-NL"/>
              <a:pPr>
                <a:defRPr/>
              </a:pPr>
              <a:t>2-9-2015</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29A9BAB-0B04-4C43-B760-9BB4FD3D0F1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A690452-C47D-4B85-B5F4-FBA0C13DB110}" type="datetimeFigureOut">
              <a:rPr lang="nl-NL"/>
              <a:pPr>
                <a:defRPr/>
              </a:pPr>
              <a:t>2-9-2015</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0238E03-2FA1-4377-94CA-0ED3EFC21F98}"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F263C09-1BD5-4F37-B109-46A56CBA0BE2}" type="datetimeFigureOut">
              <a:rPr lang="nl-NL"/>
              <a:pPr>
                <a:defRPr/>
              </a:pPr>
              <a:t>2-9-2015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8C36A90-0E75-42A8-80F5-A8E69A437DB2}" type="slidenum">
              <a:rPr lang="nl-NL"/>
              <a:pPr>
                <a:defRPr/>
              </a:pPr>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32" name="Afbeelding 9" descr="SLO.png"/>
          <p:cNvPicPr>
            <a:picLocks noChangeAspect="1"/>
          </p:cNvPicPr>
          <p:nvPr/>
        </p:nvPicPr>
        <p:blipFill>
          <a:blip r:embed="rId13"/>
          <a:srcRect/>
          <a:stretch>
            <a:fillRect/>
          </a:stretch>
        </p:blipFill>
        <p:spPr bwMode="auto">
          <a:xfrm>
            <a:off x="1925638" y="6270625"/>
            <a:ext cx="5588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617788" y="692696"/>
            <a:ext cx="6315075" cy="3163912"/>
          </a:xfrm>
        </p:spPr>
        <p:txBody>
          <a:bodyPr>
            <a:normAutofit/>
          </a:bodyPr>
          <a:lstStyle/>
          <a:p>
            <a:pPr>
              <a:lnSpc>
                <a:spcPct val="150000"/>
              </a:lnSpc>
              <a:spcAft>
                <a:spcPts val="1200"/>
              </a:spcAft>
            </a:pPr>
            <a:r>
              <a:rPr lang="nl-NL" dirty="0" smtClean="0">
                <a:latin typeface="Arial Black" panose="020B0A04020102020204" pitchFamily="34" charset="0"/>
                <a:cs typeface="Arial" charset="0"/>
              </a:rPr>
              <a:t>Concept-contextvenster in het bèta-onderwijs</a:t>
            </a:r>
            <a:r>
              <a:rPr lang="nl-NL" dirty="0" smtClean="0">
                <a:latin typeface="Arial" charset="0"/>
                <a:cs typeface="Arial" charset="0"/>
              </a:rPr>
              <a:t/>
            </a:r>
            <a:br>
              <a:rPr lang="nl-NL" dirty="0" smtClean="0">
                <a:latin typeface="Arial" charset="0"/>
                <a:cs typeface="Arial" charset="0"/>
              </a:rPr>
            </a:br>
            <a:r>
              <a:rPr lang="nl-NL" dirty="0" smtClean="0">
                <a:latin typeface="Arial" charset="0"/>
                <a:cs typeface="Arial" charset="0"/>
              </a:rPr>
              <a:t/>
            </a:r>
            <a:br>
              <a:rPr lang="nl-NL" dirty="0" smtClean="0">
                <a:latin typeface="Arial" charset="0"/>
                <a:cs typeface="Arial" charset="0"/>
              </a:rPr>
            </a:br>
            <a:endParaRPr lang="en-GB" dirty="0" smtClean="0">
              <a:latin typeface="Arial" charset="0"/>
              <a:cs typeface="Arial" charset="0"/>
            </a:endParaRPr>
          </a:p>
        </p:txBody>
      </p:sp>
      <p:sp>
        <p:nvSpPr>
          <p:cNvPr id="3075" name="Rectangle 3"/>
          <p:cNvSpPr>
            <a:spLocks noGrp="1" noChangeArrowheads="1"/>
          </p:cNvSpPr>
          <p:nvPr>
            <p:ph type="subTitle" idx="1"/>
          </p:nvPr>
        </p:nvSpPr>
        <p:spPr>
          <a:xfrm>
            <a:off x="2617788" y="4365625"/>
            <a:ext cx="5840412" cy="792163"/>
          </a:xfrm>
        </p:spPr>
        <p:txBody>
          <a:bodyPr rtlCol="0"/>
          <a:lstStyle/>
          <a:p>
            <a:pPr fontAlgn="auto">
              <a:spcAft>
                <a:spcPts val="0"/>
              </a:spcAft>
              <a:buFont typeface="Arial"/>
              <a:buNone/>
              <a:defRPr/>
            </a:pPr>
            <a:r>
              <a:rPr lang="en-GB" sz="1800" dirty="0" smtClean="0"/>
              <a:t>Lucia Bruning en Berenice Michels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Onderwijsinhoud</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6260" y="1600200"/>
            <a:ext cx="6031480" cy="4525963"/>
          </a:xfrm>
        </p:spPr>
      </p:pic>
    </p:spTree>
    <p:extLst>
      <p:ext uri="{BB962C8B-B14F-4D97-AF65-F5344CB8AC3E}">
        <p14:creationId xmlns:p14="http://schemas.microsoft.com/office/powerpoint/2010/main" val="292455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l-NL" dirty="0" smtClean="0"/>
              <a:t>Concept-contextvenster </a:t>
            </a:r>
            <a:br>
              <a:rPr lang="nl-NL" dirty="0" smtClean="0"/>
            </a:br>
            <a:r>
              <a:rPr lang="nl-NL" sz="1600" dirty="0" smtClean="0"/>
              <a:t>(Bruning &amp; Michels, 2013)</a:t>
            </a:r>
          </a:p>
        </p:txBody>
      </p:sp>
      <p:sp>
        <p:nvSpPr>
          <p:cNvPr id="277507" name="Rectangle 3"/>
          <p:cNvSpPr>
            <a:spLocks noGrp="1" noChangeArrowheads="1"/>
          </p:cNvSpPr>
          <p:nvPr>
            <p:ph type="body" idx="1"/>
          </p:nvPr>
        </p:nvSpPr>
        <p:spPr/>
        <p:txBody>
          <a:bodyPr/>
          <a:lstStyle/>
          <a:p>
            <a:pPr eaLnBrk="1" hangingPunct="1"/>
            <a:r>
              <a:rPr lang="nl-NL" sz="1600" b="1" dirty="0" smtClean="0">
                <a:solidFill>
                  <a:srgbClr val="D00077"/>
                </a:solidFill>
              </a:rPr>
              <a:t>Doel</a:t>
            </a:r>
            <a:r>
              <a:rPr lang="nl-NL" sz="1600" dirty="0" smtClean="0"/>
              <a:t>: </a:t>
            </a:r>
            <a:br>
              <a:rPr lang="nl-NL" sz="1600" dirty="0" smtClean="0"/>
            </a:br>
            <a:r>
              <a:rPr lang="nl-NL" sz="1600" dirty="0" smtClean="0"/>
              <a:t>laten zien dat er vele mogelijkheden zijn om te komen tot context-concept onderwijs</a:t>
            </a:r>
          </a:p>
          <a:p>
            <a:pPr eaLnBrk="1" hangingPunct="1"/>
            <a:endParaRPr lang="nl-NL" sz="1600" dirty="0" smtClean="0"/>
          </a:p>
          <a:p>
            <a:pPr eaLnBrk="1" hangingPunct="1"/>
            <a:r>
              <a:rPr lang="nl-NL" sz="1600" b="1" dirty="0" smtClean="0">
                <a:solidFill>
                  <a:srgbClr val="D00077"/>
                </a:solidFill>
              </a:rPr>
              <a:t>Gebruik</a:t>
            </a:r>
            <a:r>
              <a:rPr lang="nl-NL" sz="1600" dirty="0"/>
              <a:t> </a:t>
            </a:r>
            <a:r>
              <a:rPr lang="nl-NL" sz="1600" dirty="0" smtClean="0"/>
              <a:t>als handvat voor</a:t>
            </a:r>
          </a:p>
          <a:p>
            <a:pPr lvl="1" eaLnBrk="1" hangingPunct="1"/>
            <a:r>
              <a:rPr lang="nl-NL" sz="1600" dirty="0" smtClean="0"/>
              <a:t>een discussie over concept-context in de (les)praktijk</a:t>
            </a:r>
          </a:p>
          <a:p>
            <a:pPr lvl="1" eaLnBrk="1" hangingPunct="1"/>
            <a:r>
              <a:rPr lang="nl-NL" sz="1600" dirty="0"/>
              <a:t>h</a:t>
            </a:r>
            <a:r>
              <a:rPr lang="nl-NL" sz="1600" dirty="0" smtClean="0"/>
              <a:t>et ontwikkelen van </a:t>
            </a:r>
            <a:r>
              <a:rPr lang="nl-NL" sz="1600" dirty="0" smtClean="0"/>
              <a:t>lesmateriaal</a:t>
            </a:r>
          </a:p>
          <a:p>
            <a:pPr lvl="1" eaLnBrk="1" hangingPunct="1"/>
            <a:r>
              <a:rPr lang="nl-NL" sz="1600" dirty="0" smtClean="0"/>
              <a:t>de keuze van </a:t>
            </a:r>
            <a:r>
              <a:rPr lang="nl-NL" sz="1600" dirty="0" smtClean="0"/>
              <a:t>lesmateriaal</a:t>
            </a:r>
          </a:p>
          <a:p>
            <a:pPr lvl="1" eaLnBrk="1" hangingPunct="1">
              <a:buFontTx/>
              <a:buNone/>
            </a:pPr>
            <a:endParaRPr lang="nl-NL" sz="1600" dirty="0" smtClean="0"/>
          </a:p>
          <a:p>
            <a:pPr eaLnBrk="1" hangingPunct="1"/>
            <a:r>
              <a:rPr lang="nl-NL" sz="1600" b="1" dirty="0" smtClean="0">
                <a:solidFill>
                  <a:srgbClr val="D00077"/>
                </a:solidFill>
              </a:rPr>
              <a:t>Model</a:t>
            </a:r>
            <a:r>
              <a:rPr lang="nl-NL" sz="1600" dirty="0" smtClean="0"/>
              <a:t>: </a:t>
            </a:r>
            <a:br>
              <a:rPr lang="nl-NL" sz="1600" dirty="0" smtClean="0"/>
            </a:br>
            <a:r>
              <a:rPr lang="nl-NL" sz="1600" dirty="0" smtClean="0"/>
              <a:t>Concept-contextvenster is een vereenvoudigde weergave van de werkelijkheid!</a:t>
            </a:r>
          </a:p>
        </p:txBody>
      </p:sp>
    </p:spTree>
    <p:extLst>
      <p:ext uri="{BB962C8B-B14F-4D97-AF65-F5344CB8AC3E}">
        <p14:creationId xmlns:p14="http://schemas.microsoft.com/office/powerpoint/2010/main" val="4167698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Concept-contextvenster: </a:t>
            </a:r>
            <a:br>
              <a:rPr lang="nl-NL" dirty="0" smtClean="0"/>
            </a:br>
            <a:r>
              <a:rPr lang="nl-NL" i="1" dirty="0" smtClean="0"/>
              <a:t>twee </a:t>
            </a:r>
            <a:r>
              <a:rPr lang="nl-NL" i="1" dirty="0"/>
              <a:t>vragen, vier kwadranten</a:t>
            </a:r>
          </a:p>
        </p:txBody>
      </p:sp>
      <p:sp>
        <p:nvSpPr>
          <p:cNvPr id="3" name="Tijdelijke aanduiding voor inhoud 2"/>
          <p:cNvSpPr>
            <a:spLocks noGrp="1"/>
          </p:cNvSpPr>
          <p:nvPr>
            <p:ph idx="1"/>
          </p:nvPr>
        </p:nvSpPr>
        <p:spPr/>
        <p:txBody>
          <a:bodyPr/>
          <a:lstStyle/>
          <a:p>
            <a:pPr marL="457200" indent="-457200">
              <a:buFont typeface="+mj-lt"/>
              <a:buAutoNum type="arabicPeriod"/>
            </a:pPr>
            <a:r>
              <a:rPr lang="nl-NL" sz="2400" dirty="0"/>
              <a:t>Inhoud</a:t>
            </a:r>
            <a:r>
              <a:rPr lang="nl-NL" sz="2400" dirty="0">
                <a:solidFill>
                  <a:srgbClr val="D00077"/>
                </a:solidFill>
              </a:rPr>
              <a:t>selectie</a:t>
            </a:r>
            <a:r>
              <a:rPr lang="nl-NL" sz="2400" dirty="0"/>
              <a:t>:</a:t>
            </a:r>
          </a:p>
          <a:p>
            <a:pPr marL="457200" lvl="1" indent="0">
              <a:buNone/>
            </a:pPr>
            <a:r>
              <a:rPr lang="nl-NL" sz="2400" dirty="0"/>
              <a:t>Wat bepaalt de inhoudselectie van het </a:t>
            </a:r>
            <a:r>
              <a:rPr lang="nl-NL" sz="2400" dirty="0" smtClean="0"/>
              <a:t>materiaal? </a:t>
            </a:r>
            <a:r>
              <a:rPr lang="nl-NL" sz="2400" dirty="0"/>
              <a:t/>
            </a:r>
            <a:br>
              <a:rPr lang="nl-NL" sz="2400" dirty="0"/>
            </a:br>
            <a:r>
              <a:rPr lang="nl-NL" sz="2400" dirty="0"/>
              <a:t>(</a:t>
            </a:r>
            <a:r>
              <a:rPr lang="nl-NL" sz="2400" i="1" dirty="0">
                <a:solidFill>
                  <a:srgbClr val="D00077"/>
                </a:solidFill>
              </a:rPr>
              <a:t>conceptuele </a:t>
            </a:r>
            <a:r>
              <a:rPr lang="nl-NL" sz="2400" i="1" dirty="0" err="1">
                <a:solidFill>
                  <a:srgbClr val="D00077"/>
                </a:solidFill>
              </a:rPr>
              <a:t>vakstructuur</a:t>
            </a:r>
            <a:r>
              <a:rPr lang="nl-NL" sz="2400" i="1" dirty="0">
                <a:solidFill>
                  <a:srgbClr val="D00077"/>
                </a:solidFill>
              </a:rPr>
              <a:t> ↔ context</a:t>
            </a:r>
            <a:r>
              <a:rPr lang="nl-NL" sz="2400" dirty="0" smtClean="0"/>
              <a:t>)</a:t>
            </a:r>
          </a:p>
          <a:p>
            <a:pPr marL="914400" lvl="1" indent="-457200">
              <a:buFont typeface="+mj-lt"/>
              <a:buAutoNum type="arabicPeriod"/>
            </a:pPr>
            <a:endParaRPr lang="nl-NL" sz="2400" dirty="0"/>
          </a:p>
          <a:p>
            <a:pPr marL="457200" indent="-457200">
              <a:buFont typeface="+mj-lt"/>
              <a:buAutoNum type="arabicPeriod"/>
            </a:pPr>
            <a:r>
              <a:rPr lang="nl-NL" sz="2400" dirty="0" smtClean="0">
                <a:solidFill>
                  <a:srgbClr val="D00077"/>
                </a:solidFill>
              </a:rPr>
              <a:t>Inrichting</a:t>
            </a:r>
            <a:r>
              <a:rPr lang="nl-NL" sz="2400" dirty="0" smtClean="0"/>
              <a:t> </a:t>
            </a:r>
            <a:r>
              <a:rPr lang="nl-NL" sz="2400" dirty="0"/>
              <a:t>van de inhoud:</a:t>
            </a:r>
          </a:p>
          <a:p>
            <a:pPr marL="457200" lvl="1" indent="0">
              <a:buNone/>
            </a:pPr>
            <a:r>
              <a:rPr lang="nl-NL" sz="2400" dirty="0"/>
              <a:t>Wat bepaalt de vormgeving van de inhoud en het materiaal?</a:t>
            </a:r>
            <a:br>
              <a:rPr lang="nl-NL" sz="2400" dirty="0"/>
            </a:br>
            <a:r>
              <a:rPr lang="nl-NL" sz="2400" dirty="0" smtClean="0"/>
              <a:t>(</a:t>
            </a:r>
            <a:r>
              <a:rPr lang="nl-NL" sz="2400" i="1" dirty="0" smtClean="0">
                <a:solidFill>
                  <a:srgbClr val="D00077"/>
                </a:solidFill>
              </a:rPr>
              <a:t>conceptuele </a:t>
            </a:r>
            <a:r>
              <a:rPr lang="nl-NL" sz="2400" i="1" dirty="0" err="1">
                <a:solidFill>
                  <a:srgbClr val="D00077"/>
                </a:solidFill>
              </a:rPr>
              <a:t>vakstructuur</a:t>
            </a:r>
            <a:r>
              <a:rPr lang="nl-NL" sz="2400" i="1" dirty="0">
                <a:solidFill>
                  <a:srgbClr val="D00077"/>
                </a:solidFill>
              </a:rPr>
              <a:t> </a:t>
            </a:r>
            <a:r>
              <a:rPr lang="nl-NL" sz="2400" i="1" dirty="0" smtClean="0">
                <a:solidFill>
                  <a:srgbClr val="D00077"/>
                </a:solidFill>
              </a:rPr>
              <a:t>↔ context</a:t>
            </a:r>
            <a:r>
              <a:rPr lang="nl-NL" sz="2400" dirty="0" smtClean="0"/>
              <a:t>)</a:t>
            </a:r>
            <a:endParaRPr lang="nl-NL" sz="2400" dirty="0"/>
          </a:p>
          <a:p>
            <a:pPr marL="0" indent="0">
              <a:buNone/>
            </a:pPr>
            <a:endParaRPr lang="nl-NL" sz="2400" dirty="0"/>
          </a:p>
        </p:txBody>
      </p:sp>
    </p:spTree>
    <p:extLst>
      <p:ext uri="{BB962C8B-B14F-4D97-AF65-F5344CB8AC3E}">
        <p14:creationId xmlns:p14="http://schemas.microsoft.com/office/powerpoint/2010/main" val="2818614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concept-contextvenster</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6260" y="1600200"/>
            <a:ext cx="6031480" cy="4525963"/>
          </a:xfrm>
        </p:spPr>
      </p:pic>
    </p:spTree>
    <p:extLst>
      <p:ext uri="{BB962C8B-B14F-4D97-AF65-F5344CB8AC3E}">
        <p14:creationId xmlns:p14="http://schemas.microsoft.com/office/powerpoint/2010/main" val="2706466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76672"/>
            <a:ext cx="8229600" cy="1143000"/>
          </a:xfrm>
        </p:spPr>
        <p:txBody>
          <a:bodyPr/>
          <a:lstStyle/>
          <a:p>
            <a:r>
              <a:rPr lang="nl-NL" dirty="0" smtClean="0"/>
              <a:t>A – Illustratieve context</a:t>
            </a:r>
            <a:endParaRPr lang="nl-NL" dirty="0"/>
          </a:p>
        </p:txBody>
      </p:sp>
      <p:pic>
        <p:nvPicPr>
          <p:cNvPr id="6" name="Tijdelijke aanduiding voor inhoud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7919"/>
            <a:ext cx="4038600" cy="3030525"/>
          </a:xfrm>
        </p:spPr>
      </p:pic>
      <p:pic>
        <p:nvPicPr>
          <p:cNvPr id="10" name="Tijdelijke aanduiding voor inhoud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226698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 – Verbindende context</a:t>
            </a:r>
            <a:endParaRPr lang="nl-NL" dirty="0"/>
          </a:p>
        </p:txBody>
      </p:sp>
      <p:pic>
        <p:nvPicPr>
          <p:cNvPr id="5" name="Tijdelijke aanduiding voor inhoud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7919"/>
            <a:ext cx="4038600" cy="3030525"/>
          </a:xfrm>
        </p:spPr>
      </p:pic>
      <p:pic>
        <p:nvPicPr>
          <p:cNvPr id="6" name="Tijdelijke aanduiding voor inhoud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4205778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C – Centrale context</a:t>
            </a:r>
            <a:endParaRPr lang="nl-NL" dirty="0"/>
          </a:p>
        </p:txBody>
      </p:sp>
      <p:pic>
        <p:nvPicPr>
          <p:cNvPr id="8" name="Tijdelijke aanduiding voor inhoud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7919"/>
            <a:ext cx="4038600" cy="3030525"/>
          </a:xfrm>
        </p:spPr>
      </p:pic>
      <p:pic>
        <p:nvPicPr>
          <p:cNvPr id="9" name="Tijdelijke aanduiding voor inhoud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3162106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 – Context op afstand</a:t>
            </a:r>
            <a:endParaRPr lang="nl-NL" dirty="0"/>
          </a:p>
        </p:txBody>
      </p:sp>
      <p:pic>
        <p:nvPicPr>
          <p:cNvPr id="5" name="Tijdelijke aanduiding voor inhoud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347919"/>
            <a:ext cx="4038600" cy="3030525"/>
          </a:xfrm>
        </p:spPr>
      </p:pic>
      <p:pic>
        <p:nvPicPr>
          <p:cNvPr id="6" name="Tijdelijke aanduiding voor inhoud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617848234"/>
      </p:ext>
    </p:extLst>
  </p:cSld>
  <p:clrMapOvr>
    <a:masterClrMapping/>
  </p:clrMapOvr>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Presentatie_01_magenta</Template>
  <TotalTime>1103</TotalTime>
  <Words>981</Words>
  <Application>Microsoft Office PowerPoint</Application>
  <PresentationFormat>Diavoorstelling (4:3)</PresentationFormat>
  <Paragraphs>70</Paragraphs>
  <Slides>9</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Arial Black</vt:lpstr>
      <vt:lpstr>Calibri</vt:lpstr>
      <vt:lpstr>Geneva</vt:lpstr>
      <vt:lpstr>Presentatie_01_magenta</vt:lpstr>
      <vt:lpstr>Concept-contextvenster in het bèta-onderwijs  </vt:lpstr>
      <vt:lpstr>Onderwijsinhoud</vt:lpstr>
      <vt:lpstr>Concept-contextvenster  (Bruning &amp; Michels, 2013)</vt:lpstr>
      <vt:lpstr>Concept-contextvenster:  twee vragen, vier kwadranten</vt:lpstr>
      <vt:lpstr>Wat is het concept-contextvenster</vt:lpstr>
      <vt:lpstr>A – Illustratieve context</vt:lpstr>
      <vt:lpstr>B – Verbindende context</vt:lpstr>
      <vt:lpstr>C – Centrale context</vt:lpstr>
      <vt:lpstr>D – Context op afstand</vt:lpstr>
    </vt:vector>
  </TitlesOfParts>
  <Company>SLO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Monique van der Hoeven</dc:creator>
  <cp:lastModifiedBy>Lucia Bruning</cp:lastModifiedBy>
  <cp:revision>97</cp:revision>
  <cp:lastPrinted>2013-11-14T08:36:39Z</cp:lastPrinted>
  <dcterms:created xsi:type="dcterms:W3CDTF">2013-08-30T10:05:42Z</dcterms:created>
  <dcterms:modified xsi:type="dcterms:W3CDTF">2015-09-02T11:39:06Z</dcterms:modified>
</cp:coreProperties>
</file>