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33"/>
  </p:notesMasterIdLst>
  <p:handoutMasterIdLst>
    <p:handoutMasterId r:id="rId34"/>
  </p:handoutMasterIdLst>
  <p:sldIdLst>
    <p:sldId id="256" r:id="rId2"/>
    <p:sldId id="347" r:id="rId3"/>
    <p:sldId id="336" r:id="rId4"/>
    <p:sldId id="337" r:id="rId5"/>
    <p:sldId id="338" r:id="rId6"/>
    <p:sldId id="339" r:id="rId7"/>
    <p:sldId id="340" r:id="rId8"/>
    <p:sldId id="341" r:id="rId9"/>
    <p:sldId id="342" r:id="rId10"/>
    <p:sldId id="343" r:id="rId11"/>
    <p:sldId id="344" r:id="rId12"/>
    <p:sldId id="345" r:id="rId13"/>
    <p:sldId id="349" r:id="rId14"/>
    <p:sldId id="346" r:id="rId15"/>
    <p:sldId id="279" r:id="rId16"/>
    <p:sldId id="319" r:id="rId17"/>
    <p:sldId id="322" r:id="rId18"/>
    <p:sldId id="295" r:id="rId19"/>
    <p:sldId id="281" r:id="rId20"/>
    <p:sldId id="324" r:id="rId21"/>
    <p:sldId id="334" r:id="rId22"/>
    <p:sldId id="317" r:id="rId23"/>
    <p:sldId id="325" r:id="rId24"/>
    <p:sldId id="333" r:id="rId25"/>
    <p:sldId id="331" r:id="rId26"/>
    <p:sldId id="332" r:id="rId27"/>
    <p:sldId id="326" r:id="rId28"/>
    <p:sldId id="328" r:id="rId29"/>
    <p:sldId id="348" r:id="rId30"/>
    <p:sldId id="329" r:id="rId31"/>
    <p:sldId id="330" r:id="rId32"/>
  </p:sldIdLst>
  <p:sldSz cx="9144000" cy="6858000" type="screen4x3"/>
  <p:notesSz cx="6810375" cy="99425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0" y="-114"/>
      </p:cViewPr>
      <p:guideLst>
        <p:guide orient="horz" pos="2160"/>
        <p:guide pos="2880"/>
      </p:guideLst>
    </p:cSldViewPr>
  </p:slideViewPr>
  <p:notesTextViewPr>
    <p:cViewPr>
      <p:scale>
        <a:sx n="100" d="100"/>
        <a:sy n="100" d="100"/>
      </p:scale>
      <p:origin x="0" y="0"/>
    </p:cViewPr>
  </p:notesTextViewPr>
  <p:notesViewPr>
    <p:cSldViewPr>
      <p:cViewPr varScale="1">
        <p:scale>
          <a:sx n="77" d="100"/>
          <a:sy n="77" d="100"/>
        </p:scale>
        <p:origin x="-2190" y="-102"/>
      </p:cViewPr>
      <p:guideLst>
        <p:guide orient="horz" pos="3132"/>
        <p:guide pos="214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51905" cy="497603"/>
          </a:xfrm>
          <a:prstGeom prst="rect">
            <a:avLst/>
          </a:prstGeom>
        </p:spPr>
        <p:txBody>
          <a:bodyPr vert="horz" lIns="91586" tIns="45793" rIns="91586" bIns="45793"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56880" y="1"/>
            <a:ext cx="2951905" cy="497603"/>
          </a:xfrm>
          <a:prstGeom prst="rect">
            <a:avLst/>
          </a:prstGeom>
        </p:spPr>
        <p:txBody>
          <a:bodyPr vert="horz" lIns="91586" tIns="45793" rIns="91586" bIns="45793" rtlCol="0"/>
          <a:lstStyle>
            <a:lvl1pPr algn="r" fontAlgn="auto">
              <a:spcBef>
                <a:spcPts val="0"/>
              </a:spcBef>
              <a:spcAft>
                <a:spcPts val="0"/>
              </a:spcAft>
              <a:defRPr sz="1200">
                <a:latin typeface="+mn-lt"/>
                <a:cs typeface="+mn-cs"/>
              </a:defRPr>
            </a:lvl1pPr>
          </a:lstStyle>
          <a:p>
            <a:pPr>
              <a:defRPr/>
            </a:pPr>
            <a:fld id="{1EB37CF0-47CF-4394-9EC1-C31DE6F8BC85}" type="datetimeFigureOut">
              <a:rPr lang="de-DE"/>
              <a:pPr>
                <a:defRPr/>
              </a:pPr>
              <a:t>12.05.2011</a:t>
            </a:fld>
            <a:endParaRPr lang="de-DE"/>
          </a:p>
        </p:txBody>
      </p:sp>
      <p:sp>
        <p:nvSpPr>
          <p:cNvPr id="4" name="Fußzeilenplatzhalter 3"/>
          <p:cNvSpPr>
            <a:spLocks noGrp="1"/>
          </p:cNvSpPr>
          <p:nvPr>
            <p:ph type="ftr" sz="quarter" idx="2"/>
          </p:nvPr>
        </p:nvSpPr>
        <p:spPr>
          <a:xfrm>
            <a:off x="0" y="9443322"/>
            <a:ext cx="2951905" cy="497603"/>
          </a:xfrm>
          <a:prstGeom prst="rect">
            <a:avLst/>
          </a:prstGeom>
        </p:spPr>
        <p:txBody>
          <a:bodyPr vert="horz" lIns="91586" tIns="45793" rIns="91586" bIns="45793"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56880" y="9443322"/>
            <a:ext cx="2951905" cy="497603"/>
          </a:xfrm>
          <a:prstGeom prst="rect">
            <a:avLst/>
          </a:prstGeom>
        </p:spPr>
        <p:txBody>
          <a:bodyPr vert="horz" lIns="91586" tIns="45793" rIns="91586" bIns="45793" rtlCol="0" anchor="b"/>
          <a:lstStyle>
            <a:lvl1pPr algn="r" fontAlgn="auto">
              <a:spcBef>
                <a:spcPts val="0"/>
              </a:spcBef>
              <a:spcAft>
                <a:spcPts val="0"/>
              </a:spcAft>
              <a:defRPr sz="1200">
                <a:latin typeface="+mn-lt"/>
                <a:cs typeface="+mn-cs"/>
              </a:defRPr>
            </a:lvl1pPr>
          </a:lstStyle>
          <a:p>
            <a:pPr>
              <a:defRPr/>
            </a:pPr>
            <a:fld id="{41C77FD8-B585-466D-BC00-E71B1647618F}" type="slidenum">
              <a:rPr lang="de-DE"/>
              <a:pPr>
                <a:defRPr/>
              </a:pPr>
              <a:t>‹#›</a:t>
            </a:fld>
            <a:endParaRPr lang="de-DE"/>
          </a:p>
        </p:txBody>
      </p:sp>
    </p:spTree>
    <p:extLst>
      <p:ext uri="{BB962C8B-B14F-4D97-AF65-F5344CB8AC3E}">
        <p14:creationId xmlns:p14="http://schemas.microsoft.com/office/powerpoint/2010/main" xmlns="" val="3745138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51905" cy="497603"/>
          </a:xfrm>
          <a:prstGeom prst="rect">
            <a:avLst/>
          </a:prstGeom>
        </p:spPr>
        <p:txBody>
          <a:bodyPr vert="horz" lIns="91586" tIns="45793" rIns="91586" bIns="45793"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56880" y="1"/>
            <a:ext cx="2951905" cy="497603"/>
          </a:xfrm>
          <a:prstGeom prst="rect">
            <a:avLst/>
          </a:prstGeom>
        </p:spPr>
        <p:txBody>
          <a:bodyPr vert="horz" lIns="91586" tIns="45793" rIns="91586" bIns="45793" rtlCol="0"/>
          <a:lstStyle>
            <a:lvl1pPr algn="r" fontAlgn="auto">
              <a:spcBef>
                <a:spcPts val="0"/>
              </a:spcBef>
              <a:spcAft>
                <a:spcPts val="0"/>
              </a:spcAft>
              <a:defRPr sz="1200">
                <a:latin typeface="+mn-lt"/>
                <a:cs typeface="+mn-cs"/>
              </a:defRPr>
            </a:lvl1pPr>
          </a:lstStyle>
          <a:p>
            <a:pPr>
              <a:defRPr/>
            </a:pPr>
            <a:fld id="{E8686032-1337-4F18-816B-6C2A76A18279}" type="datetimeFigureOut">
              <a:rPr lang="de-DE"/>
              <a:pPr>
                <a:defRPr/>
              </a:pPr>
              <a:t>12.05.2011</a:t>
            </a:fld>
            <a:endParaRPr lang="de-DE"/>
          </a:p>
        </p:txBody>
      </p:sp>
      <p:sp>
        <p:nvSpPr>
          <p:cNvPr id="4" name="Folienbildplatzhalt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586" tIns="45793" rIns="91586" bIns="45793" rtlCol="0" anchor="ctr"/>
          <a:lstStyle/>
          <a:p>
            <a:pPr lvl="0"/>
            <a:endParaRPr lang="de-DE" noProof="0" smtClean="0"/>
          </a:p>
        </p:txBody>
      </p:sp>
      <p:sp>
        <p:nvSpPr>
          <p:cNvPr id="5" name="Notizenplatzhalter 4"/>
          <p:cNvSpPr>
            <a:spLocks noGrp="1"/>
          </p:cNvSpPr>
          <p:nvPr>
            <p:ph type="body" sz="quarter" idx="3"/>
          </p:nvPr>
        </p:nvSpPr>
        <p:spPr>
          <a:xfrm>
            <a:off x="680721" y="4723251"/>
            <a:ext cx="5448936" cy="4473654"/>
          </a:xfrm>
          <a:prstGeom prst="rect">
            <a:avLst/>
          </a:prstGeom>
        </p:spPr>
        <p:txBody>
          <a:bodyPr vert="horz" lIns="91586" tIns="45793" rIns="91586" bIns="45793"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443322"/>
            <a:ext cx="2951905" cy="497603"/>
          </a:xfrm>
          <a:prstGeom prst="rect">
            <a:avLst/>
          </a:prstGeom>
        </p:spPr>
        <p:txBody>
          <a:bodyPr vert="horz" lIns="91586" tIns="45793" rIns="91586" bIns="45793"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6880" y="9443322"/>
            <a:ext cx="2951905" cy="497603"/>
          </a:xfrm>
          <a:prstGeom prst="rect">
            <a:avLst/>
          </a:prstGeom>
        </p:spPr>
        <p:txBody>
          <a:bodyPr vert="horz" lIns="91586" tIns="45793" rIns="91586" bIns="45793" rtlCol="0" anchor="b"/>
          <a:lstStyle>
            <a:lvl1pPr algn="r" fontAlgn="auto">
              <a:spcBef>
                <a:spcPts val="0"/>
              </a:spcBef>
              <a:spcAft>
                <a:spcPts val="0"/>
              </a:spcAft>
              <a:defRPr sz="1200">
                <a:latin typeface="+mn-lt"/>
                <a:cs typeface="+mn-cs"/>
              </a:defRPr>
            </a:lvl1pPr>
          </a:lstStyle>
          <a:p>
            <a:pPr>
              <a:defRPr/>
            </a:pPr>
            <a:fld id="{2175D262-FB68-41A4-B8DD-252882EF3A64}" type="slidenum">
              <a:rPr lang="de-DE"/>
              <a:pPr>
                <a:defRPr/>
              </a:pPr>
              <a:t>‹#›</a:t>
            </a:fld>
            <a:endParaRPr lang="de-DE"/>
          </a:p>
        </p:txBody>
      </p:sp>
    </p:spTree>
    <p:extLst>
      <p:ext uri="{BB962C8B-B14F-4D97-AF65-F5344CB8AC3E}">
        <p14:creationId xmlns:p14="http://schemas.microsoft.com/office/powerpoint/2010/main" xmlns="" val="359705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86C44D-8999-466B-86F9-B3B78DF01E7C}" type="slidenum">
              <a:rPr lang="de-DE" smtClean="0"/>
              <a:pPr fontAlgn="base">
                <a:spcBef>
                  <a:spcPct val="0"/>
                </a:spcBef>
                <a:spcAft>
                  <a:spcPct val="0"/>
                </a:spcAft>
                <a:defRPr/>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Verdana" pitchFamily="34" charset="0"/>
              </a:defRPr>
            </a:lvl1pPr>
            <a:lvl2pPr marL="744139" indent="-286207">
              <a:defRPr sz="2400">
                <a:solidFill>
                  <a:schemeClr val="tx1"/>
                </a:solidFill>
                <a:latin typeface="Verdana" pitchFamily="34" charset="0"/>
              </a:defRPr>
            </a:lvl2pPr>
            <a:lvl3pPr marL="1144829" indent="-228966">
              <a:defRPr sz="2400">
                <a:solidFill>
                  <a:schemeClr val="tx1"/>
                </a:solidFill>
                <a:latin typeface="Verdana" pitchFamily="34" charset="0"/>
              </a:defRPr>
            </a:lvl3pPr>
            <a:lvl4pPr marL="1602760" indent="-228966">
              <a:defRPr sz="2400">
                <a:solidFill>
                  <a:schemeClr val="tx1"/>
                </a:solidFill>
                <a:latin typeface="Verdana" pitchFamily="34" charset="0"/>
              </a:defRPr>
            </a:lvl4pPr>
            <a:lvl5pPr marL="2060692" indent="-228966">
              <a:defRPr sz="2400">
                <a:solidFill>
                  <a:schemeClr val="tx1"/>
                </a:solidFill>
                <a:latin typeface="Verdana" pitchFamily="34" charset="0"/>
              </a:defRPr>
            </a:lvl5pPr>
            <a:lvl6pPr marL="2518623" indent="-228966" eaLnBrk="0" fontAlgn="base" hangingPunct="0">
              <a:spcBef>
                <a:spcPct val="0"/>
              </a:spcBef>
              <a:spcAft>
                <a:spcPct val="0"/>
              </a:spcAft>
              <a:defRPr sz="2400">
                <a:solidFill>
                  <a:schemeClr val="tx1"/>
                </a:solidFill>
                <a:latin typeface="Verdana" pitchFamily="34" charset="0"/>
              </a:defRPr>
            </a:lvl6pPr>
            <a:lvl7pPr marL="2976555" indent="-228966" eaLnBrk="0" fontAlgn="base" hangingPunct="0">
              <a:spcBef>
                <a:spcPct val="0"/>
              </a:spcBef>
              <a:spcAft>
                <a:spcPct val="0"/>
              </a:spcAft>
              <a:defRPr sz="2400">
                <a:solidFill>
                  <a:schemeClr val="tx1"/>
                </a:solidFill>
                <a:latin typeface="Verdana" pitchFamily="34" charset="0"/>
              </a:defRPr>
            </a:lvl7pPr>
            <a:lvl8pPr marL="3434486" indent="-228966" eaLnBrk="0" fontAlgn="base" hangingPunct="0">
              <a:spcBef>
                <a:spcPct val="0"/>
              </a:spcBef>
              <a:spcAft>
                <a:spcPct val="0"/>
              </a:spcAft>
              <a:defRPr sz="2400">
                <a:solidFill>
                  <a:schemeClr val="tx1"/>
                </a:solidFill>
                <a:latin typeface="Verdana" pitchFamily="34" charset="0"/>
              </a:defRPr>
            </a:lvl8pPr>
            <a:lvl9pPr marL="3892418" indent="-228966" eaLnBrk="0" fontAlgn="base" hangingPunct="0">
              <a:spcBef>
                <a:spcPct val="0"/>
              </a:spcBef>
              <a:spcAft>
                <a:spcPct val="0"/>
              </a:spcAft>
              <a:defRPr sz="2400">
                <a:solidFill>
                  <a:schemeClr val="tx1"/>
                </a:solidFill>
                <a:latin typeface="Verdana" pitchFamily="34" charset="0"/>
              </a:defRPr>
            </a:lvl9pPr>
          </a:lstStyle>
          <a:p>
            <a:fld id="{50FD7016-FD07-49A1-A0DC-5B60B1C005C6}" type="slidenum">
              <a:rPr lang="nl-NL" sz="1200">
                <a:latin typeface="Arial" pitchFamily="34" charset="0"/>
              </a:rPr>
              <a:pPr/>
              <a:t>11</a:t>
            </a:fld>
            <a:endParaRPr lang="nl-NL" sz="1200" dirty="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400">
                <a:solidFill>
                  <a:schemeClr val="tx1"/>
                </a:solidFill>
                <a:latin typeface="Verdana" pitchFamily="34" charset="0"/>
              </a:defRPr>
            </a:lvl1pPr>
            <a:lvl2pPr marL="744139" indent="-286207">
              <a:defRPr sz="2400">
                <a:solidFill>
                  <a:schemeClr val="tx1"/>
                </a:solidFill>
                <a:latin typeface="Verdana" pitchFamily="34" charset="0"/>
              </a:defRPr>
            </a:lvl2pPr>
            <a:lvl3pPr marL="1144829" indent="-228966">
              <a:defRPr sz="2400">
                <a:solidFill>
                  <a:schemeClr val="tx1"/>
                </a:solidFill>
                <a:latin typeface="Verdana" pitchFamily="34" charset="0"/>
              </a:defRPr>
            </a:lvl3pPr>
            <a:lvl4pPr marL="1602760" indent="-228966">
              <a:defRPr sz="2400">
                <a:solidFill>
                  <a:schemeClr val="tx1"/>
                </a:solidFill>
                <a:latin typeface="Verdana" pitchFamily="34" charset="0"/>
              </a:defRPr>
            </a:lvl4pPr>
            <a:lvl5pPr marL="2060692" indent="-228966">
              <a:defRPr sz="2400">
                <a:solidFill>
                  <a:schemeClr val="tx1"/>
                </a:solidFill>
                <a:latin typeface="Verdana" pitchFamily="34" charset="0"/>
              </a:defRPr>
            </a:lvl5pPr>
            <a:lvl6pPr marL="2518623" indent="-228966" eaLnBrk="0" fontAlgn="base" hangingPunct="0">
              <a:spcBef>
                <a:spcPct val="0"/>
              </a:spcBef>
              <a:spcAft>
                <a:spcPct val="0"/>
              </a:spcAft>
              <a:defRPr sz="2400">
                <a:solidFill>
                  <a:schemeClr val="tx1"/>
                </a:solidFill>
                <a:latin typeface="Verdana" pitchFamily="34" charset="0"/>
              </a:defRPr>
            </a:lvl6pPr>
            <a:lvl7pPr marL="2976555" indent="-228966" eaLnBrk="0" fontAlgn="base" hangingPunct="0">
              <a:spcBef>
                <a:spcPct val="0"/>
              </a:spcBef>
              <a:spcAft>
                <a:spcPct val="0"/>
              </a:spcAft>
              <a:defRPr sz="2400">
                <a:solidFill>
                  <a:schemeClr val="tx1"/>
                </a:solidFill>
                <a:latin typeface="Verdana" pitchFamily="34" charset="0"/>
              </a:defRPr>
            </a:lvl7pPr>
            <a:lvl8pPr marL="3434486" indent="-228966" eaLnBrk="0" fontAlgn="base" hangingPunct="0">
              <a:spcBef>
                <a:spcPct val="0"/>
              </a:spcBef>
              <a:spcAft>
                <a:spcPct val="0"/>
              </a:spcAft>
              <a:defRPr sz="2400">
                <a:solidFill>
                  <a:schemeClr val="tx1"/>
                </a:solidFill>
                <a:latin typeface="Verdana" pitchFamily="34" charset="0"/>
              </a:defRPr>
            </a:lvl8pPr>
            <a:lvl9pPr marL="3892418" indent="-228966" eaLnBrk="0" fontAlgn="base" hangingPunct="0">
              <a:spcBef>
                <a:spcPct val="0"/>
              </a:spcBef>
              <a:spcAft>
                <a:spcPct val="0"/>
              </a:spcAft>
              <a:defRPr sz="2400">
                <a:solidFill>
                  <a:schemeClr val="tx1"/>
                </a:solidFill>
                <a:latin typeface="Verdana" pitchFamily="34" charset="0"/>
              </a:defRPr>
            </a:lvl9pPr>
          </a:lstStyle>
          <a:p>
            <a:fld id="{B45C800B-0984-4257-A899-27D360FCB436}" type="slidenum">
              <a:rPr lang="nl-NL" sz="1200">
                <a:latin typeface="Arial" pitchFamily="34" charset="0"/>
              </a:rPr>
              <a:pPr/>
              <a:t>12</a:t>
            </a:fld>
            <a:endParaRPr lang="nl-NL" sz="1200" dirty="0">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nl-NL" dirty="0" smtClean="0"/>
              <a:t>Bekijk de theorieën en de “bewijzen” en bespreek of die bewijzen een theorie ondersteunen, verwerpen of er niet toe doen.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Verdana" pitchFamily="34" charset="0"/>
              </a:defRPr>
            </a:lvl1pPr>
            <a:lvl2pPr marL="744139" indent="-286207">
              <a:defRPr sz="2400">
                <a:solidFill>
                  <a:schemeClr val="tx1"/>
                </a:solidFill>
                <a:latin typeface="Verdana" pitchFamily="34" charset="0"/>
              </a:defRPr>
            </a:lvl2pPr>
            <a:lvl3pPr marL="1144829" indent="-228966">
              <a:defRPr sz="2400">
                <a:solidFill>
                  <a:schemeClr val="tx1"/>
                </a:solidFill>
                <a:latin typeface="Verdana" pitchFamily="34" charset="0"/>
              </a:defRPr>
            </a:lvl3pPr>
            <a:lvl4pPr marL="1602760" indent="-228966">
              <a:defRPr sz="2400">
                <a:solidFill>
                  <a:schemeClr val="tx1"/>
                </a:solidFill>
                <a:latin typeface="Verdana" pitchFamily="34" charset="0"/>
              </a:defRPr>
            </a:lvl4pPr>
            <a:lvl5pPr marL="2060692" indent="-228966">
              <a:defRPr sz="2400">
                <a:solidFill>
                  <a:schemeClr val="tx1"/>
                </a:solidFill>
                <a:latin typeface="Verdana" pitchFamily="34" charset="0"/>
              </a:defRPr>
            </a:lvl5pPr>
            <a:lvl6pPr marL="2518623" indent="-228966" eaLnBrk="0" fontAlgn="base" hangingPunct="0">
              <a:spcBef>
                <a:spcPct val="0"/>
              </a:spcBef>
              <a:spcAft>
                <a:spcPct val="0"/>
              </a:spcAft>
              <a:defRPr sz="2400">
                <a:solidFill>
                  <a:schemeClr val="tx1"/>
                </a:solidFill>
                <a:latin typeface="Verdana" pitchFamily="34" charset="0"/>
              </a:defRPr>
            </a:lvl6pPr>
            <a:lvl7pPr marL="2976555" indent="-228966" eaLnBrk="0" fontAlgn="base" hangingPunct="0">
              <a:spcBef>
                <a:spcPct val="0"/>
              </a:spcBef>
              <a:spcAft>
                <a:spcPct val="0"/>
              </a:spcAft>
              <a:defRPr sz="2400">
                <a:solidFill>
                  <a:schemeClr val="tx1"/>
                </a:solidFill>
                <a:latin typeface="Verdana" pitchFamily="34" charset="0"/>
              </a:defRPr>
            </a:lvl7pPr>
            <a:lvl8pPr marL="3434486" indent="-228966" eaLnBrk="0" fontAlgn="base" hangingPunct="0">
              <a:spcBef>
                <a:spcPct val="0"/>
              </a:spcBef>
              <a:spcAft>
                <a:spcPct val="0"/>
              </a:spcAft>
              <a:defRPr sz="2400">
                <a:solidFill>
                  <a:schemeClr val="tx1"/>
                </a:solidFill>
                <a:latin typeface="Verdana" pitchFamily="34" charset="0"/>
              </a:defRPr>
            </a:lvl8pPr>
            <a:lvl9pPr marL="3892418" indent="-228966" eaLnBrk="0" fontAlgn="base" hangingPunct="0">
              <a:spcBef>
                <a:spcPct val="0"/>
              </a:spcBef>
              <a:spcAft>
                <a:spcPct val="0"/>
              </a:spcAft>
              <a:defRPr sz="2400">
                <a:solidFill>
                  <a:schemeClr val="tx1"/>
                </a:solidFill>
                <a:latin typeface="Verdana" pitchFamily="34" charset="0"/>
              </a:defRPr>
            </a:lvl9pPr>
          </a:lstStyle>
          <a:p>
            <a:fld id="{98144D58-DD9A-4038-AA6A-7887C76A4227}" type="slidenum">
              <a:rPr lang="nl-NL" sz="1200">
                <a:latin typeface="Arial" pitchFamily="34" charset="0"/>
              </a:rPr>
              <a:pPr/>
              <a:t>14</a:t>
            </a:fld>
            <a:endParaRPr lang="nl-NL" sz="1200" dirty="0">
              <a:latin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GB" dirty="0" smtClean="0"/>
              <a:t>Peer feedback: </a:t>
            </a:r>
            <a:r>
              <a:rPr lang="en-GB" dirty="0" err="1" smtClean="0"/>
              <a:t>als</a:t>
            </a:r>
            <a:r>
              <a:rPr lang="en-GB" dirty="0" smtClean="0"/>
              <a:t> </a:t>
            </a:r>
            <a:r>
              <a:rPr lang="en-GB" dirty="0" err="1" smtClean="0"/>
              <a:t>peerreview</a:t>
            </a:r>
            <a:r>
              <a:rPr lang="en-GB" dirty="0" smtClean="0"/>
              <a:t> </a:t>
            </a:r>
            <a:r>
              <a:rPr lang="en-GB" dirty="0" err="1" smtClean="0"/>
              <a:t>bij</a:t>
            </a:r>
            <a:r>
              <a:rPr lang="en-GB" dirty="0" smtClean="0"/>
              <a:t> “</a:t>
            </a:r>
            <a:r>
              <a:rPr lang="en-GB" dirty="0" err="1" smtClean="0"/>
              <a:t>artikelen</a:t>
            </a:r>
            <a:r>
              <a:rPr lang="en-GB" dirty="0" smtClean="0"/>
              <a:t> of </a:t>
            </a:r>
            <a:r>
              <a:rPr lang="en-GB" dirty="0" err="1" smtClean="0"/>
              <a:t>onderzoeksverslagen</a:t>
            </a:r>
            <a:r>
              <a:rPr lang="en-GB" dirty="0" smtClean="0"/>
              <a:t>”, op </a:t>
            </a:r>
            <a:r>
              <a:rPr lang="en-GB" dirty="0" err="1" smtClean="0"/>
              <a:t>deelaspecten</a:t>
            </a:r>
            <a:r>
              <a:rPr lang="en-GB" dirty="0" smtClean="0"/>
              <a:t> van </a:t>
            </a:r>
            <a:r>
              <a:rPr lang="en-GB" dirty="0" err="1" smtClean="0"/>
              <a:t>een</a:t>
            </a:r>
            <a:r>
              <a:rPr lang="en-GB" dirty="0" smtClean="0"/>
              <a:t> </a:t>
            </a:r>
            <a:r>
              <a:rPr lang="en-GB" dirty="0" err="1" smtClean="0"/>
              <a:t>onderzoekje</a:t>
            </a:r>
            <a:r>
              <a:rPr lang="en-GB" dirty="0" smtClean="0"/>
              <a:t> of </a:t>
            </a:r>
            <a:r>
              <a:rPr lang="en-GB" dirty="0" err="1" smtClean="0"/>
              <a:t>bij</a:t>
            </a:r>
            <a:r>
              <a:rPr lang="en-GB" dirty="0" smtClean="0"/>
              <a:t> de </a:t>
            </a:r>
            <a:r>
              <a:rPr lang="en-GB" dirty="0" err="1" smtClean="0"/>
              <a:t>oplosmethoden</a:t>
            </a:r>
            <a:r>
              <a:rPr lang="en-GB" dirty="0" smtClean="0"/>
              <a:t> van </a:t>
            </a:r>
            <a:r>
              <a:rPr lang="en-GB" dirty="0" err="1" smtClean="0"/>
              <a:t>opgaven</a:t>
            </a:r>
            <a:r>
              <a:rPr lang="en-GB" dirty="0" smtClean="0"/>
              <a:t>.</a:t>
            </a:r>
          </a:p>
          <a:p>
            <a:pPr eaLnBrk="1" hangingPunct="1"/>
            <a:endParaRPr lang="en-GB" dirty="0" smtClean="0"/>
          </a:p>
          <a:p>
            <a:pPr eaLnBrk="1" hangingPunct="1"/>
            <a:r>
              <a:rPr lang="en-GB" dirty="0" err="1" smtClean="0"/>
              <a:t>Deelexperimenten</a:t>
            </a:r>
            <a:r>
              <a:rPr lang="en-GB" dirty="0" smtClean="0"/>
              <a:t>, </a:t>
            </a:r>
            <a:r>
              <a:rPr lang="en-GB" dirty="0" err="1" smtClean="0"/>
              <a:t>een</a:t>
            </a:r>
            <a:r>
              <a:rPr lang="en-GB" dirty="0" smtClean="0"/>
              <a:t> </a:t>
            </a:r>
            <a:r>
              <a:rPr lang="en-GB" dirty="0" err="1" smtClean="0"/>
              <a:t>voorbeeld</a:t>
            </a:r>
            <a:r>
              <a:rPr lang="en-GB" dirty="0" smtClean="0"/>
              <a:t> is het </a:t>
            </a:r>
            <a:r>
              <a:rPr lang="en-GB" dirty="0" err="1" smtClean="0"/>
              <a:t>uitzoeken</a:t>
            </a:r>
            <a:r>
              <a:rPr lang="en-GB" dirty="0" smtClean="0"/>
              <a:t> van </a:t>
            </a:r>
            <a:r>
              <a:rPr lang="en-GB" dirty="0" err="1" smtClean="0"/>
              <a:t>bepaalde</a:t>
            </a:r>
            <a:r>
              <a:rPr lang="en-GB" dirty="0" smtClean="0"/>
              <a:t> </a:t>
            </a:r>
            <a:r>
              <a:rPr lang="en-GB" dirty="0" err="1" smtClean="0"/>
              <a:t>gegevens</a:t>
            </a:r>
            <a:r>
              <a:rPr lang="en-GB" dirty="0" smtClean="0"/>
              <a:t> </a:t>
            </a:r>
            <a:r>
              <a:rPr lang="en-GB" dirty="0" err="1" smtClean="0"/>
              <a:t>voor</a:t>
            </a:r>
            <a:r>
              <a:rPr lang="en-GB" dirty="0" smtClean="0"/>
              <a:t> </a:t>
            </a:r>
            <a:r>
              <a:rPr lang="en-GB" dirty="0" err="1" smtClean="0"/>
              <a:t>een</a:t>
            </a:r>
            <a:r>
              <a:rPr lang="en-GB" dirty="0" smtClean="0"/>
              <a:t> </a:t>
            </a:r>
            <a:r>
              <a:rPr lang="en-GB" dirty="0" err="1" smtClean="0"/>
              <a:t>bepaalde</a:t>
            </a:r>
            <a:r>
              <a:rPr lang="en-GB" dirty="0" smtClean="0"/>
              <a:t> </a:t>
            </a:r>
            <a:r>
              <a:rPr lang="en-GB" dirty="0" err="1" smtClean="0"/>
              <a:t>stof</a:t>
            </a:r>
            <a:r>
              <a:rPr lang="en-GB" dirty="0" smtClean="0"/>
              <a:t>, </a:t>
            </a:r>
            <a:r>
              <a:rPr lang="en-GB" dirty="0" err="1" smtClean="0"/>
              <a:t>terwijl</a:t>
            </a:r>
            <a:r>
              <a:rPr lang="en-GB" dirty="0" smtClean="0"/>
              <a:t> </a:t>
            </a:r>
            <a:r>
              <a:rPr lang="en-GB" dirty="0" err="1" smtClean="0"/>
              <a:t>een</a:t>
            </a:r>
            <a:r>
              <a:rPr lang="en-GB" dirty="0" smtClean="0"/>
              <a:t> </a:t>
            </a:r>
            <a:r>
              <a:rPr lang="en-GB" dirty="0" err="1" smtClean="0"/>
              <a:t>andere</a:t>
            </a:r>
            <a:r>
              <a:rPr lang="en-GB" dirty="0" smtClean="0"/>
              <a:t> </a:t>
            </a:r>
            <a:r>
              <a:rPr lang="en-GB" dirty="0" err="1" smtClean="0"/>
              <a:t>groep</a:t>
            </a:r>
            <a:r>
              <a:rPr lang="en-GB" dirty="0" smtClean="0"/>
              <a:t> </a:t>
            </a:r>
            <a:r>
              <a:rPr lang="en-GB" dirty="0" err="1" smtClean="0"/>
              <a:t>dit</a:t>
            </a:r>
            <a:r>
              <a:rPr lang="en-GB" dirty="0" smtClean="0"/>
              <a:t> </a:t>
            </a:r>
            <a:r>
              <a:rPr lang="en-GB" dirty="0" err="1" smtClean="0"/>
              <a:t>voor</a:t>
            </a:r>
            <a:r>
              <a:rPr lang="en-GB" dirty="0" smtClean="0"/>
              <a:t> </a:t>
            </a:r>
            <a:r>
              <a:rPr lang="en-GB" dirty="0" err="1" smtClean="0"/>
              <a:t>een</a:t>
            </a:r>
            <a:r>
              <a:rPr lang="en-GB" dirty="0" smtClean="0"/>
              <a:t> </a:t>
            </a:r>
            <a:r>
              <a:rPr lang="en-GB" dirty="0" err="1" smtClean="0"/>
              <a:t>andere</a:t>
            </a:r>
            <a:r>
              <a:rPr lang="en-GB" dirty="0" smtClean="0"/>
              <a:t> </a:t>
            </a:r>
            <a:r>
              <a:rPr lang="en-GB" dirty="0" err="1" smtClean="0"/>
              <a:t>stof</a:t>
            </a:r>
            <a:r>
              <a:rPr lang="en-GB" dirty="0" smtClean="0"/>
              <a:t> </a:t>
            </a:r>
            <a:r>
              <a:rPr lang="en-GB" dirty="0" err="1" smtClean="0"/>
              <a:t>uitzoekt</a:t>
            </a:r>
            <a:r>
              <a:rPr lang="en-GB" dirty="0" smtClean="0"/>
              <a:t>. Met de </a:t>
            </a:r>
            <a:r>
              <a:rPr lang="en-GB" dirty="0" err="1" smtClean="0"/>
              <a:t>gezamenlijke</a:t>
            </a:r>
            <a:r>
              <a:rPr lang="en-GB" dirty="0" smtClean="0"/>
              <a:t> </a:t>
            </a:r>
            <a:r>
              <a:rPr lang="en-GB" dirty="0" err="1" smtClean="0"/>
              <a:t>uitkomsten</a:t>
            </a:r>
            <a:r>
              <a:rPr lang="en-GB" dirty="0" smtClean="0"/>
              <a:t> </a:t>
            </a:r>
            <a:r>
              <a:rPr lang="en-GB" dirty="0" err="1" smtClean="0"/>
              <a:t>worden</a:t>
            </a:r>
            <a:r>
              <a:rPr lang="en-GB" dirty="0" smtClean="0"/>
              <a:t> </a:t>
            </a:r>
            <a:r>
              <a:rPr lang="en-GB" dirty="0" err="1" smtClean="0"/>
              <a:t>conclusies</a:t>
            </a:r>
            <a:r>
              <a:rPr lang="en-GB" dirty="0" smtClean="0"/>
              <a:t> </a:t>
            </a:r>
            <a:r>
              <a:rPr lang="en-GB" dirty="0" err="1" smtClean="0"/>
              <a:t>getrokken</a:t>
            </a:r>
            <a:r>
              <a:rPr lang="en-GB" dirty="0" smtClean="0"/>
              <a:t>.</a:t>
            </a:r>
          </a:p>
          <a:p>
            <a:pPr eaLnBrk="1" hangingPunct="1"/>
            <a:r>
              <a:rPr lang="en-GB" dirty="0" smtClean="0"/>
              <a:t>(</a:t>
            </a:r>
            <a:r>
              <a:rPr lang="en-GB" dirty="0" err="1" smtClean="0"/>
              <a:t>werken</a:t>
            </a:r>
            <a:r>
              <a:rPr lang="en-GB" dirty="0" smtClean="0"/>
              <a:t> </a:t>
            </a:r>
            <a:r>
              <a:rPr lang="en-GB" dirty="0" err="1" smtClean="0"/>
              <a:t>aan</a:t>
            </a:r>
            <a:r>
              <a:rPr lang="en-GB" dirty="0" smtClean="0"/>
              <a:t> </a:t>
            </a:r>
            <a:r>
              <a:rPr lang="en-GB" dirty="0" err="1" smtClean="0"/>
              <a:t>dichtheid</a:t>
            </a:r>
            <a:r>
              <a:rPr lang="en-GB" dirty="0" smtClean="0"/>
              <a:t>, </a:t>
            </a:r>
            <a:r>
              <a:rPr lang="en-GB" dirty="0" err="1" smtClean="0"/>
              <a:t>werken</a:t>
            </a:r>
            <a:r>
              <a:rPr lang="en-GB" dirty="0" smtClean="0"/>
              <a:t> </a:t>
            </a:r>
            <a:r>
              <a:rPr lang="en-GB" dirty="0" err="1" smtClean="0"/>
              <a:t>aan</a:t>
            </a:r>
            <a:r>
              <a:rPr lang="en-GB" dirty="0" smtClean="0"/>
              <a:t> </a:t>
            </a:r>
            <a:r>
              <a:rPr lang="en-GB" dirty="0" err="1" smtClean="0"/>
              <a:t>oplosbaarheid</a:t>
            </a:r>
            <a:r>
              <a:rPr lang="en-GB" dirty="0" smtClean="0"/>
              <a:t>, </a:t>
            </a:r>
            <a:r>
              <a:rPr lang="en-GB" dirty="0" err="1" smtClean="0"/>
              <a:t>generieke</a:t>
            </a:r>
            <a:r>
              <a:rPr lang="en-GB" dirty="0" smtClean="0"/>
              <a:t> </a:t>
            </a:r>
            <a:r>
              <a:rPr lang="en-GB" dirty="0" err="1" smtClean="0"/>
              <a:t>wiskundige</a:t>
            </a:r>
            <a:r>
              <a:rPr lang="en-GB" dirty="0" smtClean="0"/>
              <a:t> </a:t>
            </a:r>
            <a:r>
              <a:rPr lang="en-GB" dirty="0" err="1" smtClean="0"/>
              <a:t>eigenschap</a:t>
            </a:r>
            <a:r>
              <a:rPr lang="en-GB" dirty="0" smtClean="0"/>
              <a:t> </a:t>
            </a:r>
            <a:r>
              <a:rPr lang="en-GB" dirty="0" err="1" smtClean="0"/>
              <a:t>voor</a:t>
            </a:r>
            <a:r>
              <a:rPr lang="en-GB" dirty="0" smtClean="0"/>
              <a:t> </a:t>
            </a:r>
            <a:r>
              <a:rPr lang="en-GB" dirty="0" err="1" smtClean="0"/>
              <a:t>verschillende</a:t>
            </a:r>
            <a:r>
              <a:rPr lang="en-GB" dirty="0" smtClean="0"/>
              <a:t> </a:t>
            </a:r>
            <a:r>
              <a:rPr lang="en-GB" dirty="0" err="1" smtClean="0"/>
              <a:t>vormen</a:t>
            </a:r>
            <a:r>
              <a:rPr lang="en-GB" dirty="0" smtClean="0"/>
              <a:t> </a:t>
            </a:r>
            <a:r>
              <a:rPr lang="en-GB" dirty="0" err="1" smtClean="0"/>
              <a:t>uitzoeken</a:t>
            </a:r>
            <a:r>
              <a:rPr lang="en-GB" dirty="0" smtClean="0"/>
              <a:t>.</a:t>
            </a:r>
          </a:p>
          <a:p>
            <a:pPr eaLnBrk="1" hangingPunct="1"/>
            <a:endParaRPr lang="en-GB" dirty="0" smtClean="0"/>
          </a:p>
          <a:p>
            <a:pPr eaLnBrk="1" hangingPunct="1"/>
            <a:r>
              <a:rPr lang="en-GB" dirty="0" err="1" smtClean="0"/>
              <a:t>Betrouwbaarheid</a:t>
            </a:r>
            <a:r>
              <a:rPr lang="en-GB" dirty="0" smtClean="0"/>
              <a:t> en </a:t>
            </a:r>
            <a:r>
              <a:rPr lang="en-GB" dirty="0" err="1" smtClean="0"/>
              <a:t>validiteit</a:t>
            </a:r>
            <a:r>
              <a:rPr lang="en-GB" dirty="0" smtClean="0"/>
              <a:t> en … </a:t>
            </a:r>
            <a:r>
              <a:rPr lang="en-GB" dirty="0" err="1" smtClean="0"/>
              <a:t>ook</a:t>
            </a:r>
            <a:r>
              <a:rPr lang="en-GB" dirty="0" smtClean="0"/>
              <a:t> op </a:t>
            </a:r>
            <a:r>
              <a:rPr lang="en-GB" dirty="0" err="1" smtClean="0"/>
              <a:t>komende</a:t>
            </a:r>
            <a:r>
              <a:rPr lang="en-GB" dirty="0" smtClean="0"/>
              <a:t> </a:t>
            </a:r>
            <a:r>
              <a:rPr lang="en-GB" dirty="0" err="1" smtClean="0"/>
              <a:t>nibi-conferentie</a:t>
            </a:r>
            <a:r>
              <a:rPr lang="en-GB" dirty="0" smtClean="0"/>
              <a:t>…</a:t>
            </a:r>
          </a:p>
          <a:p>
            <a:pPr eaLnBrk="1" hangingPunct="1"/>
            <a:r>
              <a:rPr lang="en-GB" dirty="0" err="1" smtClean="0"/>
              <a:t>Globale</a:t>
            </a:r>
            <a:r>
              <a:rPr lang="en-GB" dirty="0" smtClean="0"/>
              <a:t> </a:t>
            </a:r>
            <a:r>
              <a:rPr lang="en-GB" dirty="0" err="1" smtClean="0"/>
              <a:t>netwerken</a:t>
            </a:r>
            <a:r>
              <a:rPr lang="en-GB" dirty="0" smtClean="0"/>
              <a:t> </a:t>
            </a:r>
          </a:p>
          <a:p>
            <a:pPr eaLnBrk="1" hangingPunct="1"/>
            <a:r>
              <a:rPr lang="en-GB" dirty="0" smtClean="0"/>
              <a:t>Genomics: data van </a:t>
            </a:r>
            <a:r>
              <a:rPr lang="en-GB" dirty="0" err="1" smtClean="0"/>
              <a:t>grote</a:t>
            </a:r>
            <a:r>
              <a:rPr lang="en-GB" dirty="0" smtClean="0"/>
              <a:t> </a:t>
            </a:r>
            <a:r>
              <a:rPr lang="en-GB" dirty="0" err="1" smtClean="0"/>
              <a:t>onderzoeken</a:t>
            </a:r>
            <a:r>
              <a:rPr lang="en-GB" dirty="0" smtClean="0"/>
              <a:t> </a:t>
            </a:r>
            <a:r>
              <a:rPr lang="en-GB" dirty="0" err="1" smtClean="0"/>
              <a:t>beschikbaar</a:t>
            </a:r>
            <a:r>
              <a:rPr lang="en-GB" dirty="0" smtClean="0"/>
              <a:t>?</a:t>
            </a:r>
          </a:p>
          <a:p>
            <a:pPr eaLnBrk="1" hangingPunct="1"/>
            <a:r>
              <a:rPr lang="en-GB" dirty="0" smtClean="0"/>
              <a:t>Globe: </a:t>
            </a:r>
            <a:r>
              <a:rPr lang="en-GB" dirty="0" err="1" smtClean="0"/>
              <a:t>meedoen</a:t>
            </a:r>
            <a:r>
              <a:rPr lang="en-GB" dirty="0" smtClean="0"/>
              <a:t> </a:t>
            </a:r>
            <a:r>
              <a:rPr lang="en-GB" dirty="0" err="1" smtClean="0"/>
              <a:t>aan</a:t>
            </a:r>
            <a:r>
              <a:rPr lang="en-GB" dirty="0" smtClean="0"/>
              <a:t> </a:t>
            </a:r>
            <a:r>
              <a:rPr lang="en-GB" dirty="0" err="1" smtClean="0"/>
              <a:t>een</a:t>
            </a:r>
            <a:r>
              <a:rPr lang="en-GB" dirty="0" smtClean="0"/>
              <a:t> </a:t>
            </a:r>
            <a:r>
              <a:rPr lang="en-GB" dirty="0" err="1" smtClean="0"/>
              <a:t>grotere</a:t>
            </a:r>
            <a:r>
              <a:rPr lang="en-GB" dirty="0" smtClean="0"/>
              <a:t> </a:t>
            </a:r>
            <a:r>
              <a:rPr lang="en-GB" dirty="0" err="1" smtClean="0"/>
              <a:t>gemeenschap</a:t>
            </a:r>
            <a:r>
              <a:rPr lang="en-GB" dirty="0" smtClean="0"/>
              <a:t> </a:t>
            </a:r>
            <a:r>
              <a:rPr lang="en-GB" dirty="0" err="1" smtClean="0"/>
              <a:t>voor</a:t>
            </a:r>
            <a:r>
              <a:rPr lang="en-GB" dirty="0" smtClean="0"/>
              <a:t> </a:t>
            </a:r>
            <a:r>
              <a:rPr lang="en-GB" dirty="0" err="1" smtClean="0"/>
              <a:t>dataverzameling</a:t>
            </a:r>
            <a:endParaRPr lang="en-GB" dirty="0" smtClean="0"/>
          </a:p>
          <a:p>
            <a:pPr eaLnBrk="1" hangingPunct="1"/>
            <a:r>
              <a:rPr lang="en-GB" dirty="0" err="1" smtClean="0"/>
              <a:t>Hisparc</a:t>
            </a:r>
            <a:r>
              <a:rPr lang="en-GB" dirty="0" smtClean="0"/>
              <a:t>, idem </a:t>
            </a:r>
            <a:r>
              <a:rPr lang="en-GB" dirty="0" err="1" smtClean="0"/>
              <a:t>meedoen</a:t>
            </a:r>
            <a:r>
              <a:rPr lang="en-GB" dirty="0" smtClean="0"/>
              <a:t> </a:t>
            </a:r>
            <a:r>
              <a:rPr lang="en-GB" dirty="0" err="1" smtClean="0"/>
              <a:t>aan</a:t>
            </a:r>
            <a:r>
              <a:rPr lang="en-GB" dirty="0" smtClean="0"/>
              <a:t> </a:t>
            </a:r>
            <a:r>
              <a:rPr lang="en-GB" dirty="0" err="1" smtClean="0"/>
              <a:t>grotere</a:t>
            </a:r>
            <a:r>
              <a:rPr lang="en-GB" dirty="0" smtClean="0"/>
              <a:t> </a:t>
            </a:r>
            <a:r>
              <a:rPr lang="en-GB" dirty="0" err="1" smtClean="0"/>
              <a:t>gemeenschap</a:t>
            </a:r>
            <a:r>
              <a:rPr lang="en-GB" dirty="0" smtClean="0"/>
              <a:t> </a:t>
            </a:r>
            <a:r>
              <a:rPr lang="en-GB" dirty="0" err="1" smtClean="0"/>
              <a:t>voor</a:t>
            </a:r>
            <a:r>
              <a:rPr lang="en-GB" dirty="0" smtClean="0"/>
              <a:t> </a:t>
            </a:r>
            <a:r>
              <a:rPr lang="en-GB" dirty="0" err="1" smtClean="0"/>
              <a:t>dataverzameling</a:t>
            </a:r>
            <a:endParaRPr lang="en-GB" dirty="0" smtClean="0"/>
          </a:p>
          <a:p>
            <a:pPr eaLnBrk="1" hangingPunct="1"/>
            <a:r>
              <a:rPr lang="en-GB" dirty="0" smtClean="0"/>
              <a:t>Science across the world (</a:t>
            </a:r>
            <a:r>
              <a:rPr lang="en-GB" dirty="0" err="1" smtClean="0"/>
              <a:t>evt</a:t>
            </a:r>
            <a:r>
              <a:rPr lang="en-GB" dirty="0" smtClean="0"/>
              <a:t> across Europe)</a:t>
            </a:r>
          </a:p>
          <a:p>
            <a:pPr eaLnBrk="1" hangingPunct="1"/>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C33011-A454-47C6-A808-B3AB0A68A5E7}" type="slidenum">
              <a:rPr lang="de-DE" smtClean="0"/>
              <a:pPr fontAlgn="base">
                <a:spcBef>
                  <a:spcPct val="0"/>
                </a:spcBef>
                <a:spcAft>
                  <a:spcPct val="0"/>
                </a:spcAft>
                <a:defRPr/>
              </a:pPr>
              <a:t>15</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65DB51-B090-4E0A-87ED-97DB8D82C0C8}" type="slidenum">
              <a:rPr lang="de-DE" smtClean="0"/>
              <a:pPr fontAlgn="base">
                <a:spcBef>
                  <a:spcPct val="0"/>
                </a:spcBef>
                <a:spcAft>
                  <a:spcPct val="0"/>
                </a:spcAft>
                <a:defRPr/>
              </a:pPr>
              <a:t>16</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ADB26D-D01E-415C-93CC-A60983A4F753}" type="slidenum">
              <a:rPr lang="de-DE" smtClean="0"/>
              <a:pPr fontAlgn="base">
                <a:spcBef>
                  <a:spcPct val="0"/>
                </a:spcBef>
                <a:spcAft>
                  <a:spcPct val="0"/>
                </a:spcAft>
                <a:defRPr/>
              </a:pPr>
              <a:t>17</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Foliennummernplatzhalter 3"/>
          <p:cNvSpPr>
            <a:spLocks noGrp="1"/>
          </p:cNvSpPr>
          <p:nvPr>
            <p:ph type="sldNum" sz="quarter" idx="5"/>
          </p:nvPr>
        </p:nvSpPr>
        <p:spPr/>
        <p:txBody>
          <a:bodyPr/>
          <a:lstStyle/>
          <a:p>
            <a:pPr>
              <a:defRPr/>
            </a:pPr>
            <a:fld id="{CF676578-32C5-45A3-B3DF-B208D69F74BC}" type="slidenum">
              <a:rPr lang="de-DE" smtClean="0"/>
              <a:pPr>
                <a:defRPr/>
              </a:pPr>
              <a:t>18</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CC0811-969A-429A-8645-0434197AF65E}" type="slidenum">
              <a:rPr lang="de-DE" smtClean="0"/>
              <a:pPr fontAlgn="base">
                <a:spcBef>
                  <a:spcPct val="0"/>
                </a:spcBef>
                <a:spcAft>
                  <a:spcPct val="0"/>
                </a:spcAft>
                <a:defRPr/>
              </a:pPr>
              <a:t>19</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Foliennummernplatzhalter 3"/>
          <p:cNvSpPr>
            <a:spLocks noGrp="1"/>
          </p:cNvSpPr>
          <p:nvPr>
            <p:ph type="sldNum" sz="quarter" idx="5"/>
          </p:nvPr>
        </p:nvSpPr>
        <p:spPr/>
        <p:txBody>
          <a:bodyPr/>
          <a:lstStyle/>
          <a:p>
            <a:pPr>
              <a:defRPr/>
            </a:pPr>
            <a:fld id="{55C750CA-3F77-45D3-AE91-72F48E23FB6A}" type="slidenum">
              <a:rPr lang="de-DE" smtClean="0"/>
              <a:pPr>
                <a:defRPr/>
              </a:pPr>
              <a:t>24</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Foliennummernplatzhalter 3"/>
          <p:cNvSpPr>
            <a:spLocks noGrp="1"/>
          </p:cNvSpPr>
          <p:nvPr>
            <p:ph type="sldNum" sz="quarter" idx="5"/>
          </p:nvPr>
        </p:nvSpPr>
        <p:spPr/>
        <p:txBody>
          <a:bodyPr/>
          <a:lstStyle/>
          <a:p>
            <a:pPr>
              <a:defRPr/>
            </a:pPr>
            <a:fld id="{B8B7D9C4-EC03-4B93-BEE1-11BBC945895D}" type="slidenum">
              <a:rPr lang="de-DE" smtClean="0"/>
              <a:pPr>
                <a:defRPr/>
              </a:pPr>
              <a:t>27</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7E594A9-DFBA-4416-B865-EB8549CDE805}" type="slidenum">
              <a:rPr lang="nl-NL" smtClean="0"/>
              <a:pPr/>
              <a:t>3</a:t>
            </a:fld>
            <a:endParaRPr lang="nl-NL"/>
          </a:p>
        </p:txBody>
      </p:sp>
    </p:spTree>
    <p:extLst>
      <p:ext uri="{BB962C8B-B14F-4D97-AF65-F5344CB8AC3E}">
        <p14:creationId xmlns:p14="http://schemas.microsoft.com/office/powerpoint/2010/main" xmlns="" val="1506371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Foliennummernplatzhalter 3"/>
          <p:cNvSpPr>
            <a:spLocks noGrp="1"/>
          </p:cNvSpPr>
          <p:nvPr>
            <p:ph type="sldNum" sz="quarter" idx="5"/>
          </p:nvPr>
        </p:nvSpPr>
        <p:spPr/>
        <p:txBody>
          <a:bodyPr/>
          <a:lstStyle/>
          <a:p>
            <a:pPr>
              <a:defRPr/>
            </a:pPr>
            <a:fld id="{3D153D76-5A9B-4CF8-8F9D-6B52E3339924}" type="slidenum">
              <a:rPr lang="de-DE" smtClean="0"/>
              <a:pPr>
                <a:defRPr/>
              </a:pPr>
              <a:t>28</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Foliennummernplatzhalter 3"/>
          <p:cNvSpPr>
            <a:spLocks noGrp="1"/>
          </p:cNvSpPr>
          <p:nvPr>
            <p:ph type="sldNum" sz="quarter" idx="5"/>
          </p:nvPr>
        </p:nvSpPr>
        <p:spPr/>
        <p:txBody>
          <a:bodyPr/>
          <a:lstStyle/>
          <a:p>
            <a:pPr>
              <a:defRPr/>
            </a:pPr>
            <a:fld id="{BE7BF78E-5F3E-4017-AF13-9FA702585CD3}" type="slidenum">
              <a:rPr lang="de-DE" smtClean="0"/>
              <a:pPr>
                <a:defRPr/>
              </a:pPr>
              <a:t>30</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Foliennummernplatzhalter 3"/>
          <p:cNvSpPr>
            <a:spLocks noGrp="1"/>
          </p:cNvSpPr>
          <p:nvPr>
            <p:ph type="sldNum" sz="quarter" idx="5"/>
          </p:nvPr>
        </p:nvSpPr>
        <p:spPr/>
        <p:txBody>
          <a:bodyPr/>
          <a:lstStyle/>
          <a:p>
            <a:pPr>
              <a:defRPr/>
            </a:pPr>
            <a:fld id="{BF90F6CA-0D28-4AE6-8B53-B8051C53F408}" type="slidenum">
              <a:rPr lang="de-DE" smtClean="0"/>
              <a:pPr>
                <a:defRPr/>
              </a:pPr>
              <a:t>31</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Bohr</a:t>
            </a:r>
            <a:r>
              <a:rPr lang="nl-NL" baseline="0" dirty="0" smtClean="0"/>
              <a:t> en </a:t>
            </a:r>
            <a:r>
              <a:rPr lang="nl-NL" baseline="0" dirty="0" err="1" smtClean="0"/>
              <a:t>Pauli</a:t>
            </a:r>
            <a:r>
              <a:rPr lang="nl-NL" baseline="0" dirty="0" smtClean="0"/>
              <a:t> bij een </a:t>
            </a:r>
            <a:r>
              <a:rPr lang="nl-NL" baseline="0" dirty="0" err="1" smtClean="0"/>
              <a:t>zgn</a:t>
            </a:r>
            <a:r>
              <a:rPr lang="nl-NL" baseline="0" dirty="0" smtClean="0"/>
              <a:t> spinning top.</a:t>
            </a:r>
          </a:p>
          <a:p>
            <a:endParaRPr lang="nl-NL" dirty="0" smtClean="0"/>
          </a:p>
          <a:p>
            <a:r>
              <a:rPr lang="nl-NL" dirty="0" smtClean="0"/>
              <a:t>Uit (Vos &amp; </a:t>
            </a:r>
            <a:r>
              <a:rPr lang="nl-NL" dirty="0" err="1" smtClean="0"/>
              <a:t>Genseberger</a:t>
            </a:r>
            <a:r>
              <a:rPr lang="nl-NL" dirty="0" smtClean="0"/>
              <a:t>, 2000)</a:t>
            </a:r>
          </a:p>
          <a:p>
            <a:r>
              <a:rPr lang="nl-NL" dirty="0" smtClean="0"/>
              <a:t>……………………</a:t>
            </a:r>
          </a:p>
          <a:p>
            <a:r>
              <a:rPr lang="nl-NL" dirty="0" smtClean="0"/>
              <a:t>De volgende citaten ((Meeus, 1998)) zijn afkomstig van een leerlinge die een exact vakkenpakket heeft gevolgd en daarna Nederlands is gaan studeren. Zij is één van de velen die niet een vervolgstudie in een exacte richting kiest, en één van de weinigen die het waarom van die keuze aangeeft. </a:t>
            </a:r>
          </a:p>
          <a:p>
            <a:r>
              <a:rPr lang="nl-NL" dirty="0" smtClean="0"/>
              <a:t>"Toen ik in de vierde besloot exacte vakken te kiezen deed ik dat niet alleen, zoals zo vaak gezegd wordt, om later een zo groot mogelijk keuzebereik voor vervolgstudies te krijgen. Ik koos er ook voor omdat in mij een zeker vuurtje was aangewakkerd. ( ... ) Wij waren voor één moment die vroegste wetenschappers, die zichzelf vragen stelden en wilden weten hoe en wat en vooral waarom. ( ... ) De werkelijkheid bleek antwoorden te hebben, voldeed zelfs aan wetmatigheden en kon worden voorspeld! Wetenschap was leven; hoe kon je leven in een wereld die je niet begrijpt? Ik moest gewoon kiezen voor de exacte vakken, zo simpel was het. Waarom laat ik dat nu allemaal in de steek? ( ... ) Er is één ding dat een grote rol heeft gespeeld in mijn keuze: ik ben vergeten hoe het is om vragen te stellen, mijn passie voor onderzoek is verdwenen. Hoe komt dit? ( ... ) De volgorde veranderde in: formules, verklaringen (onderzoek sloegen we over) en uiteindelijk vragen. Als ik vroeg: Waarom? kreeg ik als antwoord: Kijk maar, als je dit invult in de formule, dan komt er dat uit. Daarom." </a:t>
            </a:r>
          </a:p>
          <a:p>
            <a:endParaRPr lang="nl-NL" dirty="0"/>
          </a:p>
        </p:txBody>
      </p:sp>
      <p:sp>
        <p:nvSpPr>
          <p:cNvPr id="4" name="Tijdelijke aanduiding voor dianummer 3"/>
          <p:cNvSpPr>
            <a:spLocks noGrp="1"/>
          </p:cNvSpPr>
          <p:nvPr>
            <p:ph type="sldNum" sz="quarter" idx="10"/>
          </p:nvPr>
        </p:nvSpPr>
        <p:spPr/>
        <p:txBody>
          <a:bodyPr/>
          <a:lstStyle/>
          <a:p>
            <a:fld id="{07E594A9-DFBA-4416-B865-EB8549CDE805}" type="slidenum">
              <a:rPr lang="nl-NL" smtClean="0"/>
              <a:pPr/>
              <a:t>4</a:t>
            </a:fld>
            <a:endParaRPr lang="nl-NL"/>
          </a:p>
        </p:txBody>
      </p:sp>
    </p:spTree>
    <p:extLst>
      <p:ext uri="{BB962C8B-B14F-4D97-AF65-F5344CB8AC3E}">
        <p14:creationId xmlns:p14="http://schemas.microsoft.com/office/powerpoint/2010/main" xmlns="" val="1065403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7E594A9-DFBA-4416-B865-EB8549CDE805}" type="slidenum">
              <a:rPr lang="nl-NL" smtClean="0"/>
              <a:pPr/>
              <a:t>5</a:t>
            </a:fld>
            <a:endParaRPr lang="nl-NL"/>
          </a:p>
        </p:txBody>
      </p:sp>
    </p:spTree>
    <p:extLst>
      <p:ext uri="{BB962C8B-B14F-4D97-AF65-F5344CB8AC3E}">
        <p14:creationId xmlns:p14="http://schemas.microsoft.com/office/powerpoint/2010/main" xmlns="" val="360776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7E594A9-DFBA-4416-B865-EB8549CDE805}" type="slidenum">
              <a:rPr lang="nl-NL" smtClean="0"/>
              <a:pPr/>
              <a:t>6</a:t>
            </a:fld>
            <a:endParaRPr lang="nl-NL"/>
          </a:p>
        </p:txBody>
      </p:sp>
    </p:spTree>
    <p:extLst>
      <p:ext uri="{BB962C8B-B14F-4D97-AF65-F5344CB8AC3E}">
        <p14:creationId xmlns:p14="http://schemas.microsoft.com/office/powerpoint/2010/main" xmlns="" val="1401635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Verdana" pitchFamily="34" charset="0"/>
              </a:defRPr>
            </a:lvl1pPr>
            <a:lvl2pPr marL="744139" indent="-286207">
              <a:defRPr sz="2400">
                <a:solidFill>
                  <a:schemeClr val="tx1"/>
                </a:solidFill>
                <a:latin typeface="Verdana" pitchFamily="34" charset="0"/>
              </a:defRPr>
            </a:lvl2pPr>
            <a:lvl3pPr marL="1144829" indent="-228966">
              <a:defRPr sz="2400">
                <a:solidFill>
                  <a:schemeClr val="tx1"/>
                </a:solidFill>
                <a:latin typeface="Verdana" pitchFamily="34" charset="0"/>
              </a:defRPr>
            </a:lvl3pPr>
            <a:lvl4pPr marL="1602760" indent="-228966">
              <a:defRPr sz="2400">
                <a:solidFill>
                  <a:schemeClr val="tx1"/>
                </a:solidFill>
                <a:latin typeface="Verdana" pitchFamily="34" charset="0"/>
              </a:defRPr>
            </a:lvl4pPr>
            <a:lvl5pPr marL="2060692" indent="-228966">
              <a:defRPr sz="2400">
                <a:solidFill>
                  <a:schemeClr val="tx1"/>
                </a:solidFill>
                <a:latin typeface="Verdana" pitchFamily="34" charset="0"/>
              </a:defRPr>
            </a:lvl5pPr>
            <a:lvl6pPr marL="2518623" indent="-228966" eaLnBrk="0" fontAlgn="base" hangingPunct="0">
              <a:spcBef>
                <a:spcPct val="0"/>
              </a:spcBef>
              <a:spcAft>
                <a:spcPct val="0"/>
              </a:spcAft>
              <a:defRPr sz="2400">
                <a:solidFill>
                  <a:schemeClr val="tx1"/>
                </a:solidFill>
                <a:latin typeface="Verdana" pitchFamily="34" charset="0"/>
              </a:defRPr>
            </a:lvl6pPr>
            <a:lvl7pPr marL="2976555" indent="-228966" eaLnBrk="0" fontAlgn="base" hangingPunct="0">
              <a:spcBef>
                <a:spcPct val="0"/>
              </a:spcBef>
              <a:spcAft>
                <a:spcPct val="0"/>
              </a:spcAft>
              <a:defRPr sz="2400">
                <a:solidFill>
                  <a:schemeClr val="tx1"/>
                </a:solidFill>
                <a:latin typeface="Verdana" pitchFamily="34" charset="0"/>
              </a:defRPr>
            </a:lvl7pPr>
            <a:lvl8pPr marL="3434486" indent="-228966" eaLnBrk="0" fontAlgn="base" hangingPunct="0">
              <a:spcBef>
                <a:spcPct val="0"/>
              </a:spcBef>
              <a:spcAft>
                <a:spcPct val="0"/>
              </a:spcAft>
              <a:defRPr sz="2400">
                <a:solidFill>
                  <a:schemeClr val="tx1"/>
                </a:solidFill>
                <a:latin typeface="Verdana" pitchFamily="34" charset="0"/>
              </a:defRPr>
            </a:lvl8pPr>
            <a:lvl9pPr marL="3892418" indent="-228966" eaLnBrk="0" fontAlgn="base" hangingPunct="0">
              <a:spcBef>
                <a:spcPct val="0"/>
              </a:spcBef>
              <a:spcAft>
                <a:spcPct val="0"/>
              </a:spcAft>
              <a:defRPr sz="2400">
                <a:solidFill>
                  <a:schemeClr val="tx1"/>
                </a:solidFill>
                <a:latin typeface="Verdana" pitchFamily="34" charset="0"/>
              </a:defRPr>
            </a:lvl9pPr>
          </a:lstStyle>
          <a:p>
            <a:fld id="{857861E7-2FBB-4478-9C7F-93D2FC2CFAF0}" type="slidenum">
              <a:rPr lang="nl-NL" sz="1200">
                <a:latin typeface="Arial" pitchFamily="34" charset="0"/>
              </a:rPr>
              <a:pPr/>
              <a:t>7</a:t>
            </a:fld>
            <a:endParaRPr lang="nl-NL" sz="1200" dirty="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GB" smtClean="0"/>
              <a:t>Deze doen we ook in de groep experts.</a:t>
            </a:r>
          </a:p>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400">
                <a:solidFill>
                  <a:schemeClr val="tx1"/>
                </a:solidFill>
                <a:latin typeface="Verdana" pitchFamily="34" charset="0"/>
              </a:defRPr>
            </a:lvl1pPr>
            <a:lvl2pPr marL="744139" indent="-286207">
              <a:defRPr sz="2400">
                <a:solidFill>
                  <a:schemeClr val="tx1"/>
                </a:solidFill>
                <a:latin typeface="Verdana" pitchFamily="34" charset="0"/>
              </a:defRPr>
            </a:lvl2pPr>
            <a:lvl3pPr marL="1144829" indent="-228966">
              <a:defRPr sz="2400">
                <a:solidFill>
                  <a:schemeClr val="tx1"/>
                </a:solidFill>
                <a:latin typeface="Verdana" pitchFamily="34" charset="0"/>
              </a:defRPr>
            </a:lvl3pPr>
            <a:lvl4pPr marL="1602760" indent="-228966">
              <a:defRPr sz="2400">
                <a:solidFill>
                  <a:schemeClr val="tx1"/>
                </a:solidFill>
                <a:latin typeface="Verdana" pitchFamily="34" charset="0"/>
              </a:defRPr>
            </a:lvl4pPr>
            <a:lvl5pPr marL="2060692" indent="-228966">
              <a:defRPr sz="2400">
                <a:solidFill>
                  <a:schemeClr val="tx1"/>
                </a:solidFill>
                <a:latin typeface="Verdana" pitchFamily="34" charset="0"/>
              </a:defRPr>
            </a:lvl5pPr>
            <a:lvl6pPr marL="2518623" indent="-228966" eaLnBrk="0" fontAlgn="base" hangingPunct="0">
              <a:spcBef>
                <a:spcPct val="0"/>
              </a:spcBef>
              <a:spcAft>
                <a:spcPct val="0"/>
              </a:spcAft>
              <a:defRPr sz="2400">
                <a:solidFill>
                  <a:schemeClr val="tx1"/>
                </a:solidFill>
                <a:latin typeface="Verdana" pitchFamily="34" charset="0"/>
              </a:defRPr>
            </a:lvl6pPr>
            <a:lvl7pPr marL="2976555" indent="-228966" eaLnBrk="0" fontAlgn="base" hangingPunct="0">
              <a:spcBef>
                <a:spcPct val="0"/>
              </a:spcBef>
              <a:spcAft>
                <a:spcPct val="0"/>
              </a:spcAft>
              <a:defRPr sz="2400">
                <a:solidFill>
                  <a:schemeClr val="tx1"/>
                </a:solidFill>
                <a:latin typeface="Verdana" pitchFamily="34" charset="0"/>
              </a:defRPr>
            </a:lvl7pPr>
            <a:lvl8pPr marL="3434486" indent="-228966" eaLnBrk="0" fontAlgn="base" hangingPunct="0">
              <a:spcBef>
                <a:spcPct val="0"/>
              </a:spcBef>
              <a:spcAft>
                <a:spcPct val="0"/>
              </a:spcAft>
              <a:defRPr sz="2400">
                <a:solidFill>
                  <a:schemeClr val="tx1"/>
                </a:solidFill>
                <a:latin typeface="Verdana" pitchFamily="34" charset="0"/>
              </a:defRPr>
            </a:lvl8pPr>
            <a:lvl9pPr marL="3892418" indent="-228966" eaLnBrk="0" fontAlgn="base" hangingPunct="0">
              <a:spcBef>
                <a:spcPct val="0"/>
              </a:spcBef>
              <a:spcAft>
                <a:spcPct val="0"/>
              </a:spcAft>
              <a:defRPr sz="2400">
                <a:solidFill>
                  <a:schemeClr val="tx1"/>
                </a:solidFill>
                <a:latin typeface="Verdana" pitchFamily="34" charset="0"/>
              </a:defRPr>
            </a:lvl9pPr>
          </a:lstStyle>
          <a:p>
            <a:fld id="{4E31CEA7-2781-486A-8277-48618F935C86}" type="slidenum">
              <a:rPr lang="nl-NL" sz="1200">
                <a:latin typeface="Arial" pitchFamily="34" charset="0"/>
              </a:rPr>
              <a:pPr/>
              <a:t>8</a:t>
            </a:fld>
            <a:endParaRPr lang="nl-NL" sz="1200" dirty="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400">
                <a:solidFill>
                  <a:schemeClr val="tx1"/>
                </a:solidFill>
                <a:latin typeface="Verdana" pitchFamily="34" charset="0"/>
              </a:defRPr>
            </a:lvl1pPr>
            <a:lvl2pPr marL="744139" indent="-286207">
              <a:defRPr sz="2400">
                <a:solidFill>
                  <a:schemeClr val="tx1"/>
                </a:solidFill>
                <a:latin typeface="Verdana" pitchFamily="34" charset="0"/>
              </a:defRPr>
            </a:lvl2pPr>
            <a:lvl3pPr marL="1144829" indent="-228966">
              <a:defRPr sz="2400">
                <a:solidFill>
                  <a:schemeClr val="tx1"/>
                </a:solidFill>
                <a:latin typeface="Verdana" pitchFamily="34" charset="0"/>
              </a:defRPr>
            </a:lvl3pPr>
            <a:lvl4pPr marL="1602760" indent="-228966">
              <a:defRPr sz="2400">
                <a:solidFill>
                  <a:schemeClr val="tx1"/>
                </a:solidFill>
                <a:latin typeface="Verdana" pitchFamily="34" charset="0"/>
              </a:defRPr>
            </a:lvl4pPr>
            <a:lvl5pPr marL="2060692" indent="-228966">
              <a:defRPr sz="2400">
                <a:solidFill>
                  <a:schemeClr val="tx1"/>
                </a:solidFill>
                <a:latin typeface="Verdana" pitchFamily="34" charset="0"/>
              </a:defRPr>
            </a:lvl5pPr>
            <a:lvl6pPr marL="2518623" indent="-228966" eaLnBrk="0" fontAlgn="base" hangingPunct="0">
              <a:spcBef>
                <a:spcPct val="0"/>
              </a:spcBef>
              <a:spcAft>
                <a:spcPct val="0"/>
              </a:spcAft>
              <a:defRPr sz="2400">
                <a:solidFill>
                  <a:schemeClr val="tx1"/>
                </a:solidFill>
                <a:latin typeface="Verdana" pitchFamily="34" charset="0"/>
              </a:defRPr>
            </a:lvl6pPr>
            <a:lvl7pPr marL="2976555" indent="-228966" eaLnBrk="0" fontAlgn="base" hangingPunct="0">
              <a:spcBef>
                <a:spcPct val="0"/>
              </a:spcBef>
              <a:spcAft>
                <a:spcPct val="0"/>
              </a:spcAft>
              <a:defRPr sz="2400">
                <a:solidFill>
                  <a:schemeClr val="tx1"/>
                </a:solidFill>
                <a:latin typeface="Verdana" pitchFamily="34" charset="0"/>
              </a:defRPr>
            </a:lvl7pPr>
            <a:lvl8pPr marL="3434486" indent="-228966" eaLnBrk="0" fontAlgn="base" hangingPunct="0">
              <a:spcBef>
                <a:spcPct val="0"/>
              </a:spcBef>
              <a:spcAft>
                <a:spcPct val="0"/>
              </a:spcAft>
              <a:defRPr sz="2400">
                <a:solidFill>
                  <a:schemeClr val="tx1"/>
                </a:solidFill>
                <a:latin typeface="Verdana" pitchFamily="34" charset="0"/>
              </a:defRPr>
            </a:lvl8pPr>
            <a:lvl9pPr marL="3892418" indent="-228966" eaLnBrk="0" fontAlgn="base" hangingPunct="0">
              <a:spcBef>
                <a:spcPct val="0"/>
              </a:spcBef>
              <a:spcAft>
                <a:spcPct val="0"/>
              </a:spcAft>
              <a:defRPr sz="2400">
                <a:solidFill>
                  <a:schemeClr val="tx1"/>
                </a:solidFill>
                <a:latin typeface="Verdana" pitchFamily="34" charset="0"/>
              </a:defRPr>
            </a:lvl9pPr>
          </a:lstStyle>
          <a:p>
            <a:fld id="{59C13E1F-3ADE-4313-989E-3BF82AC1BFCA}" type="slidenum">
              <a:rPr lang="nl-NL" sz="1200">
                <a:latin typeface="Arial" pitchFamily="34" charset="0"/>
              </a:rPr>
              <a:pPr/>
              <a:t>9</a:t>
            </a:fld>
            <a:endParaRPr lang="nl-NL" sz="1200" dirty="0">
              <a:latin typeface="Arial"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nl-NL"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Verdana" pitchFamily="34" charset="0"/>
              </a:defRPr>
            </a:lvl1pPr>
            <a:lvl2pPr marL="744139" indent="-286207">
              <a:defRPr sz="2400">
                <a:solidFill>
                  <a:schemeClr val="tx1"/>
                </a:solidFill>
                <a:latin typeface="Verdana" pitchFamily="34" charset="0"/>
              </a:defRPr>
            </a:lvl2pPr>
            <a:lvl3pPr marL="1144829" indent="-228966">
              <a:defRPr sz="2400">
                <a:solidFill>
                  <a:schemeClr val="tx1"/>
                </a:solidFill>
                <a:latin typeface="Verdana" pitchFamily="34" charset="0"/>
              </a:defRPr>
            </a:lvl3pPr>
            <a:lvl4pPr marL="1602760" indent="-228966">
              <a:defRPr sz="2400">
                <a:solidFill>
                  <a:schemeClr val="tx1"/>
                </a:solidFill>
                <a:latin typeface="Verdana" pitchFamily="34" charset="0"/>
              </a:defRPr>
            </a:lvl4pPr>
            <a:lvl5pPr marL="2060692" indent="-228966">
              <a:defRPr sz="2400">
                <a:solidFill>
                  <a:schemeClr val="tx1"/>
                </a:solidFill>
                <a:latin typeface="Verdana" pitchFamily="34" charset="0"/>
              </a:defRPr>
            </a:lvl5pPr>
            <a:lvl6pPr marL="2518623" indent="-228966" eaLnBrk="0" fontAlgn="base" hangingPunct="0">
              <a:spcBef>
                <a:spcPct val="0"/>
              </a:spcBef>
              <a:spcAft>
                <a:spcPct val="0"/>
              </a:spcAft>
              <a:defRPr sz="2400">
                <a:solidFill>
                  <a:schemeClr val="tx1"/>
                </a:solidFill>
                <a:latin typeface="Verdana" pitchFamily="34" charset="0"/>
              </a:defRPr>
            </a:lvl6pPr>
            <a:lvl7pPr marL="2976555" indent="-228966" eaLnBrk="0" fontAlgn="base" hangingPunct="0">
              <a:spcBef>
                <a:spcPct val="0"/>
              </a:spcBef>
              <a:spcAft>
                <a:spcPct val="0"/>
              </a:spcAft>
              <a:defRPr sz="2400">
                <a:solidFill>
                  <a:schemeClr val="tx1"/>
                </a:solidFill>
                <a:latin typeface="Verdana" pitchFamily="34" charset="0"/>
              </a:defRPr>
            </a:lvl7pPr>
            <a:lvl8pPr marL="3434486" indent="-228966" eaLnBrk="0" fontAlgn="base" hangingPunct="0">
              <a:spcBef>
                <a:spcPct val="0"/>
              </a:spcBef>
              <a:spcAft>
                <a:spcPct val="0"/>
              </a:spcAft>
              <a:defRPr sz="2400">
                <a:solidFill>
                  <a:schemeClr val="tx1"/>
                </a:solidFill>
                <a:latin typeface="Verdana" pitchFamily="34" charset="0"/>
              </a:defRPr>
            </a:lvl8pPr>
            <a:lvl9pPr marL="3892418" indent="-228966" eaLnBrk="0" fontAlgn="base" hangingPunct="0">
              <a:spcBef>
                <a:spcPct val="0"/>
              </a:spcBef>
              <a:spcAft>
                <a:spcPct val="0"/>
              </a:spcAft>
              <a:defRPr sz="2400">
                <a:solidFill>
                  <a:schemeClr val="tx1"/>
                </a:solidFill>
                <a:latin typeface="Verdana" pitchFamily="34" charset="0"/>
              </a:defRPr>
            </a:lvl9pPr>
          </a:lstStyle>
          <a:p>
            <a:fld id="{C7E3DB23-E8B4-4C7D-A41B-A26EC34B3FDB}" type="slidenum">
              <a:rPr lang="nl-NL" sz="1200">
                <a:latin typeface="Arial" pitchFamily="34" charset="0"/>
              </a:rPr>
              <a:pPr/>
              <a:t>10</a:t>
            </a:fld>
            <a:endParaRPr lang="nl-NL" sz="1200" dirty="0">
              <a:latin typeface="Arial"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nl-NL" dirty="0" smtClean="0"/>
              <a:t>Prima manier om in de klas een discussie te beginnen, niet alleen over wat nu waar is maar ook hoe je op een betrouwbare en valide manier je mogelijke theorieën kunt verifiëren of falsifiëren.</a:t>
            </a:r>
          </a:p>
          <a:p>
            <a:pPr eaLnBrk="1" hangingPunct="1"/>
            <a:endParaRPr lang="nl-NL" dirty="0" smtClean="0"/>
          </a:p>
          <a:p>
            <a:pPr eaLnBrk="1" hangingPunct="1"/>
            <a:r>
              <a:rPr lang="nl-NL" dirty="0" smtClean="0"/>
              <a:t>Studenten even over nadenken en dan met een keuze en een onderbouwing komen.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hteck 12"/>
          <p:cNvSpPr/>
          <p:nvPr/>
        </p:nvSpPr>
        <p:spPr>
          <a:xfrm>
            <a:off x="0" y="0"/>
            <a:ext cx="285750" cy="6858000"/>
          </a:xfrm>
          <a:prstGeom prst="rect">
            <a:avLst/>
          </a:prstGeom>
          <a:gradFill flip="none" rotWithShape="1">
            <a:gsLst>
              <a:gs pos="0">
                <a:srgbClr val="FF0000"/>
              </a:gs>
              <a:gs pos="50000">
                <a:schemeClr val="accent1">
                  <a:tint val="44500"/>
                  <a:satMod val="160000"/>
                </a:schemeClr>
              </a:gs>
              <a:gs pos="100000">
                <a:schemeClr val="accent1">
                  <a:tint val="23500"/>
                  <a:satMod val="160000"/>
                </a:schemeClr>
              </a:gs>
            </a:gsLst>
            <a:lin ang="16200000" scaled="1"/>
            <a:tileRect/>
          </a:gradFill>
          <a:ln>
            <a:noFill/>
          </a:ln>
          <a:effectLst>
            <a:outerShdw blurRad="50800" dist="38100" algn="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cxnSp>
        <p:nvCxnSpPr>
          <p:cNvPr id="5" name="Gerade Verbindung 18"/>
          <p:cNvCxnSpPr/>
          <p:nvPr/>
        </p:nvCxnSpPr>
        <p:spPr>
          <a:xfrm>
            <a:off x="1571604" y="6143644"/>
            <a:ext cx="6858048" cy="1588"/>
          </a:xfrm>
          <a:prstGeom prst="line">
            <a:avLst/>
          </a:prstGeom>
          <a:ln w="69850" cmpd="sng">
            <a:gradFill flip="none" rotWithShape="1">
              <a:gsLst>
                <a:gs pos="0">
                  <a:srgbClr val="FF0000"/>
                </a:gs>
                <a:gs pos="50000">
                  <a:schemeClr val="accent1">
                    <a:tint val="44500"/>
                    <a:satMod val="160000"/>
                  </a:schemeClr>
                </a:gs>
                <a:gs pos="100000">
                  <a:schemeClr val="accent1">
                    <a:tint val="23500"/>
                    <a:satMod val="160000"/>
                  </a:schemeClr>
                </a:gs>
              </a:gsLst>
              <a:lin ang="5400000" scaled="1"/>
              <a:tileRect/>
            </a:gradFill>
            <a:headEnd type="none"/>
          </a:ln>
        </p:spPr>
        <p:style>
          <a:lnRef idx="1">
            <a:schemeClr val="accent1"/>
          </a:lnRef>
          <a:fillRef idx="0">
            <a:schemeClr val="accent1"/>
          </a:fillRef>
          <a:effectRef idx="0">
            <a:schemeClr val="accent1"/>
          </a:effectRef>
          <a:fontRef idx="minor">
            <a:schemeClr val="tx1"/>
          </a:fontRef>
        </p:style>
      </p:cxnSp>
      <p:pic>
        <p:nvPicPr>
          <p:cNvPr id="6" name="Picture 10" descr="primas_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5741988"/>
            <a:ext cx="2447925"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7" name="Foliennummernplatzhalter 5"/>
          <p:cNvSpPr>
            <a:spLocks noGrp="1"/>
          </p:cNvSpPr>
          <p:nvPr>
            <p:ph type="sldNum" sz="quarter" idx="10"/>
          </p:nvPr>
        </p:nvSpPr>
        <p:spPr/>
        <p:txBody>
          <a:bodyPr/>
          <a:lstStyle>
            <a:lvl1pPr>
              <a:defRPr/>
            </a:lvl1pPr>
          </a:lstStyle>
          <a:p>
            <a:pPr>
              <a:defRPr/>
            </a:pPr>
            <a:fld id="{B727C956-B1CD-423A-9A9C-F1D213F59293}" type="slidenum">
              <a:rPr lang="de-DE"/>
              <a:pPr>
                <a:defRPr/>
              </a:pPr>
              <a:t>‹#›</a:t>
            </a:fld>
            <a:endParaRPr lang="de-DE"/>
          </a:p>
        </p:txBody>
      </p:sp>
    </p:spTree>
    <p:extLst>
      <p:ext uri="{BB962C8B-B14F-4D97-AF65-F5344CB8AC3E}">
        <p14:creationId xmlns:p14="http://schemas.microsoft.com/office/powerpoint/2010/main" xmlns="" val="4648184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07266DE9-B7AE-47A0-B567-3B1088BCEDE9}" type="datetimeFigureOut">
              <a:rPr lang="nl-NL" smtClean="0"/>
              <a:pPr/>
              <a:t>12-5-2011</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7F347C93-3443-49A7-B787-06808970ACE8}" type="slidenum">
              <a:rPr lang="nl-NL" smtClean="0"/>
              <a:pPr/>
              <a:t>‹#›</a:t>
            </a:fld>
            <a:endParaRPr lang="nl-NL"/>
          </a:p>
        </p:txBody>
      </p:sp>
      <p:sp>
        <p:nvSpPr>
          <p:cNvPr id="9" name="Rechteck 12"/>
          <p:cNvSpPr/>
          <p:nvPr userDrawn="1"/>
        </p:nvSpPr>
        <p:spPr>
          <a:xfrm>
            <a:off x="0" y="0"/>
            <a:ext cx="285750" cy="6858000"/>
          </a:xfrm>
          <a:prstGeom prst="rect">
            <a:avLst/>
          </a:prstGeom>
          <a:gradFill flip="none" rotWithShape="1">
            <a:gsLst>
              <a:gs pos="0">
                <a:srgbClr val="FF0000"/>
              </a:gs>
              <a:gs pos="50000">
                <a:schemeClr val="accent1">
                  <a:tint val="44500"/>
                  <a:satMod val="160000"/>
                </a:schemeClr>
              </a:gs>
              <a:gs pos="100000">
                <a:schemeClr val="accent1">
                  <a:tint val="23500"/>
                  <a:satMod val="160000"/>
                </a:schemeClr>
              </a:gs>
            </a:gsLst>
            <a:lin ang="16200000" scaled="1"/>
            <a:tileRect/>
          </a:gradFill>
          <a:ln>
            <a:noFill/>
          </a:ln>
          <a:effectLst>
            <a:outerShdw blurRad="50800" dist="38100" algn="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cxnSp>
        <p:nvCxnSpPr>
          <p:cNvPr id="10" name="Gerade Verbindung 18"/>
          <p:cNvCxnSpPr/>
          <p:nvPr userDrawn="1"/>
        </p:nvCxnSpPr>
        <p:spPr>
          <a:xfrm>
            <a:off x="1571604" y="6143644"/>
            <a:ext cx="6858048" cy="1588"/>
          </a:xfrm>
          <a:prstGeom prst="line">
            <a:avLst/>
          </a:prstGeom>
          <a:ln w="69850" cmpd="sng">
            <a:gradFill flip="none" rotWithShape="1">
              <a:gsLst>
                <a:gs pos="0">
                  <a:srgbClr val="FF0000"/>
                </a:gs>
                <a:gs pos="50000">
                  <a:schemeClr val="accent1">
                    <a:tint val="44500"/>
                    <a:satMod val="160000"/>
                  </a:schemeClr>
                </a:gs>
                <a:gs pos="100000">
                  <a:schemeClr val="accent1">
                    <a:tint val="23500"/>
                    <a:satMod val="160000"/>
                  </a:schemeClr>
                </a:gs>
              </a:gsLst>
              <a:lin ang="5400000" scaled="1"/>
              <a:tileRect/>
            </a:gradFill>
            <a:headEnd type="none"/>
          </a:ln>
        </p:spPr>
        <p:style>
          <a:lnRef idx="1">
            <a:schemeClr val="accent1"/>
          </a:lnRef>
          <a:fillRef idx="0">
            <a:schemeClr val="accent1"/>
          </a:fillRef>
          <a:effectRef idx="0">
            <a:schemeClr val="accent1"/>
          </a:effectRef>
          <a:fontRef idx="minor">
            <a:schemeClr val="tx1"/>
          </a:fontRef>
        </p:style>
      </p:cxnSp>
      <p:pic>
        <p:nvPicPr>
          <p:cNvPr id="8" name="Picture 10" descr="primas_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5741988"/>
            <a:ext cx="2447925"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608062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07266DE9-B7AE-47A0-B567-3B1088BCEDE9}" type="datetimeFigureOut">
              <a:rPr lang="nl-NL" smtClean="0"/>
              <a:pPr/>
              <a:t>12-5-2011</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7F347C93-3443-49A7-B787-06808970ACE8}" type="slidenum">
              <a:rPr lang="nl-NL" smtClean="0"/>
              <a:pPr/>
              <a:t>‹#›</a:t>
            </a:fld>
            <a:endParaRPr lang="nl-NL"/>
          </a:p>
        </p:txBody>
      </p:sp>
      <p:sp>
        <p:nvSpPr>
          <p:cNvPr id="7" name="Rechteck 12"/>
          <p:cNvSpPr/>
          <p:nvPr userDrawn="1"/>
        </p:nvSpPr>
        <p:spPr>
          <a:xfrm>
            <a:off x="0" y="0"/>
            <a:ext cx="285750" cy="6858000"/>
          </a:xfrm>
          <a:prstGeom prst="rect">
            <a:avLst/>
          </a:prstGeom>
          <a:gradFill flip="none" rotWithShape="1">
            <a:gsLst>
              <a:gs pos="0">
                <a:srgbClr val="FF0000"/>
              </a:gs>
              <a:gs pos="50000">
                <a:schemeClr val="accent1">
                  <a:tint val="44500"/>
                  <a:satMod val="160000"/>
                </a:schemeClr>
              </a:gs>
              <a:gs pos="100000">
                <a:schemeClr val="accent1">
                  <a:tint val="23500"/>
                  <a:satMod val="160000"/>
                </a:schemeClr>
              </a:gs>
            </a:gsLst>
            <a:lin ang="16200000" scaled="1"/>
            <a:tileRect/>
          </a:gradFill>
          <a:ln>
            <a:noFill/>
          </a:ln>
          <a:effectLst>
            <a:outerShdw blurRad="50800" dist="38100" algn="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cxnSp>
        <p:nvCxnSpPr>
          <p:cNvPr id="8" name="Gerade Verbindung 18"/>
          <p:cNvCxnSpPr/>
          <p:nvPr userDrawn="1"/>
        </p:nvCxnSpPr>
        <p:spPr>
          <a:xfrm>
            <a:off x="1571604" y="6143644"/>
            <a:ext cx="6858048" cy="1588"/>
          </a:xfrm>
          <a:prstGeom prst="line">
            <a:avLst/>
          </a:prstGeom>
          <a:ln w="69850" cmpd="sng">
            <a:gradFill flip="none" rotWithShape="1">
              <a:gsLst>
                <a:gs pos="0">
                  <a:srgbClr val="FF0000"/>
                </a:gs>
                <a:gs pos="50000">
                  <a:schemeClr val="accent1">
                    <a:tint val="44500"/>
                    <a:satMod val="160000"/>
                  </a:schemeClr>
                </a:gs>
                <a:gs pos="100000">
                  <a:schemeClr val="accent1">
                    <a:tint val="23500"/>
                    <a:satMod val="160000"/>
                  </a:schemeClr>
                </a:gs>
              </a:gsLst>
              <a:lin ang="5400000" scaled="1"/>
              <a:tileRect/>
            </a:gradFill>
            <a:headEnd type="none"/>
          </a:ln>
        </p:spPr>
        <p:style>
          <a:lnRef idx="1">
            <a:schemeClr val="accent1"/>
          </a:lnRef>
          <a:fillRef idx="0">
            <a:schemeClr val="accent1"/>
          </a:fillRef>
          <a:effectRef idx="0">
            <a:schemeClr val="accent1"/>
          </a:effectRef>
          <a:fontRef idx="minor">
            <a:schemeClr val="tx1"/>
          </a:fontRef>
        </p:style>
      </p:cxnSp>
      <p:pic>
        <p:nvPicPr>
          <p:cNvPr id="9" name="Picture 10" descr="primas_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5741988"/>
            <a:ext cx="2447925"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721282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07266DE9-B7AE-47A0-B567-3B1088BCEDE9}" type="datetimeFigureOut">
              <a:rPr lang="nl-NL" smtClean="0"/>
              <a:pPr/>
              <a:t>12-5-2011</a:t>
            </a:fld>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p:txBody>
          <a:bodyPr/>
          <a:lstStyle/>
          <a:p>
            <a:fld id="{7F347C93-3443-49A7-B787-06808970ACE8}" type="slidenum">
              <a:rPr lang="nl-NL" smtClean="0"/>
              <a:pPr/>
              <a:t>‹#›</a:t>
            </a:fld>
            <a:endParaRPr lang="nl-NL"/>
          </a:p>
        </p:txBody>
      </p:sp>
      <p:sp>
        <p:nvSpPr>
          <p:cNvPr id="6" name="Rechteck 12"/>
          <p:cNvSpPr/>
          <p:nvPr userDrawn="1"/>
        </p:nvSpPr>
        <p:spPr>
          <a:xfrm>
            <a:off x="0" y="0"/>
            <a:ext cx="285750" cy="6858000"/>
          </a:xfrm>
          <a:prstGeom prst="rect">
            <a:avLst/>
          </a:prstGeom>
          <a:gradFill flip="none" rotWithShape="1">
            <a:gsLst>
              <a:gs pos="0">
                <a:srgbClr val="FF0000"/>
              </a:gs>
              <a:gs pos="50000">
                <a:schemeClr val="accent1">
                  <a:tint val="44500"/>
                  <a:satMod val="160000"/>
                </a:schemeClr>
              </a:gs>
              <a:gs pos="100000">
                <a:schemeClr val="accent1">
                  <a:tint val="23500"/>
                  <a:satMod val="160000"/>
                </a:schemeClr>
              </a:gs>
            </a:gsLst>
            <a:lin ang="16200000" scaled="1"/>
            <a:tileRect/>
          </a:gradFill>
          <a:ln>
            <a:noFill/>
          </a:ln>
          <a:effectLst>
            <a:outerShdw blurRad="50800" dist="38100" algn="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cxnSp>
        <p:nvCxnSpPr>
          <p:cNvPr id="7" name="Gerade Verbindung 18"/>
          <p:cNvCxnSpPr/>
          <p:nvPr userDrawn="1"/>
        </p:nvCxnSpPr>
        <p:spPr>
          <a:xfrm>
            <a:off x="1571604" y="6143644"/>
            <a:ext cx="6858048" cy="1588"/>
          </a:xfrm>
          <a:prstGeom prst="line">
            <a:avLst/>
          </a:prstGeom>
          <a:ln w="69850" cmpd="sng">
            <a:gradFill flip="none" rotWithShape="1">
              <a:gsLst>
                <a:gs pos="0">
                  <a:srgbClr val="FF0000"/>
                </a:gs>
                <a:gs pos="50000">
                  <a:schemeClr val="accent1">
                    <a:tint val="44500"/>
                    <a:satMod val="160000"/>
                  </a:schemeClr>
                </a:gs>
                <a:gs pos="100000">
                  <a:schemeClr val="accent1">
                    <a:tint val="23500"/>
                    <a:satMod val="160000"/>
                  </a:schemeClr>
                </a:gs>
              </a:gsLst>
              <a:lin ang="5400000" scaled="1"/>
              <a:tileRect/>
            </a:gradFill>
            <a:headEnd type="none"/>
          </a:ln>
        </p:spPr>
        <p:style>
          <a:lnRef idx="1">
            <a:schemeClr val="accent1"/>
          </a:lnRef>
          <a:fillRef idx="0">
            <a:schemeClr val="accent1"/>
          </a:fillRef>
          <a:effectRef idx="0">
            <a:schemeClr val="accent1"/>
          </a:effectRef>
          <a:fontRef idx="minor">
            <a:schemeClr val="tx1"/>
          </a:fontRef>
        </p:style>
      </p:cxnSp>
      <p:pic>
        <p:nvPicPr>
          <p:cNvPr id="8" name="Picture 10" descr="primas_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5741988"/>
            <a:ext cx="2447925" cy="111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265810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18673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928688" y="1600200"/>
            <a:ext cx="7758112"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1" name="Foliennummernplatzhalter 5"/>
          <p:cNvSpPr>
            <a:spLocks noGrp="1"/>
          </p:cNvSpPr>
          <p:nvPr>
            <p:ph type="sldNum" sz="quarter" idx="4"/>
          </p:nvPr>
        </p:nvSpPr>
        <p:spPr>
          <a:xfrm>
            <a:off x="7429500" y="6143625"/>
            <a:ext cx="785813" cy="7143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4422151-990D-4B05-BAE3-DF5C8DD1F945}"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www.primas-project.eu/"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p:nvPr>
        </p:nvSpPr>
        <p:spPr>
          <a:xfrm>
            <a:off x="714375" y="1214438"/>
            <a:ext cx="7772400" cy="3000375"/>
          </a:xfrm>
        </p:spPr>
        <p:txBody>
          <a:bodyPr/>
          <a:lstStyle/>
          <a:p>
            <a:pPr eaLnBrk="1" hangingPunct="1"/>
            <a:r>
              <a:rPr lang="de-DE" smtClean="0"/>
              <a:t>Onderzoekend leren</a:t>
            </a:r>
            <a:br>
              <a:rPr lang="de-DE" smtClean="0"/>
            </a:br>
            <a:r>
              <a:rPr lang="de-DE" smtClean="0"/>
              <a:t/>
            </a:r>
            <a:br>
              <a:rPr lang="de-DE" smtClean="0"/>
            </a:br>
            <a:r>
              <a:rPr lang="de-DE" sz="1800" smtClean="0"/>
              <a:t>Michiel Doorman &amp; Ad Mooldijk</a:t>
            </a:r>
            <a:br>
              <a:rPr lang="de-DE" sz="1800" smtClean="0"/>
            </a:br>
            <a:r>
              <a:rPr lang="de-DE" sz="1800" smtClean="0"/>
              <a:t>Fisme | Universiteit Utrecht</a:t>
            </a:r>
          </a:p>
        </p:txBody>
      </p:sp>
      <p:sp>
        <p:nvSpPr>
          <p:cNvPr id="3075" name="Untertitel 2"/>
          <p:cNvSpPr>
            <a:spLocks noGrp="1"/>
          </p:cNvSpPr>
          <p:nvPr>
            <p:ph type="subTitle" idx="1"/>
          </p:nvPr>
        </p:nvSpPr>
        <p:spPr>
          <a:xfrm>
            <a:off x="3028950" y="5143500"/>
            <a:ext cx="5400675" cy="895350"/>
          </a:xfrm>
        </p:spPr>
        <p:txBody>
          <a:bodyPr/>
          <a:lstStyle/>
          <a:p>
            <a:pPr algn="r" eaLnBrk="1" hangingPunct="1"/>
            <a:endParaRPr lang="de-DE" sz="3000" smtClean="0">
              <a:solidFill>
                <a:srgbClr val="898989"/>
              </a:solidFill>
            </a:endParaRPr>
          </a:p>
          <a:p>
            <a:pPr algn="r" eaLnBrk="1" hangingPunct="1"/>
            <a:r>
              <a:rPr lang="de-DE" sz="2000" smtClean="0">
                <a:solidFill>
                  <a:srgbClr val="898989"/>
                </a:solidFill>
              </a:rPr>
              <a:t>Ecent conferentie 12 mei 2011</a:t>
            </a:r>
          </a:p>
        </p:txBody>
      </p:sp>
      <p:sp>
        <p:nvSpPr>
          <p:cNvPr id="5" name="Rechteck 4"/>
          <p:cNvSpPr/>
          <p:nvPr/>
        </p:nvSpPr>
        <p:spPr>
          <a:xfrm>
            <a:off x="3525838" y="6286500"/>
            <a:ext cx="357187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260648"/>
            <a:ext cx="7740352" cy="5443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4" name="Rectangle 2"/>
          <p:cNvSpPr>
            <a:spLocks noGrp="1" noChangeArrowheads="1"/>
          </p:cNvSpPr>
          <p:nvPr>
            <p:ph type="title"/>
          </p:nvPr>
        </p:nvSpPr>
        <p:spPr>
          <a:xfrm>
            <a:off x="827088" y="260350"/>
            <a:ext cx="7772400" cy="792163"/>
          </a:xfrm>
        </p:spPr>
        <p:txBody>
          <a:bodyPr/>
          <a:lstStyle/>
          <a:p>
            <a:pPr>
              <a:defRPr/>
            </a:pPr>
            <a:r>
              <a:rPr lang="nl-NL" dirty="0" smtClean="0"/>
              <a:t>d. conceptcartoon</a:t>
            </a:r>
          </a:p>
        </p:txBody>
      </p:sp>
    </p:spTree>
    <p:extLst>
      <p:ext uri="{BB962C8B-B14F-4D97-AF65-F5344CB8AC3E}">
        <p14:creationId xmlns:p14="http://schemas.microsoft.com/office/powerpoint/2010/main" xmlns="" val="3089382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5650" y="115888"/>
            <a:ext cx="7772400" cy="1143000"/>
          </a:xfrm>
        </p:spPr>
        <p:txBody>
          <a:bodyPr/>
          <a:lstStyle/>
          <a:p>
            <a:pPr>
              <a:defRPr/>
            </a:pPr>
            <a:r>
              <a:rPr lang="en-GB" dirty="0" err="1" smtClean="0"/>
              <a:t>Discussie</a:t>
            </a:r>
            <a:endParaRPr lang="en-GB" dirty="0" smtClean="0"/>
          </a:p>
        </p:txBody>
      </p:sp>
      <p:sp>
        <p:nvSpPr>
          <p:cNvPr id="11267" name="Rectangle 3"/>
          <p:cNvSpPr>
            <a:spLocks noGrp="1" noChangeArrowheads="1"/>
          </p:cNvSpPr>
          <p:nvPr>
            <p:ph type="body" idx="1"/>
          </p:nvPr>
        </p:nvSpPr>
        <p:spPr>
          <a:xfrm>
            <a:off x="684213" y="1268413"/>
            <a:ext cx="7772400" cy="3657600"/>
          </a:xfrm>
        </p:spPr>
        <p:txBody>
          <a:bodyPr/>
          <a:lstStyle/>
          <a:p>
            <a:pPr marL="457200" indent="-457200">
              <a:buFont typeface="+mj-lt"/>
              <a:buAutoNum type="alphaLcPeriod"/>
            </a:pPr>
            <a:r>
              <a:rPr lang="nl-NL" sz="2400" dirty="0" smtClean="0"/>
              <a:t>Strijdige theorieën met verklaringen. Verder bewijsstellingen, dan onderbouwen van theorie</a:t>
            </a:r>
          </a:p>
          <a:p>
            <a:pPr marL="457200" indent="-457200">
              <a:buFont typeface="+mj-lt"/>
              <a:buAutoNum type="alphaLcPeriod"/>
            </a:pPr>
            <a:r>
              <a:rPr lang="nl-NL" sz="2400" dirty="0" smtClean="0">
                <a:solidFill>
                  <a:schemeClr val="tx1">
                    <a:lumMod val="65000"/>
                    <a:lumOff val="35000"/>
                  </a:schemeClr>
                </a:solidFill>
              </a:rPr>
              <a:t>Betoog opzetten</a:t>
            </a:r>
          </a:p>
          <a:p>
            <a:pPr marL="457200" indent="-457200">
              <a:buFont typeface="+mj-lt"/>
              <a:buAutoNum type="alphaLcPeriod"/>
            </a:pPr>
            <a:r>
              <a:rPr lang="nl-NL" sz="2400" dirty="0" err="1" smtClean="0"/>
              <a:t>Voorspèl</a:t>
            </a:r>
            <a:r>
              <a:rPr lang="nl-NL" sz="2400" dirty="0" smtClean="0"/>
              <a:t>, neem waar en leg uit (beker met muntje)</a:t>
            </a:r>
          </a:p>
          <a:p>
            <a:pPr marL="457200" indent="-457200">
              <a:buFont typeface="+mj-lt"/>
              <a:buAutoNum type="alphaLcPeriod"/>
            </a:pPr>
            <a:r>
              <a:rPr lang="nl-NL" sz="2400" dirty="0" smtClean="0"/>
              <a:t>Experiment ontwerpen (peer feedback, </a:t>
            </a:r>
            <a:r>
              <a:rPr lang="nl-NL" sz="2400" dirty="0" err="1" smtClean="0"/>
              <a:t>JCUmodule</a:t>
            </a:r>
            <a:r>
              <a:rPr lang="nl-NL" sz="2400" dirty="0" smtClean="0"/>
              <a:t>)</a:t>
            </a:r>
          </a:p>
          <a:p>
            <a:pPr marL="457200" indent="-457200">
              <a:buFont typeface="+mj-lt"/>
              <a:buAutoNum type="alphaLcPeriod"/>
            </a:pPr>
            <a:r>
              <a:rPr lang="nl-NL" sz="2400" dirty="0" smtClean="0">
                <a:solidFill>
                  <a:schemeClr val="tx1">
                    <a:lumMod val="65000"/>
                    <a:lumOff val="35000"/>
                  </a:schemeClr>
                </a:solidFill>
              </a:rPr>
              <a:t>“bewijzen”</a:t>
            </a:r>
          </a:p>
        </p:txBody>
      </p:sp>
    </p:spTree>
    <p:extLst>
      <p:ext uri="{BB962C8B-B14F-4D97-AF65-F5344CB8AC3E}">
        <p14:creationId xmlns:p14="http://schemas.microsoft.com/office/powerpoint/2010/main" xmlns="" val="4218215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684213" y="476250"/>
            <a:ext cx="7772400" cy="719138"/>
          </a:xfrm>
        </p:spPr>
        <p:txBody>
          <a:bodyPr>
            <a:normAutofit fontScale="90000"/>
          </a:bodyPr>
          <a:lstStyle/>
          <a:p>
            <a:pPr>
              <a:defRPr/>
            </a:pPr>
            <a:r>
              <a:rPr lang="nl-NL" dirty="0" smtClean="0"/>
              <a:t>a. tegenstrijdige theorieën</a:t>
            </a:r>
          </a:p>
        </p:txBody>
      </p:sp>
      <p:sp>
        <p:nvSpPr>
          <p:cNvPr id="12291" name="Text Box 6"/>
          <p:cNvSpPr txBox="1">
            <a:spLocks noChangeArrowheads="1"/>
          </p:cNvSpPr>
          <p:nvPr/>
        </p:nvSpPr>
        <p:spPr bwMode="auto">
          <a:xfrm>
            <a:off x="467544" y="1106488"/>
            <a:ext cx="8676456" cy="4555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Verdana" pitchFamily="34" charset="0"/>
              </a:defRPr>
            </a:lvl1pPr>
            <a:lvl2pPr>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spcBef>
                <a:spcPct val="50000"/>
              </a:spcBef>
            </a:pPr>
            <a:r>
              <a:rPr lang="nl-NL" sz="2000" b="1" dirty="0"/>
              <a:t>theorie 1:</a:t>
            </a:r>
            <a:r>
              <a:rPr lang="nl-NL" sz="2000" dirty="0"/>
              <a:t> licht gaat vanuit onze ogen naar voorwerpen en laat ons deze zo zien</a:t>
            </a:r>
          </a:p>
          <a:p>
            <a:pPr>
              <a:spcBef>
                <a:spcPct val="50000"/>
              </a:spcBef>
            </a:pPr>
            <a:r>
              <a:rPr lang="nl-NL" sz="2000" b="1" dirty="0"/>
              <a:t>Theorie 2:</a:t>
            </a:r>
            <a:r>
              <a:rPr lang="nl-NL" sz="2000" dirty="0"/>
              <a:t> Lichtstralen komen van een lichtbron en reflecteren via voorwerpen in onze ogen en zo kunnen we ze zien</a:t>
            </a:r>
          </a:p>
          <a:p>
            <a:pPr lvl="1">
              <a:spcBef>
                <a:spcPct val="50000"/>
              </a:spcBef>
              <a:buFontTx/>
              <a:buChar char="•"/>
            </a:pPr>
            <a:r>
              <a:rPr lang="nl-NL" sz="2000" b="1" dirty="0">
                <a:solidFill>
                  <a:srgbClr val="FF0000"/>
                </a:solidFill>
              </a:rPr>
              <a:t>Licht plant zich in rechte lijnen voort</a:t>
            </a:r>
          </a:p>
          <a:p>
            <a:pPr lvl="1">
              <a:spcBef>
                <a:spcPct val="50000"/>
              </a:spcBef>
              <a:buFontTx/>
              <a:buChar char="•"/>
            </a:pPr>
            <a:r>
              <a:rPr lang="nl-NL" sz="2000" b="1" dirty="0">
                <a:solidFill>
                  <a:srgbClr val="FF0000"/>
                </a:solidFill>
              </a:rPr>
              <a:t>we kunnen ‘s nachts zien al is er geen zon</a:t>
            </a:r>
          </a:p>
          <a:p>
            <a:pPr lvl="1">
              <a:spcBef>
                <a:spcPct val="50000"/>
              </a:spcBef>
              <a:buFontTx/>
              <a:buChar char="•"/>
            </a:pPr>
            <a:r>
              <a:rPr lang="nl-NL" sz="2000" b="1" dirty="0">
                <a:solidFill>
                  <a:srgbClr val="FF0000"/>
                </a:solidFill>
              </a:rPr>
              <a:t>Een zonnebril is er om onze ogen te beschermen</a:t>
            </a:r>
          </a:p>
          <a:p>
            <a:pPr lvl="1">
              <a:spcBef>
                <a:spcPct val="50000"/>
              </a:spcBef>
              <a:buFontTx/>
              <a:buChar char="•"/>
            </a:pPr>
            <a:r>
              <a:rPr lang="nl-NL" sz="2000" b="1" dirty="0">
                <a:solidFill>
                  <a:srgbClr val="FF0000"/>
                </a:solidFill>
              </a:rPr>
              <a:t>als er geen licht is kunnen we niets zien</a:t>
            </a:r>
          </a:p>
          <a:p>
            <a:pPr lvl="1">
              <a:spcBef>
                <a:spcPct val="50000"/>
              </a:spcBef>
              <a:buFontTx/>
              <a:buChar char="•"/>
            </a:pPr>
            <a:r>
              <a:rPr lang="nl-NL" sz="2000" b="1" dirty="0">
                <a:solidFill>
                  <a:srgbClr val="FF0000"/>
                </a:solidFill>
              </a:rPr>
              <a:t>we staren naar mensen, kijken ze vernietigend aan en kunnen iemands blik vangen</a:t>
            </a:r>
          </a:p>
          <a:p>
            <a:pPr lvl="1">
              <a:spcBef>
                <a:spcPct val="50000"/>
              </a:spcBef>
              <a:buFontTx/>
              <a:buChar char="•"/>
            </a:pPr>
            <a:r>
              <a:rPr lang="nl-NL" sz="2000" b="1" dirty="0">
                <a:solidFill>
                  <a:srgbClr val="FF0000"/>
                </a:solidFill>
              </a:rPr>
              <a:t>Je moet ergens naar kijken om het te zien</a:t>
            </a:r>
          </a:p>
        </p:txBody>
      </p:sp>
    </p:spTree>
    <p:extLst>
      <p:ext uri="{BB962C8B-B14F-4D97-AF65-F5344CB8AC3E}">
        <p14:creationId xmlns:p14="http://schemas.microsoft.com/office/powerpoint/2010/main" xmlns="" val="29849351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 Munt in kopje</a:t>
            </a:r>
            <a:endParaRPr lang="nl-NL" dirty="0"/>
          </a:p>
        </p:txBody>
      </p:sp>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1716088"/>
            <a:ext cx="45720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5284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4213" y="404813"/>
            <a:ext cx="7772400" cy="1143000"/>
          </a:xfrm>
        </p:spPr>
        <p:txBody>
          <a:bodyPr/>
          <a:lstStyle/>
          <a:p>
            <a:pPr>
              <a:defRPr/>
            </a:pPr>
            <a:r>
              <a:rPr lang="en-GB" dirty="0" err="1" smtClean="0"/>
              <a:t>Onderzoeksgemeenschap</a:t>
            </a:r>
            <a:endParaRPr lang="en-GB" dirty="0" smtClean="0"/>
          </a:p>
        </p:txBody>
      </p:sp>
      <p:sp>
        <p:nvSpPr>
          <p:cNvPr id="13315" name="Rectangle 3"/>
          <p:cNvSpPr>
            <a:spLocks noGrp="1" noChangeArrowheads="1"/>
          </p:cNvSpPr>
          <p:nvPr>
            <p:ph type="body" idx="1"/>
          </p:nvPr>
        </p:nvSpPr>
        <p:spPr>
          <a:xfrm>
            <a:off x="827088" y="1341438"/>
            <a:ext cx="7772400" cy="3657600"/>
          </a:xfrm>
        </p:spPr>
        <p:txBody>
          <a:bodyPr/>
          <a:lstStyle/>
          <a:p>
            <a:endParaRPr lang="nl-NL" sz="2400" dirty="0" smtClean="0"/>
          </a:p>
          <a:p>
            <a:r>
              <a:rPr lang="nl-NL" sz="2400" dirty="0" smtClean="0"/>
              <a:t>Peer feedback </a:t>
            </a:r>
            <a:br>
              <a:rPr lang="nl-NL" sz="2400" dirty="0" smtClean="0"/>
            </a:br>
            <a:r>
              <a:rPr lang="nl-NL" sz="2400" dirty="0" smtClean="0"/>
              <a:t>(betrouwbaarheid, validiteit, belang samenleving…) </a:t>
            </a:r>
          </a:p>
          <a:p>
            <a:r>
              <a:rPr lang="nl-NL" sz="2400" dirty="0" smtClean="0"/>
              <a:t>Deelexperimenten als deel van groter experiment, met klassendiscussie over welke conclusie te trekken valt.</a:t>
            </a:r>
            <a:br>
              <a:rPr lang="nl-NL" sz="2400" dirty="0" smtClean="0"/>
            </a:br>
            <a:r>
              <a:rPr lang="nl-NL" sz="2400" dirty="0" smtClean="0"/>
              <a:t>(allemaal een andere grootte voorwerp </a:t>
            </a:r>
            <a:r>
              <a:rPr lang="nl-NL" sz="2400" i="1" dirty="0" smtClean="0"/>
              <a:t>m</a:t>
            </a:r>
            <a:r>
              <a:rPr lang="nl-NL" sz="2400" dirty="0" smtClean="0"/>
              <a:t> en </a:t>
            </a:r>
            <a:r>
              <a:rPr lang="nl-NL" sz="2400" i="1" dirty="0" smtClean="0"/>
              <a:t>V</a:t>
            </a:r>
            <a:r>
              <a:rPr lang="nl-NL" sz="2400" dirty="0" smtClean="0"/>
              <a:t> bepalen)</a:t>
            </a:r>
          </a:p>
          <a:p>
            <a:r>
              <a:rPr lang="nl-NL" sz="2400" dirty="0" smtClean="0"/>
              <a:t>Deelname aan globale netwerken (via www: bijv. (</a:t>
            </a:r>
            <a:r>
              <a:rPr lang="nl-NL" sz="2400" dirty="0" err="1" smtClean="0"/>
              <a:t>HiSPARC</a:t>
            </a:r>
            <a:r>
              <a:rPr lang="nl-NL" sz="2400" dirty="0" smtClean="0"/>
              <a:t>), </a:t>
            </a:r>
            <a:r>
              <a:rPr lang="nl-NL" sz="2400" dirty="0" err="1" smtClean="0"/>
              <a:t>Science</a:t>
            </a:r>
            <a:r>
              <a:rPr lang="nl-NL" sz="2400" dirty="0" smtClean="0"/>
              <a:t> </a:t>
            </a:r>
            <a:r>
              <a:rPr lang="nl-NL" sz="2400" dirty="0" err="1" smtClean="0"/>
              <a:t>across</a:t>
            </a:r>
            <a:r>
              <a:rPr lang="nl-NL" sz="2400" dirty="0" smtClean="0"/>
              <a:t> the </a:t>
            </a:r>
            <a:r>
              <a:rPr lang="nl-NL" sz="2400" dirty="0" err="1" smtClean="0"/>
              <a:t>world</a:t>
            </a:r>
            <a:r>
              <a:rPr lang="nl-NL" sz="2400" dirty="0" smtClean="0"/>
              <a:t>)</a:t>
            </a:r>
          </a:p>
          <a:p>
            <a:r>
              <a:rPr lang="en-US" sz="2400" dirty="0" smtClean="0"/>
              <a:t>JCU</a:t>
            </a:r>
            <a:endParaRPr lang="nl-NL" sz="2400" dirty="0" smtClean="0"/>
          </a:p>
        </p:txBody>
      </p:sp>
    </p:spTree>
    <p:extLst>
      <p:ext uri="{BB962C8B-B14F-4D97-AF65-F5344CB8AC3E}">
        <p14:creationId xmlns:p14="http://schemas.microsoft.com/office/powerpoint/2010/main" xmlns="" val="2408366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457200" y="274638"/>
            <a:ext cx="8472488" cy="1143000"/>
          </a:xfrm>
        </p:spPr>
        <p:txBody>
          <a:bodyPr/>
          <a:lstStyle/>
          <a:p>
            <a:pPr eaLnBrk="1" hangingPunct="1"/>
            <a:r>
              <a:rPr lang="de-DE" smtClean="0"/>
              <a:t>Onderzoekend leren</a:t>
            </a:r>
          </a:p>
        </p:txBody>
      </p:sp>
      <p:sp>
        <p:nvSpPr>
          <p:cNvPr id="4099" name="Inhaltsplatzhalter 2"/>
          <p:cNvSpPr>
            <a:spLocks noGrp="1"/>
          </p:cNvSpPr>
          <p:nvPr>
            <p:ph idx="1"/>
          </p:nvPr>
        </p:nvSpPr>
        <p:spPr>
          <a:xfrm>
            <a:off x="928688" y="1428750"/>
            <a:ext cx="7643812" cy="4525963"/>
          </a:xfrm>
        </p:spPr>
        <p:txBody>
          <a:bodyPr/>
          <a:lstStyle/>
          <a:p>
            <a:pPr marL="342900" indent="-342900" algn="l" eaLnBrk="1" hangingPunct="1">
              <a:buFont typeface="Arial" charset="0"/>
              <a:buChar char="•"/>
            </a:pPr>
            <a:endParaRPr lang="de-DE" sz="2000" smtClean="0">
              <a:solidFill>
                <a:schemeClr val="tx1"/>
              </a:solidFill>
            </a:endParaRPr>
          </a:p>
          <a:p>
            <a:pPr marL="342900" indent="-342900" algn="l" eaLnBrk="1" hangingPunct="1">
              <a:buFont typeface="Arial" charset="0"/>
              <a:buChar char="•"/>
            </a:pPr>
            <a:endParaRPr lang="de-DE" sz="2000" smtClean="0">
              <a:solidFill>
                <a:schemeClr val="tx1"/>
              </a:solidFill>
            </a:endParaRPr>
          </a:p>
          <a:p>
            <a:pPr marL="342900" indent="-342900" algn="l" eaLnBrk="1" hangingPunct="1">
              <a:buFont typeface="Arial" charset="0"/>
              <a:buChar char="•"/>
            </a:pPr>
            <a:r>
              <a:rPr lang="de-DE" sz="2000" smtClean="0">
                <a:solidFill>
                  <a:schemeClr val="tx1"/>
                </a:solidFill>
              </a:rPr>
              <a:t>In Europa aandacht voor </a:t>
            </a:r>
            <a:r>
              <a:rPr lang="de-DE" sz="2000" smtClean="0">
                <a:solidFill>
                  <a:srgbClr val="FF0000"/>
                </a:solidFill>
              </a:rPr>
              <a:t>Inquiry based learning </a:t>
            </a:r>
            <a:r>
              <a:rPr lang="de-DE" sz="2000" smtClean="0">
                <a:solidFill>
                  <a:schemeClr val="tx1"/>
                </a:solidFill>
              </a:rPr>
              <a:t>onder invloed van:</a:t>
            </a:r>
          </a:p>
          <a:p>
            <a:pPr marL="800100" lvl="1" indent="-342900" algn="l" eaLnBrk="1" hangingPunct="1">
              <a:buFont typeface="Wingdings" pitchFamily="2" charset="2"/>
              <a:buChar char="v"/>
            </a:pPr>
            <a:r>
              <a:rPr lang="de-DE" sz="2000" smtClean="0">
                <a:solidFill>
                  <a:schemeClr val="tx1"/>
                </a:solidFill>
              </a:rPr>
              <a:t>PISA</a:t>
            </a:r>
          </a:p>
          <a:p>
            <a:pPr marL="800100" lvl="1" indent="-342900" algn="l" eaLnBrk="1" hangingPunct="1">
              <a:buFont typeface="Wingdings" pitchFamily="2" charset="2"/>
              <a:buChar char="v"/>
            </a:pPr>
            <a:r>
              <a:rPr lang="en-US" sz="2000" smtClean="0">
                <a:solidFill>
                  <a:schemeClr val="tx1"/>
                </a:solidFill>
              </a:rPr>
              <a:t>European Reference Framework</a:t>
            </a:r>
            <a:br>
              <a:rPr lang="en-US" sz="2000" smtClean="0">
                <a:solidFill>
                  <a:schemeClr val="tx1"/>
                </a:solidFill>
              </a:rPr>
            </a:br>
            <a:r>
              <a:rPr lang="en-US" sz="2000" smtClean="0">
                <a:solidFill>
                  <a:schemeClr val="tx1"/>
                </a:solidFill>
              </a:rPr>
              <a:t>KEY COMPETENCES FOR LIFELONG LEARNING, 2006</a:t>
            </a:r>
          </a:p>
          <a:p>
            <a:pPr marL="342900" indent="-342900" algn="l" eaLnBrk="1" hangingPunct="1">
              <a:buFont typeface="Arial" charset="0"/>
              <a:buChar char="•"/>
            </a:pPr>
            <a:endParaRPr lang="de-DE" sz="2000"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57200" y="274638"/>
            <a:ext cx="8472488" cy="1143000"/>
          </a:xfrm>
        </p:spPr>
        <p:txBody>
          <a:bodyPr/>
          <a:lstStyle/>
          <a:p>
            <a:pPr eaLnBrk="1" hangingPunct="1"/>
            <a:r>
              <a:rPr lang="de-DE" smtClean="0"/>
              <a:t>8 key competences</a:t>
            </a:r>
          </a:p>
        </p:txBody>
      </p:sp>
      <p:sp>
        <p:nvSpPr>
          <p:cNvPr id="4099" name="Inhaltsplatzhalter 2"/>
          <p:cNvSpPr>
            <a:spLocks noGrp="1"/>
          </p:cNvSpPr>
          <p:nvPr>
            <p:ph idx="1"/>
          </p:nvPr>
        </p:nvSpPr>
        <p:spPr>
          <a:xfrm>
            <a:off x="1357313" y="1928813"/>
            <a:ext cx="7258050" cy="4168775"/>
          </a:xfrm>
        </p:spPr>
        <p:txBody>
          <a:bodyPr/>
          <a:lstStyle/>
          <a:p>
            <a:pPr marL="457200" indent="-457200" algn="l">
              <a:buFont typeface="+mj-lt"/>
              <a:buAutoNum type="arabicPeriod"/>
              <a:defRPr/>
            </a:pPr>
            <a:r>
              <a:rPr lang="en-US" sz="2000" dirty="0" smtClean="0">
                <a:solidFill>
                  <a:schemeClr val="tx1">
                    <a:lumMod val="75000"/>
                    <a:lumOff val="25000"/>
                  </a:schemeClr>
                </a:solidFill>
              </a:rPr>
              <a:t>Communication in the mother tongue</a:t>
            </a:r>
          </a:p>
          <a:p>
            <a:pPr marL="457200" indent="-457200" algn="l">
              <a:buFont typeface="+mj-lt"/>
              <a:buAutoNum type="arabicPeriod"/>
              <a:defRPr/>
            </a:pPr>
            <a:r>
              <a:rPr lang="en-US" sz="2000" dirty="0" smtClean="0">
                <a:solidFill>
                  <a:schemeClr val="tx1">
                    <a:lumMod val="75000"/>
                    <a:lumOff val="25000"/>
                  </a:schemeClr>
                </a:solidFill>
              </a:rPr>
              <a:t>Communication in foreign languages</a:t>
            </a:r>
          </a:p>
          <a:p>
            <a:pPr marL="457200" indent="-457200" algn="l">
              <a:buFont typeface="+mj-lt"/>
              <a:buAutoNum type="arabicPeriod"/>
              <a:defRPr/>
            </a:pPr>
            <a:r>
              <a:rPr lang="en-US" sz="2000" dirty="0" smtClean="0">
                <a:solidFill>
                  <a:schemeClr val="tx1">
                    <a:lumMod val="75000"/>
                    <a:lumOff val="25000"/>
                  </a:schemeClr>
                </a:solidFill>
              </a:rPr>
              <a:t>Mathematical competence and basic competences in Science and Technology</a:t>
            </a:r>
          </a:p>
          <a:p>
            <a:pPr marL="457200" indent="-457200" algn="l">
              <a:buFont typeface="+mj-lt"/>
              <a:buAutoNum type="arabicPeriod"/>
              <a:defRPr/>
            </a:pPr>
            <a:r>
              <a:rPr lang="nl-NL" sz="2000" dirty="0" smtClean="0">
                <a:solidFill>
                  <a:schemeClr val="tx1">
                    <a:lumMod val="75000"/>
                    <a:lumOff val="25000"/>
                  </a:schemeClr>
                </a:solidFill>
              </a:rPr>
              <a:t>Digital </a:t>
            </a:r>
            <a:r>
              <a:rPr lang="nl-NL" sz="2000" dirty="0" err="1" smtClean="0">
                <a:solidFill>
                  <a:schemeClr val="tx1">
                    <a:lumMod val="75000"/>
                    <a:lumOff val="25000"/>
                  </a:schemeClr>
                </a:solidFill>
              </a:rPr>
              <a:t>competence</a:t>
            </a:r>
            <a:endParaRPr lang="nl-NL" sz="2000" dirty="0" smtClean="0">
              <a:solidFill>
                <a:schemeClr val="tx1">
                  <a:lumMod val="75000"/>
                  <a:lumOff val="25000"/>
                </a:schemeClr>
              </a:solidFill>
            </a:endParaRPr>
          </a:p>
          <a:p>
            <a:pPr marL="457200" indent="-457200" algn="l">
              <a:buFont typeface="+mj-lt"/>
              <a:buAutoNum type="arabicPeriod"/>
              <a:defRPr/>
            </a:pPr>
            <a:r>
              <a:rPr lang="nl-NL" sz="2000" dirty="0" err="1" smtClean="0">
                <a:solidFill>
                  <a:schemeClr val="tx1">
                    <a:lumMod val="75000"/>
                    <a:lumOff val="25000"/>
                  </a:schemeClr>
                </a:solidFill>
              </a:rPr>
              <a:t>Learning</a:t>
            </a:r>
            <a:r>
              <a:rPr lang="nl-NL" sz="2000" dirty="0" smtClean="0">
                <a:solidFill>
                  <a:schemeClr val="tx1">
                    <a:lumMod val="75000"/>
                    <a:lumOff val="25000"/>
                  </a:schemeClr>
                </a:solidFill>
              </a:rPr>
              <a:t> to </a:t>
            </a:r>
            <a:r>
              <a:rPr lang="nl-NL" sz="2000" dirty="0" err="1" smtClean="0">
                <a:solidFill>
                  <a:schemeClr val="tx1">
                    <a:lumMod val="75000"/>
                    <a:lumOff val="25000"/>
                  </a:schemeClr>
                </a:solidFill>
              </a:rPr>
              <a:t>learn</a:t>
            </a:r>
            <a:endParaRPr lang="nl-NL" sz="2000" dirty="0" smtClean="0">
              <a:solidFill>
                <a:schemeClr val="tx1">
                  <a:lumMod val="75000"/>
                  <a:lumOff val="25000"/>
                </a:schemeClr>
              </a:solidFill>
            </a:endParaRPr>
          </a:p>
          <a:p>
            <a:pPr marL="457200" indent="-457200" algn="l">
              <a:buFont typeface="+mj-lt"/>
              <a:buAutoNum type="arabicPeriod"/>
              <a:defRPr/>
            </a:pPr>
            <a:r>
              <a:rPr lang="en-US" sz="2000" dirty="0" smtClean="0">
                <a:solidFill>
                  <a:schemeClr val="tx1">
                    <a:lumMod val="75000"/>
                    <a:lumOff val="25000"/>
                  </a:schemeClr>
                </a:solidFill>
              </a:rPr>
              <a:t>Social and civic competences</a:t>
            </a:r>
          </a:p>
          <a:p>
            <a:pPr marL="457200" indent="-457200" algn="l">
              <a:buFont typeface="+mj-lt"/>
              <a:buAutoNum type="arabicPeriod"/>
              <a:defRPr/>
            </a:pPr>
            <a:r>
              <a:rPr lang="en-US" sz="2000" dirty="0" smtClean="0">
                <a:solidFill>
                  <a:schemeClr val="tx1">
                    <a:lumMod val="75000"/>
                    <a:lumOff val="25000"/>
                  </a:schemeClr>
                </a:solidFill>
              </a:rPr>
              <a:t>Sense of initiative and entrepreneurship</a:t>
            </a:r>
          </a:p>
          <a:p>
            <a:pPr marL="457200" indent="-457200" algn="l">
              <a:buFont typeface="+mj-lt"/>
              <a:buAutoNum type="arabicPeriod"/>
              <a:defRPr/>
            </a:pPr>
            <a:r>
              <a:rPr lang="en-US" sz="2000" dirty="0" smtClean="0">
                <a:solidFill>
                  <a:schemeClr val="tx1">
                    <a:lumMod val="75000"/>
                    <a:lumOff val="25000"/>
                  </a:schemeClr>
                </a:solidFill>
              </a:rPr>
              <a:t>Cultural awareness and expression</a:t>
            </a:r>
            <a:endParaRPr lang="de-DE" sz="2000"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457200" y="274638"/>
            <a:ext cx="8472488" cy="1143000"/>
          </a:xfrm>
        </p:spPr>
        <p:txBody>
          <a:bodyPr/>
          <a:lstStyle/>
          <a:p>
            <a:pPr eaLnBrk="1" hangingPunct="1"/>
            <a:r>
              <a:rPr lang="de-DE" dirty="0" smtClean="0"/>
              <a:t>De </a:t>
            </a:r>
            <a:r>
              <a:rPr lang="de-DE" dirty="0" err="1" smtClean="0"/>
              <a:t>lespraktijk</a:t>
            </a:r>
            <a:r>
              <a:rPr lang="de-DE" dirty="0" smtClean="0"/>
              <a:t> in de EU</a:t>
            </a:r>
            <a:endParaRPr lang="de-DE" dirty="0" smtClean="0"/>
          </a:p>
        </p:txBody>
      </p:sp>
      <p:sp>
        <p:nvSpPr>
          <p:cNvPr id="6147" name="Inhaltsplatzhalter 2"/>
          <p:cNvSpPr>
            <a:spLocks noGrp="1"/>
          </p:cNvSpPr>
          <p:nvPr>
            <p:ph idx="1"/>
          </p:nvPr>
        </p:nvSpPr>
        <p:spPr>
          <a:xfrm>
            <a:off x="928688" y="1428750"/>
            <a:ext cx="7758112" cy="4525963"/>
          </a:xfrm>
        </p:spPr>
        <p:txBody>
          <a:bodyPr/>
          <a:lstStyle/>
          <a:p>
            <a:pPr marL="342900" indent="-342900" algn="l" eaLnBrk="1" hangingPunct="1">
              <a:buFont typeface="Arial" charset="0"/>
              <a:buChar char="•"/>
            </a:pPr>
            <a:r>
              <a:rPr lang="de-DE" sz="2000" dirty="0" smtClean="0">
                <a:solidFill>
                  <a:schemeClr val="tx1"/>
                </a:solidFill>
              </a:rPr>
              <a:t>Rocard-Report (2007)</a:t>
            </a:r>
          </a:p>
          <a:p>
            <a:pPr marL="800100" lvl="1" indent="-342900" algn="l" eaLnBrk="1" hangingPunct="1">
              <a:buFont typeface="Arial" charset="0"/>
              <a:buChar char="•"/>
            </a:pPr>
            <a:r>
              <a:rPr lang="en-US" sz="1600" dirty="0" err="1" smtClean="0">
                <a:solidFill>
                  <a:schemeClr val="tx1"/>
                </a:solidFill>
              </a:rPr>
              <a:t>Onderscheid</a:t>
            </a:r>
            <a:r>
              <a:rPr lang="en-US" sz="1600" dirty="0" smtClean="0">
                <a:solidFill>
                  <a:schemeClr val="tx1"/>
                </a:solidFill>
              </a:rPr>
              <a:t> </a:t>
            </a:r>
            <a:r>
              <a:rPr lang="en-US" sz="1600" dirty="0" err="1" smtClean="0">
                <a:solidFill>
                  <a:schemeClr val="tx1"/>
                </a:solidFill>
              </a:rPr>
              <a:t>tussen</a:t>
            </a:r>
            <a:r>
              <a:rPr lang="en-US" sz="1600" dirty="0" smtClean="0">
                <a:solidFill>
                  <a:schemeClr val="tx1"/>
                </a:solidFill>
              </a:rPr>
              <a:t> (1) </a:t>
            </a:r>
            <a:r>
              <a:rPr lang="en-US" sz="1600" dirty="0" smtClean="0">
                <a:solidFill>
                  <a:srgbClr val="7030A0"/>
                </a:solidFill>
              </a:rPr>
              <a:t>teacher-centered, transmission </a:t>
            </a:r>
            <a:r>
              <a:rPr lang="en-US" sz="1600" dirty="0" smtClean="0">
                <a:solidFill>
                  <a:srgbClr val="7030A0"/>
                </a:solidFill>
              </a:rPr>
              <a:t>approach</a:t>
            </a:r>
            <a:r>
              <a:rPr lang="en-US" sz="1600" dirty="0" smtClean="0">
                <a:solidFill>
                  <a:schemeClr val="tx1"/>
                </a:solidFill>
              </a:rPr>
              <a:t> </a:t>
            </a:r>
            <a:r>
              <a:rPr lang="en-US" sz="1600" dirty="0" smtClean="0">
                <a:solidFill>
                  <a:schemeClr val="tx1"/>
                </a:solidFill>
              </a:rPr>
              <a:t>en (2) </a:t>
            </a:r>
            <a:r>
              <a:rPr lang="en-US" sz="1600" dirty="0" smtClean="0">
                <a:solidFill>
                  <a:srgbClr val="7030A0"/>
                </a:solidFill>
              </a:rPr>
              <a:t>inductive, student-centered, collaborative approach, referred to as inquiry-based </a:t>
            </a:r>
            <a:r>
              <a:rPr lang="en-US" sz="1600" dirty="0" smtClean="0">
                <a:solidFill>
                  <a:srgbClr val="7030A0"/>
                </a:solidFill>
              </a:rPr>
              <a:t>education</a:t>
            </a:r>
            <a:endParaRPr lang="de-DE" sz="1600" dirty="0" smtClean="0">
              <a:solidFill>
                <a:schemeClr val="tx1"/>
              </a:solidFill>
            </a:endParaRPr>
          </a:p>
          <a:p>
            <a:pPr marL="800100" lvl="1" indent="-342900" algn="l" eaLnBrk="1" hangingPunct="1">
              <a:buFont typeface="Arial" charset="0"/>
              <a:buChar char="•"/>
            </a:pPr>
            <a:r>
              <a:rPr lang="de-DE" sz="1600" dirty="0" smtClean="0">
                <a:solidFill>
                  <a:schemeClr val="tx1"/>
                </a:solidFill>
              </a:rPr>
              <a:t>De </a:t>
            </a:r>
            <a:r>
              <a:rPr lang="de-DE" sz="1600" dirty="0" err="1" smtClean="0">
                <a:solidFill>
                  <a:schemeClr val="tx1"/>
                </a:solidFill>
              </a:rPr>
              <a:t>huidige</a:t>
            </a:r>
            <a:r>
              <a:rPr lang="de-DE" sz="1600" dirty="0" smtClean="0">
                <a:solidFill>
                  <a:schemeClr val="tx1"/>
                </a:solidFill>
              </a:rPr>
              <a:t> </a:t>
            </a:r>
            <a:r>
              <a:rPr lang="de-DE" sz="1600" dirty="0" err="1" smtClean="0">
                <a:solidFill>
                  <a:schemeClr val="tx1"/>
                </a:solidFill>
              </a:rPr>
              <a:t>samenleving</a:t>
            </a:r>
            <a:r>
              <a:rPr lang="de-DE" sz="1600" dirty="0" smtClean="0">
                <a:solidFill>
                  <a:schemeClr val="tx1"/>
                </a:solidFill>
              </a:rPr>
              <a:t> </a:t>
            </a:r>
            <a:r>
              <a:rPr lang="de-DE" sz="1600" dirty="0" err="1" smtClean="0">
                <a:solidFill>
                  <a:schemeClr val="tx1"/>
                </a:solidFill>
              </a:rPr>
              <a:t>vraagt</a:t>
            </a:r>
            <a:r>
              <a:rPr lang="de-DE" sz="1600" dirty="0" smtClean="0">
                <a:solidFill>
                  <a:schemeClr val="tx1"/>
                </a:solidFill>
              </a:rPr>
              <a:t> </a:t>
            </a:r>
            <a:r>
              <a:rPr lang="de-DE" sz="1600" dirty="0" err="1" smtClean="0">
                <a:solidFill>
                  <a:schemeClr val="tx1"/>
                </a:solidFill>
              </a:rPr>
              <a:t>vaardigheden</a:t>
            </a:r>
            <a:r>
              <a:rPr lang="de-DE" sz="1600" dirty="0" smtClean="0">
                <a:solidFill>
                  <a:schemeClr val="tx1"/>
                </a:solidFill>
              </a:rPr>
              <a:t> </a:t>
            </a:r>
            <a:r>
              <a:rPr lang="de-DE" sz="1600" dirty="0" smtClean="0">
                <a:solidFill>
                  <a:schemeClr val="tx1"/>
                </a:solidFill>
              </a:rPr>
              <a:t>als </a:t>
            </a:r>
            <a:r>
              <a:rPr lang="de-DE" sz="1600" dirty="0" err="1" smtClean="0">
                <a:solidFill>
                  <a:schemeClr val="tx1"/>
                </a:solidFill>
              </a:rPr>
              <a:t>onderzoekend</a:t>
            </a:r>
            <a:r>
              <a:rPr lang="de-DE" sz="1600" dirty="0" smtClean="0">
                <a:solidFill>
                  <a:schemeClr val="tx1"/>
                </a:solidFill>
              </a:rPr>
              <a:t> </a:t>
            </a:r>
            <a:r>
              <a:rPr lang="de-DE" sz="1600" dirty="0" err="1" smtClean="0">
                <a:solidFill>
                  <a:schemeClr val="tx1"/>
                </a:solidFill>
              </a:rPr>
              <a:t>leren</a:t>
            </a:r>
            <a:r>
              <a:rPr lang="de-DE" sz="1600" dirty="0" smtClean="0">
                <a:solidFill>
                  <a:schemeClr val="tx1"/>
                </a:solidFill>
              </a:rPr>
              <a:t>, </a:t>
            </a:r>
            <a:r>
              <a:rPr lang="de-DE" sz="1600" dirty="0" err="1" smtClean="0">
                <a:solidFill>
                  <a:schemeClr val="tx1"/>
                </a:solidFill>
              </a:rPr>
              <a:t>probleem</a:t>
            </a:r>
            <a:r>
              <a:rPr lang="de-DE" sz="1600" dirty="0" smtClean="0">
                <a:solidFill>
                  <a:schemeClr val="tx1"/>
                </a:solidFill>
              </a:rPr>
              <a:t> </a:t>
            </a:r>
            <a:r>
              <a:rPr lang="de-DE" sz="1600" dirty="0" err="1" smtClean="0">
                <a:solidFill>
                  <a:schemeClr val="tx1"/>
                </a:solidFill>
              </a:rPr>
              <a:t>oplossen</a:t>
            </a:r>
            <a:r>
              <a:rPr lang="de-DE" sz="1600" dirty="0" smtClean="0">
                <a:solidFill>
                  <a:schemeClr val="tx1"/>
                </a:solidFill>
              </a:rPr>
              <a:t>, in </a:t>
            </a:r>
            <a:r>
              <a:rPr lang="de-DE" sz="1600" dirty="0" err="1" smtClean="0">
                <a:solidFill>
                  <a:schemeClr val="tx1"/>
                </a:solidFill>
              </a:rPr>
              <a:t>groepen</a:t>
            </a:r>
            <a:r>
              <a:rPr lang="de-DE" sz="1600" dirty="0" smtClean="0">
                <a:solidFill>
                  <a:schemeClr val="tx1"/>
                </a:solidFill>
              </a:rPr>
              <a:t> werken, </a:t>
            </a:r>
            <a:r>
              <a:rPr lang="de-DE" sz="1600" dirty="0" err="1" smtClean="0">
                <a:solidFill>
                  <a:schemeClr val="tx1"/>
                </a:solidFill>
              </a:rPr>
              <a:t>creativiteit</a:t>
            </a:r>
            <a:r>
              <a:rPr lang="de-DE" sz="1600" dirty="0" smtClean="0">
                <a:solidFill>
                  <a:schemeClr val="tx1"/>
                </a:solidFill>
              </a:rPr>
              <a:t>, </a:t>
            </a:r>
            <a:r>
              <a:rPr lang="de-DE" sz="1600" dirty="0" err="1" smtClean="0">
                <a:solidFill>
                  <a:schemeClr val="tx1"/>
                </a:solidFill>
              </a:rPr>
              <a:t>onderzoeksattitude</a:t>
            </a:r>
            <a:r>
              <a:rPr lang="de-DE" sz="1600" dirty="0" smtClean="0">
                <a:solidFill>
                  <a:schemeClr val="tx1"/>
                </a:solidFill>
              </a:rPr>
              <a:t>, …  </a:t>
            </a:r>
            <a:r>
              <a:rPr lang="de-DE" sz="1600" dirty="0" smtClean="0">
                <a:solidFill>
                  <a:schemeClr val="tx1"/>
                </a:solidFill>
              </a:rPr>
              <a:t/>
            </a:r>
            <a:br>
              <a:rPr lang="de-DE" sz="1600" dirty="0" smtClean="0">
                <a:solidFill>
                  <a:schemeClr val="tx1"/>
                </a:solidFill>
              </a:rPr>
            </a:br>
            <a:r>
              <a:rPr lang="de-DE" sz="1600" dirty="0" smtClean="0">
                <a:solidFill>
                  <a:schemeClr val="tx1"/>
                </a:solidFill>
              </a:rPr>
              <a:t>(</a:t>
            </a:r>
            <a:r>
              <a:rPr lang="de-DE" sz="1600" dirty="0" smtClean="0">
                <a:solidFill>
                  <a:srgbClr val="7030A0"/>
                </a:solidFill>
              </a:rPr>
              <a:t>8 </a:t>
            </a:r>
            <a:r>
              <a:rPr lang="de-DE" sz="1600" dirty="0" err="1" smtClean="0">
                <a:solidFill>
                  <a:srgbClr val="7030A0"/>
                </a:solidFill>
              </a:rPr>
              <a:t>key</a:t>
            </a:r>
            <a:r>
              <a:rPr lang="de-DE" sz="1600" dirty="0" smtClean="0">
                <a:solidFill>
                  <a:srgbClr val="7030A0"/>
                </a:solidFill>
              </a:rPr>
              <a:t> </a:t>
            </a:r>
            <a:r>
              <a:rPr lang="de-DE" sz="1600" dirty="0" err="1" smtClean="0">
                <a:solidFill>
                  <a:srgbClr val="7030A0"/>
                </a:solidFill>
              </a:rPr>
              <a:t>competences</a:t>
            </a:r>
            <a:r>
              <a:rPr lang="de-DE" sz="1600" dirty="0" smtClean="0">
                <a:solidFill>
                  <a:schemeClr val="tx1"/>
                </a:solidFill>
              </a:rPr>
              <a:t>)</a:t>
            </a:r>
          </a:p>
          <a:p>
            <a:pPr marL="800100" lvl="1" indent="-342900" algn="l" eaLnBrk="1" hangingPunct="1">
              <a:buFont typeface="Arial" charset="0"/>
              <a:buChar char="•"/>
            </a:pPr>
            <a:r>
              <a:rPr lang="de-DE" sz="1600" dirty="0" smtClean="0">
                <a:solidFill>
                  <a:schemeClr val="tx1"/>
                </a:solidFill>
              </a:rPr>
              <a:t>Problemen:</a:t>
            </a:r>
          </a:p>
          <a:p>
            <a:pPr marL="1257300" lvl="2" indent="-342900" algn="l" eaLnBrk="1" hangingPunct="1">
              <a:buFont typeface="Wingdings" pitchFamily="2" charset="2"/>
              <a:buChar char="v"/>
            </a:pPr>
            <a:r>
              <a:rPr lang="de-DE" sz="1600" dirty="0" smtClean="0">
                <a:solidFill>
                  <a:schemeClr val="tx1"/>
                </a:solidFill>
              </a:rPr>
              <a:t>De </a:t>
            </a:r>
            <a:r>
              <a:rPr lang="de-DE" sz="1600" dirty="0" err="1" smtClean="0">
                <a:solidFill>
                  <a:schemeClr val="tx1"/>
                </a:solidFill>
              </a:rPr>
              <a:t>dagelijkse</a:t>
            </a:r>
            <a:r>
              <a:rPr lang="de-DE" sz="1600" dirty="0" smtClean="0">
                <a:solidFill>
                  <a:schemeClr val="tx1"/>
                </a:solidFill>
              </a:rPr>
              <a:t> </a:t>
            </a:r>
            <a:r>
              <a:rPr lang="de-DE" sz="1600" dirty="0" err="1" smtClean="0">
                <a:solidFill>
                  <a:schemeClr val="tx1"/>
                </a:solidFill>
              </a:rPr>
              <a:t>lespraktijk</a:t>
            </a:r>
            <a:r>
              <a:rPr lang="de-DE" sz="1600" dirty="0" smtClean="0">
                <a:solidFill>
                  <a:schemeClr val="tx1"/>
                </a:solidFill>
              </a:rPr>
              <a:t> (</a:t>
            </a:r>
            <a:r>
              <a:rPr lang="de-DE" sz="1600" dirty="0" err="1" smtClean="0">
                <a:solidFill>
                  <a:srgbClr val="7030A0"/>
                </a:solidFill>
              </a:rPr>
              <a:t>teacher</a:t>
            </a:r>
            <a:r>
              <a:rPr lang="de-DE" sz="1600" dirty="0" smtClean="0">
                <a:solidFill>
                  <a:srgbClr val="7030A0"/>
                </a:solidFill>
              </a:rPr>
              <a:t> </a:t>
            </a:r>
            <a:r>
              <a:rPr lang="de-DE" sz="1600" dirty="0" err="1" smtClean="0">
                <a:solidFill>
                  <a:srgbClr val="7030A0"/>
                </a:solidFill>
              </a:rPr>
              <a:t>centered</a:t>
            </a:r>
            <a:r>
              <a:rPr lang="de-DE" sz="1600" dirty="0" smtClean="0">
                <a:solidFill>
                  <a:schemeClr val="tx1"/>
                </a:solidFill>
              </a:rPr>
              <a:t>) </a:t>
            </a:r>
            <a:r>
              <a:rPr lang="de-DE" sz="1600" dirty="0" err="1" smtClean="0">
                <a:solidFill>
                  <a:schemeClr val="tx1"/>
                </a:solidFill>
              </a:rPr>
              <a:t>verandert</a:t>
            </a:r>
            <a:r>
              <a:rPr lang="de-DE" sz="1600" dirty="0" smtClean="0">
                <a:solidFill>
                  <a:schemeClr val="tx1"/>
                </a:solidFill>
              </a:rPr>
              <a:t> </a:t>
            </a:r>
            <a:r>
              <a:rPr lang="de-DE" sz="1600" dirty="0" err="1" smtClean="0">
                <a:solidFill>
                  <a:schemeClr val="tx1"/>
                </a:solidFill>
              </a:rPr>
              <a:t>nauwelijks</a:t>
            </a:r>
            <a:r>
              <a:rPr lang="de-DE" sz="1600" dirty="0" smtClean="0">
                <a:solidFill>
                  <a:schemeClr val="tx1"/>
                </a:solidFill>
              </a:rPr>
              <a:t> en </a:t>
            </a:r>
            <a:r>
              <a:rPr lang="de-DE" sz="1600" dirty="0" err="1" smtClean="0">
                <a:solidFill>
                  <a:schemeClr val="tx1"/>
                </a:solidFill>
              </a:rPr>
              <a:t>is</a:t>
            </a:r>
            <a:r>
              <a:rPr lang="de-DE" sz="1600" dirty="0" smtClean="0">
                <a:solidFill>
                  <a:schemeClr val="tx1"/>
                </a:solidFill>
              </a:rPr>
              <a:t> </a:t>
            </a:r>
            <a:r>
              <a:rPr lang="de-DE" sz="1600" dirty="0" err="1" smtClean="0">
                <a:solidFill>
                  <a:schemeClr val="tx1"/>
                </a:solidFill>
              </a:rPr>
              <a:t>vooral</a:t>
            </a:r>
            <a:r>
              <a:rPr lang="de-DE" sz="1600" dirty="0" smtClean="0">
                <a:solidFill>
                  <a:schemeClr val="tx1"/>
                </a:solidFill>
              </a:rPr>
              <a:t> </a:t>
            </a:r>
            <a:r>
              <a:rPr lang="de-DE" sz="1600" dirty="0" err="1" smtClean="0">
                <a:solidFill>
                  <a:schemeClr val="tx1"/>
                </a:solidFill>
              </a:rPr>
              <a:t>gericht</a:t>
            </a:r>
            <a:r>
              <a:rPr lang="de-DE" sz="1600" dirty="0" smtClean="0">
                <a:solidFill>
                  <a:schemeClr val="tx1"/>
                </a:solidFill>
              </a:rPr>
              <a:t> </a:t>
            </a:r>
            <a:r>
              <a:rPr lang="de-DE" sz="1600" dirty="0" err="1" smtClean="0">
                <a:solidFill>
                  <a:schemeClr val="tx1"/>
                </a:solidFill>
              </a:rPr>
              <a:t>op</a:t>
            </a:r>
            <a:r>
              <a:rPr lang="de-DE" sz="1600" dirty="0" smtClean="0">
                <a:solidFill>
                  <a:schemeClr val="tx1"/>
                </a:solidFill>
              </a:rPr>
              <a:t> </a:t>
            </a:r>
            <a:r>
              <a:rPr lang="de-DE" sz="1600" dirty="0" err="1" smtClean="0">
                <a:solidFill>
                  <a:schemeClr val="tx1"/>
                </a:solidFill>
              </a:rPr>
              <a:t>basiskennis</a:t>
            </a:r>
            <a:r>
              <a:rPr lang="de-DE" sz="1600" dirty="0" smtClean="0">
                <a:solidFill>
                  <a:schemeClr val="tx1"/>
                </a:solidFill>
              </a:rPr>
              <a:t> en -</a:t>
            </a:r>
            <a:r>
              <a:rPr lang="de-DE" sz="1600" dirty="0" err="1" smtClean="0">
                <a:solidFill>
                  <a:schemeClr val="tx1"/>
                </a:solidFill>
              </a:rPr>
              <a:t>vaardigheden</a:t>
            </a:r>
            <a:endParaRPr lang="de-DE" sz="1600" dirty="0" smtClean="0">
              <a:solidFill>
                <a:schemeClr val="tx1"/>
              </a:solidFill>
            </a:endParaRPr>
          </a:p>
          <a:p>
            <a:pPr marL="1257300" lvl="2" indent="-342900" algn="l" eaLnBrk="1" hangingPunct="1">
              <a:buFont typeface="Wingdings" pitchFamily="2" charset="2"/>
              <a:buChar char="v"/>
            </a:pPr>
            <a:r>
              <a:rPr lang="de-DE" sz="1600" dirty="0" err="1" smtClean="0">
                <a:solidFill>
                  <a:schemeClr val="tx1"/>
                </a:solidFill>
              </a:rPr>
              <a:t>Het</a:t>
            </a:r>
            <a:r>
              <a:rPr lang="de-DE" sz="1600" dirty="0" smtClean="0">
                <a:solidFill>
                  <a:schemeClr val="tx1"/>
                </a:solidFill>
              </a:rPr>
              <a:t> </a:t>
            </a:r>
            <a:r>
              <a:rPr lang="de-DE" sz="1600" dirty="0" err="1" smtClean="0">
                <a:solidFill>
                  <a:schemeClr val="tx1"/>
                </a:solidFill>
              </a:rPr>
              <a:t>aantal</a:t>
            </a:r>
            <a:r>
              <a:rPr lang="de-DE" sz="1600" dirty="0" smtClean="0">
                <a:solidFill>
                  <a:schemeClr val="tx1"/>
                </a:solidFill>
              </a:rPr>
              <a:t> </a:t>
            </a:r>
            <a:r>
              <a:rPr lang="de-DE" sz="1600" dirty="0" err="1" smtClean="0">
                <a:solidFill>
                  <a:schemeClr val="tx1"/>
                </a:solidFill>
              </a:rPr>
              <a:t>beta-studenten</a:t>
            </a:r>
            <a:r>
              <a:rPr lang="de-DE" sz="1600" dirty="0" smtClean="0">
                <a:solidFill>
                  <a:schemeClr val="tx1"/>
                </a:solidFill>
              </a:rPr>
              <a:t> </a:t>
            </a:r>
            <a:r>
              <a:rPr lang="de-DE" sz="1600" dirty="0" err="1" smtClean="0">
                <a:solidFill>
                  <a:schemeClr val="tx1"/>
                </a:solidFill>
              </a:rPr>
              <a:t>daalt</a:t>
            </a:r>
            <a:endParaRPr lang="de-DE" sz="1600" dirty="0" smtClean="0">
              <a:solidFill>
                <a:schemeClr val="tx1"/>
              </a:solidFill>
            </a:endParaRPr>
          </a:p>
          <a:p>
            <a:pPr marL="342900" indent="-342900" algn="l" eaLnBrk="1" hangingPunct="1">
              <a:buFont typeface="Arial" charset="0"/>
              <a:buChar char="•"/>
            </a:pPr>
            <a:endParaRPr lang="de-DE" sz="1600" dirty="0" smtClean="0">
              <a:solidFill>
                <a:schemeClr val="tx1"/>
              </a:solidFill>
              <a:sym typeface="Wingdings" pitchFamily="2" charset="2"/>
            </a:endParaRPr>
          </a:p>
          <a:p>
            <a:pPr marL="342900" indent="-342900" algn="l" eaLnBrk="1" hangingPunct="1">
              <a:buFont typeface="Arial" charset="0"/>
              <a:buChar char="•"/>
            </a:pPr>
            <a:r>
              <a:rPr lang="de-DE" sz="2000" dirty="0" err="1" smtClean="0">
                <a:solidFill>
                  <a:schemeClr val="tx1"/>
                </a:solidFill>
              </a:rPr>
              <a:t>Gevolg</a:t>
            </a:r>
            <a:r>
              <a:rPr lang="de-DE" sz="2000" dirty="0" smtClean="0">
                <a:solidFill>
                  <a:schemeClr val="tx1"/>
                </a:solidFill>
              </a:rPr>
              <a:t>: EU programma in </a:t>
            </a:r>
            <a:r>
              <a:rPr lang="de-DE" sz="2000" dirty="0" smtClean="0">
                <a:solidFill>
                  <a:srgbClr val="FF0000"/>
                </a:solidFill>
              </a:rPr>
              <a:t>Science in Society </a:t>
            </a:r>
            <a:r>
              <a:rPr lang="de-DE" sz="2000" dirty="0" smtClean="0">
                <a:solidFill>
                  <a:schemeClr val="tx1"/>
                </a:solidFill>
              </a:rPr>
              <a:t>(fp7)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457200" y="274638"/>
            <a:ext cx="8472488" cy="1143000"/>
          </a:xfrm>
        </p:spPr>
        <p:txBody>
          <a:bodyPr/>
          <a:lstStyle/>
          <a:p>
            <a:r>
              <a:rPr lang="de-DE" smtClean="0"/>
              <a:t>PRIMAS</a:t>
            </a:r>
          </a:p>
        </p:txBody>
      </p:sp>
      <p:sp>
        <p:nvSpPr>
          <p:cNvPr id="9219" name="Inhaltsplatzhalter 2"/>
          <p:cNvSpPr>
            <a:spLocks noGrp="1"/>
          </p:cNvSpPr>
          <p:nvPr>
            <p:ph idx="1"/>
          </p:nvPr>
        </p:nvSpPr>
        <p:spPr>
          <a:xfrm>
            <a:off x="928688" y="1600200"/>
            <a:ext cx="7758112" cy="4525963"/>
          </a:xfrm>
        </p:spPr>
        <p:txBody>
          <a:bodyPr/>
          <a:lstStyle/>
          <a:p>
            <a:pPr marL="342900" indent="-342900" algn="l" eaLnBrk="1" hangingPunct="1">
              <a:buFont typeface="Arial" charset="0"/>
              <a:buChar char="•"/>
              <a:defRPr/>
            </a:pPr>
            <a:r>
              <a:rPr lang="de-DE" sz="2400" dirty="0" err="1" smtClean="0">
                <a:solidFill>
                  <a:schemeClr val="tx1"/>
                </a:solidFill>
              </a:rPr>
              <a:t>PRomoting</a:t>
            </a:r>
            <a:r>
              <a:rPr lang="de-DE" sz="2400" dirty="0" smtClean="0">
                <a:solidFill>
                  <a:schemeClr val="tx1"/>
                </a:solidFill>
              </a:rPr>
              <a:t> </a:t>
            </a:r>
            <a:r>
              <a:rPr lang="de-DE" sz="2400" dirty="0" err="1" smtClean="0">
                <a:solidFill>
                  <a:schemeClr val="tx1"/>
                </a:solidFill>
              </a:rPr>
              <a:t>Inquiry</a:t>
            </a:r>
            <a:r>
              <a:rPr lang="de-DE" sz="2400" dirty="0" smtClean="0">
                <a:solidFill>
                  <a:schemeClr val="tx1"/>
                </a:solidFill>
              </a:rPr>
              <a:t> in </a:t>
            </a:r>
            <a:r>
              <a:rPr lang="de-DE" sz="2400" dirty="0" err="1" smtClean="0">
                <a:solidFill>
                  <a:schemeClr val="tx1"/>
                </a:solidFill>
              </a:rPr>
              <a:t>Mathematics</a:t>
            </a:r>
            <a:r>
              <a:rPr lang="de-DE" sz="2400" dirty="0" smtClean="0">
                <a:solidFill>
                  <a:schemeClr val="tx1"/>
                </a:solidFill>
              </a:rPr>
              <a:t> </a:t>
            </a:r>
            <a:r>
              <a:rPr lang="de-DE" sz="2400" dirty="0" err="1" smtClean="0">
                <a:solidFill>
                  <a:schemeClr val="tx1"/>
                </a:solidFill>
              </a:rPr>
              <a:t>and</a:t>
            </a:r>
            <a:r>
              <a:rPr lang="de-DE" sz="2400" dirty="0" smtClean="0">
                <a:solidFill>
                  <a:schemeClr val="tx1"/>
                </a:solidFill>
              </a:rPr>
              <a:t> Science </a:t>
            </a:r>
            <a:r>
              <a:rPr lang="de-DE" sz="2400" dirty="0" err="1" smtClean="0">
                <a:solidFill>
                  <a:schemeClr val="tx1"/>
                </a:solidFill>
              </a:rPr>
              <a:t>education</a:t>
            </a:r>
            <a:endParaRPr lang="de-DE" sz="2400" dirty="0" smtClean="0">
              <a:solidFill>
                <a:schemeClr val="tx1"/>
              </a:solidFill>
            </a:endParaRPr>
          </a:p>
          <a:p>
            <a:pPr marL="342900" indent="-342900" algn="l" eaLnBrk="1" hangingPunct="1">
              <a:buFont typeface="Arial" charset="0"/>
              <a:buChar char="•"/>
              <a:defRPr/>
            </a:pPr>
            <a:r>
              <a:rPr lang="de-DE" sz="2400" dirty="0" smtClean="0">
                <a:solidFill>
                  <a:schemeClr val="tx1"/>
                </a:solidFill>
              </a:rPr>
              <a:t>Doel: </a:t>
            </a:r>
          </a:p>
          <a:p>
            <a:pPr marL="342900" indent="-342900" eaLnBrk="1" hangingPunct="1">
              <a:defRPr/>
            </a:pPr>
            <a:r>
              <a:rPr lang="de-DE" sz="2400" b="1" dirty="0" smtClean="0">
                <a:solidFill>
                  <a:schemeClr val="tx1">
                    <a:lumMod val="50000"/>
                    <a:lumOff val="50000"/>
                  </a:schemeClr>
                </a:solidFill>
              </a:rPr>
              <a:t>a </a:t>
            </a:r>
            <a:r>
              <a:rPr lang="de-DE" sz="2400" b="1" dirty="0" err="1" smtClean="0">
                <a:solidFill>
                  <a:schemeClr val="tx1">
                    <a:lumMod val="50000"/>
                    <a:lumOff val="50000"/>
                  </a:schemeClr>
                </a:solidFill>
              </a:rPr>
              <a:t>widespread</a:t>
            </a:r>
            <a:r>
              <a:rPr lang="de-DE" sz="2400" b="1" dirty="0" smtClean="0">
                <a:solidFill>
                  <a:schemeClr val="tx1">
                    <a:lumMod val="50000"/>
                    <a:lumOff val="50000"/>
                  </a:schemeClr>
                </a:solidFill>
              </a:rPr>
              <a:t> </a:t>
            </a:r>
            <a:r>
              <a:rPr lang="de-DE" sz="2400" b="1" dirty="0" err="1" smtClean="0">
                <a:solidFill>
                  <a:schemeClr val="tx1">
                    <a:lumMod val="50000"/>
                    <a:lumOff val="50000"/>
                  </a:schemeClr>
                </a:solidFill>
              </a:rPr>
              <a:t>uptake</a:t>
            </a:r>
            <a:r>
              <a:rPr lang="de-DE" sz="2400" b="1" dirty="0" smtClean="0">
                <a:solidFill>
                  <a:schemeClr val="tx1">
                    <a:lumMod val="50000"/>
                    <a:lumOff val="50000"/>
                  </a:schemeClr>
                </a:solidFill>
              </a:rPr>
              <a:t> </a:t>
            </a:r>
            <a:r>
              <a:rPr lang="de-DE" sz="2400" b="1" dirty="0" err="1" smtClean="0">
                <a:solidFill>
                  <a:schemeClr val="tx1">
                    <a:lumMod val="50000"/>
                    <a:lumOff val="50000"/>
                  </a:schemeClr>
                </a:solidFill>
              </a:rPr>
              <a:t>of</a:t>
            </a:r>
            <a:r>
              <a:rPr lang="de-DE" sz="2400" b="1" dirty="0" smtClean="0">
                <a:solidFill>
                  <a:schemeClr val="tx1">
                    <a:lumMod val="50000"/>
                    <a:lumOff val="50000"/>
                  </a:schemeClr>
                </a:solidFill>
              </a:rPr>
              <a:t> </a:t>
            </a:r>
            <a:r>
              <a:rPr lang="de-DE" sz="2400" b="1" dirty="0" err="1" smtClean="0">
                <a:solidFill>
                  <a:schemeClr val="tx1">
                    <a:lumMod val="50000"/>
                    <a:lumOff val="50000"/>
                  </a:schemeClr>
                </a:solidFill>
              </a:rPr>
              <a:t>inquiry-based</a:t>
            </a:r>
            <a:r>
              <a:rPr lang="de-DE" sz="2400" b="1" dirty="0" smtClean="0">
                <a:solidFill>
                  <a:schemeClr val="tx1">
                    <a:lumMod val="50000"/>
                    <a:lumOff val="50000"/>
                  </a:schemeClr>
                </a:solidFill>
              </a:rPr>
              <a:t> </a:t>
            </a:r>
            <a:r>
              <a:rPr lang="de-DE" sz="2400" b="1" dirty="0" err="1" smtClean="0">
                <a:solidFill>
                  <a:schemeClr val="tx1">
                    <a:lumMod val="50000"/>
                    <a:lumOff val="50000"/>
                  </a:schemeClr>
                </a:solidFill>
              </a:rPr>
              <a:t>learning</a:t>
            </a:r>
            <a:r>
              <a:rPr lang="de-DE" sz="2400" b="1" dirty="0" smtClean="0">
                <a:solidFill>
                  <a:schemeClr val="tx1">
                    <a:lumMod val="50000"/>
                    <a:lumOff val="50000"/>
                  </a:schemeClr>
                </a:solidFill>
              </a:rPr>
              <a:t> </a:t>
            </a:r>
            <a:br>
              <a:rPr lang="de-DE" sz="2400" b="1" dirty="0" smtClean="0">
                <a:solidFill>
                  <a:schemeClr val="tx1">
                    <a:lumMod val="50000"/>
                    <a:lumOff val="50000"/>
                  </a:schemeClr>
                </a:solidFill>
              </a:rPr>
            </a:br>
            <a:r>
              <a:rPr lang="de-DE" sz="2400" b="1" dirty="0" smtClean="0">
                <a:solidFill>
                  <a:schemeClr val="tx1">
                    <a:lumMod val="50000"/>
                    <a:lumOff val="50000"/>
                  </a:schemeClr>
                </a:solidFill>
              </a:rPr>
              <a:t>in </a:t>
            </a:r>
            <a:r>
              <a:rPr lang="de-DE" sz="2400" b="1" dirty="0" err="1" smtClean="0">
                <a:solidFill>
                  <a:schemeClr val="tx1">
                    <a:lumMod val="50000"/>
                    <a:lumOff val="50000"/>
                  </a:schemeClr>
                </a:solidFill>
              </a:rPr>
              <a:t>day-to-day</a:t>
            </a:r>
            <a:r>
              <a:rPr lang="de-DE" sz="2400" b="1" dirty="0" smtClean="0">
                <a:solidFill>
                  <a:schemeClr val="tx1">
                    <a:lumMod val="50000"/>
                    <a:lumOff val="50000"/>
                  </a:schemeClr>
                </a:solidFill>
              </a:rPr>
              <a:t> mathematics </a:t>
            </a:r>
            <a:r>
              <a:rPr lang="de-DE" sz="2400" b="1" dirty="0" err="1" smtClean="0">
                <a:solidFill>
                  <a:schemeClr val="tx1">
                    <a:lumMod val="50000"/>
                    <a:lumOff val="50000"/>
                  </a:schemeClr>
                </a:solidFill>
              </a:rPr>
              <a:t>and</a:t>
            </a:r>
            <a:r>
              <a:rPr lang="de-DE" sz="2400" b="1" dirty="0" smtClean="0">
                <a:solidFill>
                  <a:schemeClr val="tx1">
                    <a:lumMod val="50000"/>
                    <a:lumOff val="50000"/>
                  </a:schemeClr>
                </a:solidFill>
              </a:rPr>
              <a:t> </a:t>
            </a:r>
            <a:r>
              <a:rPr lang="de-DE" sz="2400" b="1" dirty="0" err="1" smtClean="0">
                <a:solidFill>
                  <a:schemeClr val="tx1">
                    <a:lumMod val="50000"/>
                    <a:lumOff val="50000"/>
                  </a:schemeClr>
                </a:solidFill>
              </a:rPr>
              <a:t>science</a:t>
            </a:r>
            <a:r>
              <a:rPr lang="de-DE" sz="2400" b="1" dirty="0" smtClean="0">
                <a:solidFill>
                  <a:schemeClr val="tx1">
                    <a:lumMod val="50000"/>
                    <a:lumOff val="50000"/>
                  </a:schemeClr>
                </a:solidFill>
              </a:rPr>
              <a:t> </a:t>
            </a:r>
            <a:r>
              <a:rPr lang="de-DE" sz="2400" b="1" dirty="0" err="1" smtClean="0">
                <a:solidFill>
                  <a:schemeClr val="tx1">
                    <a:lumMod val="50000"/>
                    <a:lumOff val="50000"/>
                  </a:schemeClr>
                </a:solidFill>
              </a:rPr>
              <a:t>lessons</a:t>
            </a:r>
            <a:r>
              <a:rPr lang="de-DE" sz="2400" b="1" dirty="0" smtClean="0">
                <a:solidFill>
                  <a:schemeClr val="tx1">
                    <a:lumMod val="50000"/>
                    <a:lumOff val="50000"/>
                  </a:schemeClr>
                </a:solidFill>
              </a:rPr>
              <a:t> </a:t>
            </a:r>
          </a:p>
          <a:p>
            <a:pPr marL="342900" indent="-342900" algn="l" eaLnBrk="1" hangingPunct="1">
              <a:buFont typeface="Arial" charset="0"/>
              <a:buChar char="•"/>
              <a:defRPr/>
            </a:pPr>
            <a:endParaRPr lang="de-DE" sz="2400" dirty="0" smtClean="0">
              <a:solidFill>
                <a:schemeClr val="tx1"/>
              </a:solidFill>
            </a:endParaRPr>
          </a:p>
          <a:p>
            <a:pPr marL="342900" indent="-342900" algn="l" eaLnBrk="1" hangingPunct="1">
              <a:buFont typeface="Arial" charset="0"/>
              <a:buChar char="•"/>
              <a:defRPr/>
            </a:pPr>
            <a:r>
              <a:rPr lang="de-DE" sz="2400" dirty="0" smtClean="0">
                <a:solidFill>
                  <a:schemeClr val="tx1"/>
                </a:solidFill>
              </a:rPr>
              <a:t>Life time: 01/2010 – 12/2013</a:t>
            </a:r>
          </a:p>
          <a:p>
            <a:pPr marL="342900" indent="-342900" algn="l" eaLnBrk="1" hangingPunct="1">
              <a:buFont typeface="Arial" charset="0"/>
              <a:buChar char="•"/>
              <a:defRPr/>
            </a:pPr>
            <a:endParaRPr lang="de-DE" sz="2400" dirty="0" smtClean="0">
              <a:solidFill>
                <a:schemeClr val="tx1"/>
              </a:solidFill>
            </a:endParaRPr>
          </a:p>
          <a:p>
            <a:pPr marL="342900" indent="-342900" algn="l">
              <a:buFont typeface="Arial" charset="0"/>
              <a:buChar char="•"/>
              <a:defRPr/>
            </a:pPr>
            <a:endParaRPr lang="de-DE" dirty="0" smtClean="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457200" y="274638"/>
            <a:ext cx="8472488" cy="1143000"/>
          </a:xfrm>
        </p:spPr>
        <p:txBody>
          <a:bodyPr/>
          <a:lstStyle/>
          <a:p>
            <a:pPr algn="l" eaLnBrk="1" hangingPunct="1"/>
            <a:r>
              <a:rPr lang="de-DE" sz="4000" smtClean="0"/>
              <a:t>28 key players from 14 institutions</a:t>
            </a:r>
          </a:p>
        </p:txBody>
      </p:sp>
      <p:pic>
        <p:nvPicPr>
          <p:cNvPr id="8195" name="Picture 33" descr="logo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3713" y="1341438"/>
            <a:ext cx="5662612" cy="4364037"/>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Programma</a:t>
            </a:r>
            <a:endParaRPr lang="nl-NL" dirty="0"/>
          </a:p>
        </p:txBody>
      </p:sp>
      <p:sp>
        <p:nvSpPr>
          <p:cNvPr id="5" name="Tijdelijke aanduiding voor inhoud 4"/>
          <p:cNvSpPr>
            <a:spLocks noGrp="1"/>
          </p:cNvSpPr>
          <p:nvPr>
            <p:ph idx="1"/>
          </p:nvPr>
        </p:nvSpPr>
        <p:spPr/>
        <p:txBody>
          <a:bodyPr/>
          <a:lstStyle/>
          <a:p>
            <a:r>
              <a:rPr lang="en-US" sz="2800" dirty="0" smtClean="0"/>
              <a:t>Welkom</a:t>
            </a:r>
          </a:p>
          <a:p>
            <a:r>
              <a:rPr lang="en-US" sz="2800" dirty="0" err="1" smtClean="0"/>
              <a:t>Onderzoekend</a:t>
            </a:r>
            <a:r>
              <a:rPr lang="en-US" sz="2800" dirty="0" smtClean="0"/>
              <a:t> </a:t>
            </a:r>
            <a:r>
              <a:rPr lang="en-US" sz="2800" dirty="0" err="1" smtClean="0"/>
              <a:t>leren</a:t>
            </a:r>
            <a:r>
              <a:rPr lang="en-US" sz="2800" dirty="0" smtClean="0"/>
              <a:t> / </a:t>
            </a:r>
            <a:r>
              <a:rPr lang="en-US" sz="2800" dirty="0" err="1" smtClean="0"/>
              <a:t>onderzoekende</a:t>
            </a:r>
            <a:r>
              <a:rPr lang="en-US" sz="2800" dirty="0" smtClean="0"/>
              <a:t> </a:t>
            </a:r>
            <a:r>
              <a:rPr lang="en-US" sz="2800" dirty="0" err="1" smtClean="0"/>
              <a:t>houding</a:t>
            </a:r>
            <a:endParaRPr lang="en-US" sz="2800" dirty="0" smtClean="0"/>
          </a:p>
          <a:p>
            <a:r>
              <a:rPr lang="en-US" sz="2800" dirty="0" err="1" smtClean="0"/>
              <a:t>Primas</a:t>
            </a:r>
            <a:r>
              <a:rPr lang="en-US" sz="2800" dirty="0" smtClean="0"/>
              <a:t> en asking questions</a:t>
            </a:r>
          </a:p>
          <a:p>
            <a:r>
              <a:rPr lang="en-US" sz="2800" dirty="0" smtClean="0"/>
              <a:t>De </a:t>
            </a:r>
            <a:r>
              <a:rPr lang="en-US" sz="2800" dirty="0" err="1" smtClean="0"/>
              <a:t>appelles</a:t>
            </a:r>
            <a:endParaRPr lang="en-US" sz="2800" dirty="0" smtClean="0"/>
          </a:p>
          <a:p>
            <a:r>
              <a:rPr lang="en-US" sz="2800" dirty="0" err="1" smtClean="0"/>
              <a:t>Vragen</a:t>
            </a:r>
            <a:r>
              <a:rPr lang="en-US" sz="2800" dirty="0" smtClean="0"/>
              <a:t> </a:t>
            </a:r>
            <a:r>
              <a:rPr lang="en-US" sz="2800" dirty="0" err="1" smtClean="0"/>
              <a:t>stellen</a:t>
            </a:r>
            <a:r>
              <a:rPr lang="en-US" sz="2800" dirty="0" smtClean="0"/>
              <a:t> </a:t>
            </a:r>
            <a:r>
              <a:rPr lang="en-US" sz="2800" dirty="0" err="1" smtClean="0"/>
              <a:t>praktisch</a:t>
            </a:r>
            <a:endParaRPr lang="en-US" sz="2800" dirty="0" smtClean="0"/>
          </a:p>
          <a:p>
            <a:r>
              <a:rPr lang="en-US" sz="2800" dirty="0" smtClean="0"/>
              <a:t>De module “asking questions”</a:t>
            </a:r>
          </a:p>
          <a:p>
            <a:r>
              <a:rPr lang="en-US" sz="2800" dirty="0" err="1" smtClean="0"/>
              <a:t>Afsluiting</a:t>
            </a:r>
            <a:r>
              <a:rPr lang="en-US" sz="2800" dirty="0" smtClean="0"/>
              <a:t> en </a:t>
            </a:r>
            <a:r>
              <a:rPr lang="en-US" sz="2800" dirty="0" err="1" smtClean="0"/>
              <a:t>korte</a:t>
            </a:r>
            <a:r>
              <a:rPr lang="en-US" sz="2800" dirty="0" smtClean="0"/>
              <a:t> </a:t>
            </a:r>
            <a:r>
              <a:rPr lang="en-US" sz="2800" dirty="0" err="1" smtClean="0"/>
              <a:t>vragenlijst</a:t>
            </a:r>
            <a:endParaRPr lang="en-US" sz="2800" dirty="0" smtClean="0"/>
          </a:p>
          <a:p>
            <a:endParaRPr lang="nl-NL" dirty="0"/>
          </a:p>
        </p:txBody>
      </p:sp>
    </p:spTree>
    <p:extLst>
      <p:ext uri="{BB962C8B-B14F-4D97-AF65-F5344CB8AC3E}">
        <p14:creationId xmlns:p14="http://schemas.microsoft.com/office/powerpoint/2010/main" xmlns="" val="1484294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idx="4294967295"/>
          </p:nvPr>
        </p:nvSpPr>
        <p:spPr/>
        <p:txBody>
          <a:bodyPr/>
          <a:lstStyle/>
          <a:p>
            <a:endParaRPr lang="en-US" smtClean="0"/>
          </a:p>
        </p:txBody>
      </p:sp>
      <p:sp>
        <p:nvSpPr>
          <p:cNvPr id="9219" name="Rectangle 3"/>
          <p:cNvSpPr>
            <a:spLocks noGrp="1"/>
          </p:cNvSpPr>
          <p:nvPr>
            <p:ph type="body" idx="4294967295"/>
          </p:nvPr>
        </p:nvSpPr>
        <p:spPr/>
        <p:txBody>
          <a:bodyPr/>
          <a:lstStyle/>
          <a:p>
            <a:endParaRPr lang="en-US" sz="1800" smtClean="0"/>
          </a:p>
          <a:p>
            <a:r>
              <a:rPr lang="en-US" sz="2400" smtClean="0"/>
              <a:t>What is IBL?</a:t>
            </a:r>
            <a:endParaRPr lang="nl-NL" sz="2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a:xfrm>
            <a:off x="457200" y="214313"/>
            <a:ext cx="8186738" cy="1143000"/>
          </a:xfrm>
        </p:spPr>
        <p:txBody>
          <a:bodyPr/>
          <a:lstStyle/>
          <a:p>
            <a:r>
              <a:rPr lang="en-US" dirty="0" err="1" smtClean="0"/>
              <a:t>Onderzoekend</a:t>
            </a:r>
            <a:r>
              <a:rPr lang="en-US" dirty="0" smtClean="0"/>
              <a:t> </a:t>
            </a:r>
            <a:r>
              <a:rPr lang="en-US" dirty="0" err="1" smtClean="0"/>
              <a:t>leren</a:t>
            </a:r>
            <a:endParaRPr lang="en-US" dirty="0" smtClean="0"/>
          </a:p>
        </p:txBody>
      </p:sp>
      <p:sp>
        <p:nvSpPr>
          <p:cNvPr id="10243" name="Rectangle 3"/>
          <p:cNvSpPr>
            <a:spLocks noGrp="1"/>
          </p:cNvSpPr>
          <p:nvPr>
            <p:ph type="body" idx="4294967295"/>
          </p:nvPr>
        </p:nvSpPr>
        <p:spPr/>
        <p:txBody>
          <a:bodyPr/>
          <a:lstStyle/>
          <a:p>
            <a:endParaRPr lang="en-US" sz="1800" dirty="0" smtClean="0"/>
          </a:p>
          <a:p>
            <a:r>
              <a:rPr lang="en-US" sz="2400" dirty="0" err="1" smtClean="0"/>
              <a:t>Perspectieven</a:t>
            </a:r>
            <a:r>
              <a:rPr lang="en-US" sz="2400" dirty="0" smtClean="0"/>
              <a:t>:</a:t>
            </a:r>
            <a:br>
              <a:rPr lang="en-US" sz="2400" dirty="0" smtClean="0"/>
            </a:br>
            <a:endParaRPr lang="en-US" sz="2400" dirty="0" smtClean="0"/>
          </a:p>
          <a:p>
            <a:pPr lvl="1">
              <a:buFont typeface="Wingdings" pitchFamily="2" charset="2"/>
              <a:buChar char="v"/>
            </a:pPr>
            <a:r>
              <a:rPr lang="en-US" sz="2000" b="1" dirty="0" err="1" smtClean="0">
                <a:solidFill>
                  <a:srgbClr val="FF0000"/>
                </a:solidFill>
              </a:rPr>
              <a:t>Doelen</a:t>
            </a:r>
            <a:r>
              <a:rPr lang="en-US" sz="2000" b="1" dirty="0" smtClean="0">
                <a:solidFill>
                  <a:srgbClr val="FF0000"/>
                </a:solidFill>
              </a:rPr>
              <a:t> </a:t>
            </a:r>
            <a:br>
              <a:rPr lang="en-US" sz="2000" b="1" dirty="0" smtClean="0">
                <a:solidFill>
                  <a:srgbClr val="FF0000"/>
                </a:solidFill>
              </a:rPr>
            </a:br>
            <a:endParaRPr lang="en-US" sz="2000" dirty="0" smtClean="0"/>
          </a:p>
          <a:p>
            <a:pPr lvl="1">
              <a:buFont typeface="Wingdings" pitchFamily="2" charset="2"/>
              <a:buChar char="v"/>
            </a:pPr>
            <a:r>
              <a:rPr lang="en-US" sz="2000" b="1" dirty="0" err="1" smtClean="0">
                <a:solidFill>
                  <a:srgbClr val="FF0000"/>
                </a:solidFill>
              </a:rPr>
              <a:t>Rol</a:t>
            </a:r>
            <a:r>
              <a:rPr lang="en-US" sz="2000" b="1" dirty="0" smtClean="0">
                <a:solidFill>
                  <a:srgbClr val="FF0000"/>
                </a:solidFill>
              </a:rPr>
              <a:t> van docent en </a:t>
            </a:r>
            <a:r>
              <a:rPr lang="en-US" sz="2000" b="1" dirty="0" err="1" smtClean="0">
                <a:solidFill>
                  <a:srgbClr val="FF0000"/>
                </a:solidFill>
              </a:rPr>
              <a:t>leerlingen</a:t>
            </a:r>
            <a:r>
              <a:rPr lang="en-US" sz="2000" b="1" dirty="0" smtClean="0">
                <a:solidFill>
                  <a:srgbClr val="FF0000"/>
                </a:solidFill>
              </a:rPr>
              <a:t> (</a:t>
            </a:r>
            <a:r>
              <a:rPr lang="en-US" sz="2000" b="1" dirty="0" err="1" smtClean="0">
                <a:solidFill>
                  <a:srgbClr val="FF0000"/>
                </a:solidFill>
              </a:rPr>
              <a:t>klascultuur</a:t>
            </a:r>
            <a:r>
              <a:rPr lang="en-US" sz="2000" b="1" dirty="0" smtClean="0">
                <a:solidFill>
                  <a:srgbClr val="FF0000"/>
                </a:solidFill>
              </a:rPr>
              <a:t>; attitude)</a:t>
            </a:r>
            <a:r>
              <a:rPr lang="en-US" sz="2000" dirty="0" smtClean="0"/>
              <a:t/>
            </a:r>
            <a:br>
              <a:rPr lang="en-US" sz="2000" dirty="0" smtClean="0"/>
            </a:br>
            <a:endParaRPr lang="en-US" sz="2000" dirty="0" smtClean="0"/>
          </a:p>
          <a:p>
            <a:pPr lvl="1">
              <a:buFont typeface="Wingdings" pitchFamily="2" charset="2"/>
              <a:buChar char="v"/>
            </a:pPr>
            <a:r>
              <a:rPr lang="en-US" sz="2000" b="1" dirty="0" err="1" smtClean="0">
                <a:solidFill>
                  <a:srgbClr val="FF0000"/>
                </a:solidFill>
              </a:rPr>
              <a:t>Leeromgeving</a:t>
            </a:r>
            <a:r>
              <a:rPr lang="en-US" sz="2000" b="1" dirty="0" smtClean="0">
                <a:solidFill>
                  <a:srgbClr val="FF0000"/>
                </a:solidFill>
              </a:rPr>
              <a:t> (</a:t>
            </a:r>
            <a:r>
              <a:rPr lang="en-US" sz="2000" b="1" dirty="0" err="1" smtClean="0">
                <a:solidFill>
                  <a:srgbClr val="FF0000"/>
                </a:solidFill>
              </a:rPr>
              <a:t>lesmateriaal</a:t>
            </a:r>
            <a:r>
              <a:rPr lang="en-US" sz="2000" b="1" dirty="0" smtClean="0">
                <a:solidFill>
                  <a:srgbClr val="FF0000"/>
                </a:solidFill>
              </a:rPr>
              <a:t>; …)</a:t>
            </a:r>
            <a:br>
              <a:rPr lang="en-US" sz="2000" b="1" dirty="0" smtClean="0">
                <a:solidFill>
                  <a:srgbClr val="FF0000"/>
                </a:solidFill>
              </a:rPr>
            </a:br>
            <a:endParaRPr lang="nl-NL" sz="2000" b="1" dirty="0" smtClean="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a:xfrm>
            <a:off x="457200" y="214313"/>
            <a:ext cx="8186738" cy="1143000"/>
          </a:xfrm>
        </p:spPr>
        <p:txBody>
          <a:bodyPr/>
          <a:lstStyle/>
          <a:p>
            <a:r>
              <a:rPr lang="en-US" smtClean="0"/>
              <a:t>Onderzoekend leren</a:t>
            </a:r>
          </a:p>
        </p:txBody>
      </p:sp>
      <p:sp>
        <p:nvSpPr>
          <p:cNvPr id="19459" name="Rectangle 3"/>
          <p:cNvSpPr>
            <a:spLocks noGrp="1"/>
          </p:cNvSpPr>
          <p:nvPr>
            <p:ph type="body" idx="4294967295"/>
          </p:nvPr>
        </p:nvSpPr>
        <p:spPr>
          <a:xfrm>
            <a:off x="4714875" y="2643188"/>
            <a:ext cx="4143375" cy="428625"/>
          </a:xfrm>
          <a:solidFill>
            <a:schemeClr val="bg1">
              <a:lumMod val="75000"/>
            </a:schemeClr>
          </a:solidFill>
        </p:spPr>
        <p:txBody>
          <a:bodyPr/>
          <a:lstStyle/>
          <a:p>
            <a:pPr>
              <a:buFont typeface="Arial" charset="0"/>
              <a:buNone/>
              <a:defRPr/>
            </a:pPr>
            <a:r>
              <a:rPr lang="en-US" sz="1800" dirty="0" smtClean="0"/>
              <a:t>Using assessment to promote learning</a:t>
            </a:r>
          </a:p>
          <a:p>
            <a:pPr>
              <a:defRPr/>
            </a:pPr>
            <a:endParaRPr lang="nl-NL" sz="1800" dirty="0" smtClean="0"/>
          </a:p>
        </p:txBody>
      </p:sp>
      <p:sp>
        <p:nvSpPr>
          <p:cNvPr id="4" name="Rectangle 3"/>
          <p:cNvSpPr txBox="1">
            <a:spLocks/>
          </p:cNvSpPr>
          <p:nvPr/>
        </p:nvSpPr>
        <p:spPr bwMode="auto">
          <a:xfrm>
            <a:off x="2357438" y="1285875"/>
            <a:ext cx="4857750" cy="428625"/>
          </a:xfrm>
          <a:prstGeom prst="rect">
            <a:avLst/>
          </a:prstGeom>
          <a:solidFill>
            <a:schemeClr val="bg1">
              <a:lumMod val="75000"/>
            </a:schemeClr>
          </a:solidFill>
          <a:ln w="9525">
            <a:noFill/>
            <a:miter lim="800000"/>
            <a:headEnd/>
            <a:tailEnd/>
          </a:ln>
        </p:spPr>
        <p:txBody>
          <a:bodyPr/>
          <a:lstStyle/>
          <a:p>
            <a:pPr marL="342900" indent="-342900" eaLnBrk="0" hangingPunct="0">
              <a:spcBef>
                <a:spcPct val="20000"/>
              </a:spcBef>
              <a:defRPr/>
            </a:pPr>
            <a:r>
              <a:rPr lang="en-US" dirty="0">
                <a:cs typeface="+mn-cs"/>
              </a:rPr>
              <a:t>Exploring situations and formulating problems</a:t>
            </a:r>
          </a:p>
          <a:p>
            <a:pPr marL="342900" indent="-342900" eaLnBrk="0" hangingPunct="0">
              <a:spcBef>
                <a:spcPct val="20000"/>
              </a:spcBef>
              <a:buFont typeface="Arial" charset="0"/>
              <a:buChar char="•"/>
              <a:defRPr/>
            </a:pPr>
            <a:endParaRPr lang="nl-NL" dirty="0">
              <a:cs typeface="+mn-cs"/>
            </a:endParaRPr>
          </a:p>
        </p:txBody>
      </p:sp>
      <p:sp>
        <p:nvSpPr>
          <p:cNvPr id="5" name="Rectangle 3"/>
          <p:cNvSpPr txBox="1">
            <a:spLocks/>
          </p:cNvSpPr>
          <p:nvPr/>
        </p:nvSpPr>
        <p:spPr bwMode="auto">
          <a:xfrm>
            <a:off x="785813" y="2000250"/>
            <a:ext cx="3286125" cy="428625"/>
          </a:xfrm>
          <a:prstGeom prst="rect">
            <a:avLst/>
          </a:prstGeom>
          <a:solidFill>
            <a:schemeClr val="bg1">
              <a:lumMod val="75000"/>
            </a:schemeClr>
          </a:solidFill>
          <a:ln w="9525">
            <a:noFill/>
            <a:miter lim="800000"/>
            <a:headEnd/>
            <a:tailEnd/>
          </a:ln>
        </p:spPr>
        <p:txBody>
          <a:bodyPr/>
          <a:lstStyle/>
          <a:p>
            <a:pPr marL="342900" indent="-342900" eaLnBrk="0" hangingPunct="0">
              <a:spcBef>
                <a:spcPct val="20000"/>
              </a:spcBef>
              <a:defRPr/>
            </a:pPr>
            <a:r>
              <a:rPr lang="en-US" dirty="0" err="1">
                <a:cs typeface="+mn-cs"/>
              </a:rPr>
              <a:t>Organising</a:t>
            </a:r>
            <a:r>
              <a:rPr lang="en-US" dirty="0">
                <a:cs typeface="+mn-cs"/>
              </a:rPr>
              <a:t> student-led inquiry </a:t>
            </a:r>
          </a:p>
        </p:txBody>
      </p:sp>
      <p:sp>
        <p:nvSpPr>
          <p:cNvPr id="6" name="Rectangle 3"/>
          <p:cNvSpPr txBox="1">
            <a:spLocks/>
          </p:cNvSpPr>
          <p:nvPr/>
        </p:nvSpPr>
        <p:spPr bwMode="auto">
          <a:xfrm>
            <a:off x="428625" y="2714625"/>
            <a:ext cx="3643313" cy="649288"/>
          </a:xfrm>
          <a:prstGeom prst="rect">
            <a:avLst/>
          </a:prstGeom>
          <a:solidFill>
            <a:schemeClr val="bg1">
              <a:lumMod val="75000"/>
            </a:schemeClr>
          </a:solidFill>
          <a:ln w="9525">
            <a:noFill/>
            <a:miter lim="800000"/>
            <a:headEnd/>
            <a:tailEnd/>
          </a:ln>
        </p:spPr>
        <p:txBody>
          <a:bodyPr/>
          <a:lstStyle/>
          <a:p>
            <a:pPr marL="342900" indent="-342900" eaLnBrk="0" hangingPunct="0">
              <a:spcBef>
                <a:spcPct val="20000"/>
              </a:spcBef>
              <a:defRPr/>
            </a:pPr>
            <a:r>
              <a:rPr lang="en-US" dirty="0">
                <a:cs typeface="+mn-cs"/>
              </a:rPr>
              <a:t>Planning investigations and using mathematical representations</a:t>
            </a:r>
          </a:p>
        </p:txBody>
      </p:sp>
      <p:sp>
        <p:nvSpPr>
          <p:cNvPr id="7" name="Rectangle 3"/>
          <p:cNvSpPr txBox="1">
            <a:spLocks/>
          </p:cNvSpPr>
          <p:nvPr/>
        </p:nvSpPr>
        <p:spPr bwMode="auto">
          <a:xfrm>
            <a:off x="1214438" y="4572000"/>
            <a:ext cx="2857500" cy="584200"/>
          </a:xfrm>
          <a:prstGeom prst="rect">
            <a:avLst/>
          </a:prstGeom>
          <a:solidFill>
            <a:schemeClr val="bg1">
              <a:lumMod val="75000"/>
            </a:schemeClr>
          </a:solidFill>
          <a:ln w="9525">
            <a:noFill/>
            <a:miter lim="800000"/>
            <a:headEnd/>
            <a:tailEnd/>
          </a:ln>
        </p:spPr>
        <p:txBody>
          <a:bodyPr/>
          <a:lstStyle/>
          <a:p>
            <a:pPr marL="342900" indent="-342900" eaLnBrk="0" hangingPunct="0">
              <a:spcBef>
                <a:spcPct val="20000"/>
              </a:spcBef>
              <a:defRPr/>
            </a:pPr>
            <a:r>
              <a:rPr lang="en-US" dirty="0">
                <a:cs typeface="+mn-cs"/>
              </a:rPr>
              <a:t>Helping students to tackle unstructured problems</a:t>
            </a:r>
          </a:p>
        </p:txBody>
      </p:sp>
      <p:sp>
        <p:nvSpPr>
          <p:cNvPr id="8" name="Rectangle 3"/>
          <p:cNvSpPr txBox="1">
            <a:spLocks/>
          </p:cNvSpPr>
          <p:nvPr/>
        </p:nvSpPr>
        <p:spPr bwMode="auto">
          <a:xfrm>
            <a:off x="3286125" y="3857625"/>
            <a:ext cx="3857625" cy="649288"/>
          </a:xfrm>
          <a:prstGeom prst="rect">
            <a:avLst/>
          </a:prstGeom>
          <a:solidFill>
            <a:schemeClr val="bg1">
              <a:lumMod val="75000"/>
            </a:schemeClr>
          </a:solidFill>
          <a:ln w="9525">
            <a:noFill/>
            <a:miter lim="800000"/>
            <a:headEnd/>
            <a:tailEnd/>
          </a:ln>
        </p:spPr>
        <p:txBody>
          <a:bodyPr/>
          <a:lstStyle/>
          <a:p>
            <a:pPr marL="342900" indent="-342900" eaLnBrk="0" hangingPunct="0">
              <a:spcBef>
                <a:spcPct val="20000"/>
              </a:spcBef>
              <a:defRPr/>
            </a:pPr>
            <a:r>
              <a:rPr lang="en-US" dirty="0">
                <a:cs typeface="+mn-cs"/>
              </a:rPr>
              <a:t>Systematically collecting, documenting and </a:t>
            </a:r>
            <a:r>
              <a:rPr lang="en-US" dirty="0" err="1">
                <a:cs typeface="+mn-cs"/>
              </a:rPr>
              <a:t>analysing</a:t>
            </a:r>
            <a:r>
              <a:rPr lang="en-US" dirty="0">
                <a:cs typeface="+mn-cs"/>
              </a:rPr>
              <a:t> data</a:t>
            </a:r>
          </a:p>
        </p:txBody>
      </p:sp>
      <p:sp>
        <p:nvSpPr>
          <p:cNvPr id="9" name="Rectangle 3"/>
          <p:cNvSpPr txBox="1">
            <a:spLocks/>
          </p:cNvSpPr>
          <p:nvPr/>
        </p:nvSpPr>
        <p:spPr bwMode="auto">
          <a:xfrm>
            <a:off x="5214938" y="4987925"/>
            <a:ext cx="3571875" cy="584200"/>
          </a:xfrm>
          <a:prstGeom prst="rect">
            <a:avLst/>
          </a:prstGeom>
          <a:solidFill>
            <a:schemeClr val="bg1">
              <a:lumMod val="75000"/>
            </a:schemeClr>
          </a:solidFill>
          <a:ln w="9525">
            <a:noFill/>
            <a:miter lim="800000"/>
            <a:headEnd/>
            <a:tailEnd/>
          </a:ln>
        </p:spPr>
        <p:txBody>
          <a:bodyPr/>
          <a:lstStyle/>
          <a:p>
            <a:pPr marL="342900" indent="-342900" eaLnBrk="0" hangingPunct="0">
              <a:spcBef>
                <a:spcPct val="20000"/>
              </a:spcBef>
              <a:defRPr/>
            </a:pPr>
            <a:r>
              <a:rPr lang="en-US" dirty="0">
                <a:cs typeface="+mn-cs"/>
              </a:rPr>
              <a:t>Promoting concept development through inquiry</a:t>
            </a:r>
          </a:p>
        </p:txBody>
      </p:sp>
      <p:sp>
        <p:nvSpPr>
          <p:cNvPr id="10" name="Rectangle 3"/>
          <p:cNvSpPr txBox="1">
            <a:spLocks/>
          </p:cNvSpPr>
          <p:nvPr/>
        </p:nvSpPr>
        <p:spPr bwMode="auto">
          <a:xfrm>
            <a:off x="4286250" y="5643563"/>
            <a:ext cx="3786188" cy="428625"/>
          </a:xfrm>
          <a:prstGeom prst="rect">
            <a:avLst/>
          </a:prstGeom>
          <a:solidFill>
            <a:schemeClr val="bg1">
              <a:lumMod val="75000"/>
            </a:schemeClr>
          </a:solidFill>
          <a:ln w="9525">
            <a:noFill/>
            <a:miter lim="800000"/>
            <a:headEnd/>
            <a:tailEnd/>
          </a:ln>
        </p:spPr>
        <p:txBody>
          <a:bodyPr/>
          <a:lstStyle/>
          <a:p>
            <a:pPr marL="342900" indent="-342900" eaLnBrk="0" hangingPunct="0">
              <a:spcBef>
                <a:spcPct val="20000"/>
              </a:spcBef>
              <a:defRPr/>
            </a:pPr>
            <a:r>
              <a:rPr lang="en-US" dirty="0">
                <a:cs typeface="+mn-cs"/>
              </a:rPr>
              <a:t>Interpreting and evaluating findings</a:t>
            </a:r>
          </a:p>
        </p:txBody>
      </p:sp>
      <p:sp>
        <p:nvSpPr>
          <p:cNvPr id="11" name="Rectangle 3"/>
          <p:cNvSpPr txBox="1">
            <a:spLocks/>
          </p:cNvSpPr>
          <p:nvPr/>
        </p:nvSpPr>
        <p:spPr bwMode="auto">
          <a:xfrm>
            <a:off x="571500" y="4000500"/>
            <a:ext cx="2000250" cy="428625"/>
          </a:xfrm>
          <a:prstGeom prst="rect">
            <a:avLst/>
          </a:prstGeom>
          <a:solidFill>
            <a:schemeClr val="bg1">
              <a:lumMod val="75000"/>
            </a:schemeClr>
          </a:solidFill>
          <a:ln w="9525">
            <a:noFill/>
            <a:miter lim="800000"/>
            <a:headEnd/>
            <a:tailEnd/>
          </a:ln>
        </p:spPr>
        <p:txBody>
          <a:bodyPr/>
          <a:lstStyle/>
          <a:p>
            <a:pPr marL="342900" indent="-342900" eaLnBrk="0" hangingPunct="0">
              <a:spcBef>
                <a:spcPct val="20000"/>
              </a:spcBef>
              <a:defRPr/>
            </a:pPr>
            <a:r>
              <a:rPr lang="en-US" dirty="0">
                <a:cs typeface="+mn-cs"/>
              </a:rPr>
              <a:t>Asking questions</a:t>
            </a:r>
          </a:p>
        </p:txBody>
      </p:sp>
      <p:sp>
        <p:nvSpPr>
          <p:cNvPr id="12" name="Rectangle 3"/>
          <p:cNvSpPr txBox="1">
            <a:spLocks/>
          </p:cNvSpPr>
          <p:nvPr/>
        </p:nvSpPr>
        <p:spPr bwMode="auto">
          <a:xfrm>
            <a:off x="4929188" y="1928813"/>
            <a:ext cx="4000500" cy="428625"/>
          </a:xfrm>
          <a:prstGeom prst="rect">
            <a:avLst/>
          </a:prstGeom>
          <a:solidFill>
            <a:schemeClr val="bg1">
              <a:lumMod val="75000"/>
            </a:schemeClr>
          </a:solidFill>
          <a:ln w="9525">
            <a:noFill/>
            <a:miter lim="800000"/>
            <a:headEnd/>
            <a:tailEnd/>
          </a:ln>
        </p:spPr>
        <p:txBody>
          <a:bodyPr/>
          <a:lstStyle/>
          <a:p>
            <a:pPr marL="342900" indent="-342900" eaLnBrk="0" hangingPunct="0">
              <a:spcBef>
                <a:spcPct val="20000"/>
              </a:spcBef>
              <a:defRPr/>
            </a:pPr>
            <a:r>
              <a:rPr lang="en-US" dirty="0">
                <a:cs typeface="+mn-cs"/>
              </a:rPr>
              <a:t>Communicating results and reflecting</a:t>
            </a:r>
          </a:p>
        </p:txBody>
      </p:sp>
      <p:sp>
        <p:nvSpPr>
          <p:cNvPr id="13" name="Rectangle 3"/>
          <p:cNvSpPr txBox="1">
            <a:spLocks/>
          </p:cNvSpPr>
          <p:nvPr/>
        </p:nvSpPr>
        <p:spPr bwMode="auto">
          <a:xfrm>
            <a:off x="4143375" y="3214688"/>
            <a:ext cx="4786313" cy="428625"/>
          </a:xfrm>
          <a:prstGeom prst="rect">
            <a:avLst/>
          </a:prstGeom>
          <a:solidFill>
            <a:schemeClr val="bg1">
              <a:lumMod val="75000"/>
            </a:schemeClr>
          </a:solidFill>
          <a:ln w="9525">
            <a:noFill/>
            <a:miter lim="800000"/>
            <a:headEnd/>
            <a:tailEnd/>
          </a:ln>
        </p:spPr>
        <p:txBody>
          <a:bodyPr/>
          <a:lstStyle/>
          <a:p>
            <a:pPr marL="342900" indent="-342900" eaLnBrk="0" hangingPunct="0">
              <a:spcBef>
                <a:spcPct val="20000"/>
              </a:spcBef>
              <a:defRPr/>
            </a:pPr>
            <a:r>
              <a:rPr lang="en-US" dirty="0">
                <a:cs typeface="+mn-cs"/>
              </a:rPr>
              <a:t>Creating and managing classroom interaction</a:t>
            </a:r>
          </a:p>
        </p:txBody>
      </p:sp>
      <p:sp>
        <p:nvSpPr>
          <p:cNvPr id="14" name="Rectangle 3"/>
          <p:cNvSpPr txBox="1">
            <a:spLocks/>
          </p:cNvSpPr>
          <p:nvPr/>
        </p:nvSpPr>
        <p:spPr bwMode="auto">
          <a:xfrm>
            <a:off x="714375" y="5214938"/>
            <a:ext cx="3214688" cy="428625"/>
          </a:xfrm>
          <a:prstGeom prst="rect">
            <a:avLst/>
          </a:prstGeom>
          <a:solidFill>
            <a:schemeClr val="bg1">
              <a:lumMod val="75000"/>
            </a:schemeClr>
          </a:solidFill>
          <a:ln w="9525">
            <a:noFill/>
            <a:miter lim="800000"/>
            <a:headEnd/>
            <a:tailEnd/>
          </a:ln>
        </p:spPr>
        <p:txBody>
          <a:bodyPr/>
          <a:lstStyle/>
          <a:p>
            <a:pPr marL="342900" indent="-342900" eaLnBrk="0" hangingPunct="0">
              <a:spcBef>
                <a:spcPct val="20000"/>
              </a:spcBef>
              <a:defRPr/>
            </a:pPr>
            <a:r>
              <a:rPr lang="en-US" dirty="0">
                <a:cs typeface="+mn-cs"/>
              </a:rPr>
              <a:t>Supporting collaborative work</a:t>
            </a:r>
          </a:p>
        </p:txBody>
      </p:sp>
      <p:sp>
        <p:nvSpPr>
          <p:cNvPr id="15" name="TextBox 14"/>
          <p:cNvSpPr txBox="1">
            <a:spLocks noChangeArrowheads="1"/>
          </p:cNvSpPr>
          <p:nvPr/>
        </p:nvSpPr>
        <p:spPr bwMode="auto">
          <a:xfrm>
            <a:off x="5643563" y="71438"/>
            <a:ext cx="34639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FF0000"/>
                </a:solidFill>
              </a:rPr>
              <a:t>Issues for teachers</a:t>
            </a:r>
            <a:endParaRPr lang="nl-NL" sz="2800" b="1">
              <a:solidFill>
                <a:srgbClr val="FF0000"/>
              </a:solidFill>
            </a:endParaRPr>
          </a:p>
        </p:txBody>
      </p:sp>
      <p:sp>
        <p:nvSpPr>
          <p:cNvPr id="16" name="TextBox 15"/>
          <p:cNvSpPr txBox="1">
            <a:spLocks noChangeArrowheads="1"/>
          </p:cNvSpPr>
          <p:nvPr/>
        </p:nvSpPr>
        <p:spPr bwMode="auto">
          <a:xfrm>
            <a:off x="142875" y="71438"/>
            <a:ext cx="37211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FF0000"/>
                </a:solidFill>
              </a:rPr>
              <a:t>Processes of inquiry</a:t>
            </a:r>
            <a:endParaRPr lang="nl-NL" sz="2800" b="1">
              <a:solidFill>
                <a:srgbClr val="FF0000"/>
              </a:solidFill>
            </a:endParaRPr>
          </a:p>
        </p:txBody>
      </p:sp>
      <p:cxnSp>
        <p:nvCxnSpPr>
          <p:cNvPr id="18" name="Straight Connector 17"/>
          <p:cNvCxnSpPr/>
          <p:nvPr/>
        </p:nvCxnSpPr>
        <p:spPr>
          <a:xfrm rot="5400000">
            <a:off x="1321593" y="3393282"/>
            <a:ext cx="6215063" cy="0"/>
          </a:xfrm>
          <a:prstGeom prst="line">
            <a:avLst/>
          </a:prstGeom>
          <a:ln w="19050">
            <a:solidFill>
              <a:srgbClr val="FF0000"/>
            </a:solidFill>
            <a:prstDash val="dash"/>
          </a:ln>
          <a:effectLst>
            <a:outerShdw blurRad="50800" dist="38100" dir="2700000" algn="tl"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grpId="0"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par>
                          <p:cTn id="7" fill="hold" nodeType="afterGroup">
                            <p:stCondLst>
                              <p:cond delay="2000"/>
                            </p:stCondLst>
                            <p:childTnLst>
                              <p:par>
                                <p:cTn id="8" presetID="63" presetClass="path" presetSubtype="0" accel="50000" decel="50000" fill="hold" grpId="0" nodeType="afterEffect">
                                  <p:stCondLst>
                                    <p:cond delay="0"/>
                                  </p:stCondLst>
                                  <p:childTnLst>
                                    <p:animMotion origin="layout" path="M 5E-6 3.33333E-6 L 0.5257 -0.04352 " pathEditMode="relative" rAng="0" ptsTypes="AA">
                                      <p:cBhvr>
                                        <p:cTn id="9" dur="2000" fill="hold"/>
                                        <p:tgtEl>
                                          <p:spTgt spid="5"/>
                                        </p:tgtEl>
                                        <p:attrNameLst>
                                          <p:attrName>ppt_x</p:attrName>
                                          <p:attrName>ppt_y</p:attrName>
                                        </p:attrNameLst>
                                      </p:cBhvr>
                                      <p:rCtr x="26285" y="-2176"/>
                                    </p:animMotion>
                                  </p:childTnLst>
                                </p:cTn>
                              </p:par>
                            </p:childTnLst>
                          </p:cTn>
                        </p:par>
                        <p:par>
                          <p:cTn id="10" fill="hold" nodeType="afterGroup">
                            <p:stCondLst>
                              <p:cond delay="4000"/>
                            </p:stCondLst>
                            <p:childTnLst>
                              <p:par>
                                <p:cTn id="11" presetID="35" presetClass="path" presetSubtype="0" accel="50000" decel="50000" fill="hold" grpId="0" nodeType="afterEffect">
                                  <p:stCondLst>
                                    <p:cond delay="0"/>
                                  </p:stCondLst>
                                  <p:childTnLst>
                                    <p:animMotion origin="layout" path="M 5.55556E-7 1.85185E-6 L -0.51962 0.01065 " pathEditMode="relative" rAng="0" ptsTypes="AA">
                                      <p:cBhvr>
                                        <p:cTn id="12" dur="2000" fill="hold"/>
                                        <p:tgtEl>
                                          <p:spTgt spid="12"/>
                                        </p:tgtEl>
                                        <p:attrNameLst>
                                          <p:attrName>ppt_x</p:attrName>
                                          <p:attrName>ppt_y</p:attrName>
                                        </p:attrNameLst>
                                      </p:cBhvr>
                                      <p:rCtr x="-25990" y="532"/>
                                    </p:animMotion>
                                  </p:childTnLst>
                                </p:cTn>
                              </p:par>
                              <p:par>
                                <p:cTn id="13" presetID="63" presetClass="path" presetSubtype="0" accel="50000" decel="50000" fill="hold" grpId="0" nodeType="withEffect">
                                  <p:stCondLst>
                                    <p:cond delay="0"/>
                                  </p:stCondLst>
                                  <p:childTnLst>
                                    <p:animMotion origin="layout" path="M 5E-6 -3.33333E-6 L 0.61945 -0.04097 " pathEditMode="relative" rAng="0" ptsTypes="AA">
                                      <p:cBhvr>
                                        <p:cTn id="14" dur="2000" fill="hold"/>
                                        <p:tgtEl>
                                          <p:spTgt spid="11">
                                            <p:bg/>
                                          </p:spTgt>
                                        </p:tgtEl>
                                        <p:attrNameLst>
                                          <p:attrName>ppt_x</p:attrName>
                                          <p:attrName>ppt_y</p:attrName>
                                        </p:attrNameLst>
                                      </p:cBhvr>
                                      <p:rCtr x="30972" y="-2060"/>
                                    </p:animMotion>
                                  </p:childTnLst>
                                </p:cTn>
                              </p:par>
                              <p:par>
                                <p:cTn id="15" presetID="63" presetClass="path" presetSubtype="0" accel="50000" decel="50000" fill="hold" grpId="0" nodeType="withEffect">
                                  <p:stCondLst>
                                    <p:cond delay="0"/>
                                  </p:stCondLst>
                                  <p:childTnLst>
                                    <p:animMotion origin="layout" path="M 5E-6 -3.33333E-6 L 0.61945 -0.04097 " pathEditMode="relative" rAng="0" ptsTypes="AA">
                                      <p:cBhvr>
                                        <p:cTn id="16" dur="2000" fill="hold"/>
                                        <p:tgtEl>
                                          <p:spTgt spid="11">
                                            <p:txEl>
                                              <p:pRg st="0" end="0"/>
                                            </p:txEl>
                                          </p:spTgt>
                                        </p:tgtEl>
                                        <p:attrNameLst>
                                          <p:attrName>ppt_x</p:attrName>
                                          <p:attrName>ppt_y</p:attrName>
                                        </p:attrNameLst>
                                      </p:cBhvr>
                                      <p:rCtr x="30972" y="-2060"/>
                                    </p:animMotion>
                                  </p:childTnLst>
                                </p:cTn>
                              </p:par>
                              <p:par>
                                <p:cTn id="17" presetID="35" presetClass="path" presetSubtype="0" accel="50000" decel="50000" fill="hold" grpId="0" nodeType="withEffect">
                                  <p:stCondLst>
                                    <p:cond delay="0"/>
                                  </p:stCondLst>
                                  <p:childTnLst>
                                    <p:animMotion origin="layout" path="M -2.5E-6 -2.22222E-6 L -0.33021 -0.03611 " pathEditMode="relative" rAng="0" ptsTypes="AA">
                                      <p:cBhvr>
                                        <p:cTn id="18" dur="2000" fill="hold"/>
                                        <p:tgtEl>
                                          <p:spTgt spid="8"/>
                                        </p:tgtEl>
                                        <p:attrNameLst>
                                          <p:attrName>ppt_x</p:attrName>
                                          <p:attrName>ppt_y</p:attrName>
                                        </p:attrNameLst>
                                      </p:cBhvr>
                                      <p:rCtr x="-16510" y="-1806"/>
                                    </p:animMotion>
                                  </p:childTnLst>
                                </p:cTn>
                              </p:par>
                            </p:childTnLst>
                          </p:cTn>
                        </p:par>
                        <p:par>
                          <p:cTn id="19" fill="hold" nodeType="afterGroup">
                            <p:stCondLst>
                              <p:cond delay="6000"/>
                            </p:stCondLst>
                            <p:childTnLst>
                              <p:par>
                                <p:cTn id="20" presetID="63" presetClass="path" presetSubtype="0" accel="50000" decel="50000" fill="hold" grpId="0" nodeType="afterEffect">
                                  <p:stCondLst>
                                    <p:cond delay="0"/>
                                  </p:stCondLst>
                                  <p:childTnLst>
                                    <p:animMotion origin="layout" path="M -2.5E-6 7.40741E-7 L 0.50226 -0.03079 " pathEditMode="relative" rAng="0" ptsTypes="AA">
                                      <p:cBhvr>
                                        <p:cTn id="21" dur="2000" fill="hold"/>
                                        <p:tgtEl>
                                          <p:spTgt spid="7"/>
                                        </p:tgtEl>
                                        <p:attrNameLst>
                                          <p:attrName>ppt_x</p:attrName>
                                          <p:attrName>ppt_y</p:attrName>
                                        </p:attrNameLst>
                                      </p:cBhvr>
                                      <p:rCtr x="25104" y="-1551"/>
                                    </p:animMotion>
                                  </p:childTnLst>
                                </p:cTn>
                              </p:par>
                              <p:par>
                                <p:cTn id="22" presetID="35" presetClass="path" presetSubtype="0" accel="50000" decel="50000" fill="hold" grpId="0" nodeType="withEffect">
                                  <p:stCondLst>
                                    <p:cond delay="0"/>
                                  </p:stCondLst>
                                  <p:childTnLst>
                                    <p:animMotion origin="layout" path="M -1.94444E-6 0.00232 L -0.42778 -0.08981 " pathEditMode="relative" rAng="0" ptsTypes="AA">
                                      <p:cBhvr>
                                        <p:cTn id="23" dur="2000" fill="hold"/>
                                        <p:tgtEl>
                                          <p:spTgt spid="10"/>
                                        </p:tgtEl>
                                        <p:attrNameLst>
                                          <p:attrName>ppt_x</p:attrName>
                                          <p:attrName>ppt_y</p:attrName>
                                        </p:attrNameLst>
                                      </p:cBhvr>
                                      <p:rCtr x="-21389" y="-4606"/>
                                    </p:animMotion>
                                  </p:childTnLst>
                                </p:cTn>
                              </p:par>
                            </p:childTnLst>
                          </p:cTn>
                        </p:par>
                        <p:par>
                          <p:cTn id="24" fill="hold" nodeType="afterGroup">
                            <p:stCondLst>
                              <p:cond delay="8000"/>
                            </p:stCondLst>
                            <p:childTnLst>
                              <p:par>
                                <p:cTn id="25" presetID="63" presetClass="path" presetSubtype="0" accel="50000" decel="50000" fill="hold" grpId="0" nodeType="afterEffect">
                                  <p:stCondLst>
                                    <p:cond delay="0"/>
                                  </p:stCondLst>
                                  <p:childTnLst>
                                    <p:animMotion origin="layout" path="M 5.55556E-7 3.33333E-6 L 0.52187 0.08634 " pathEditMode="relative" rAng="0" ptsTypes="AA">
                                      <p:cBhvr>
                                        <p:cTn id="26" dur="2000" fill="hold"/>
                                        <p:tgtEl>
                                          <p:spTgt spid="14"/>
                                        </p:tgtEl>
                                        <p:attrNameLst>
                                          <p:attrName>ppt_x</p:attrName>
                                          <p:attrName>ppt_y</p:attrName>
                                        </p:attrNameLst>
                                      </p:cBhvr>
                                      <p:rCtr x="26094" y="4306"/>
                                    </p:animMotion>
                                  </p:childTnLst>
                                </p:cTn>
                              </p:par>
                            </p:childTnLst>
                          </p:cTn>
                        </p:par>
                        <p:par>
                          <p:cTn id="27" fill="hold" nodeType="afterGroup">
                            <p:stCondLst>
                              <p:cond delay="10000"/>
                            </p:stCondLst>
                            <p:childTnLst>
                              <p:par>
                                <p:cTn id="28" presetID="10"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mph" presetSubtype="2" fill="hold" nodeType="clickEffect">
                                  <p:stCondLst>
                                    <p:cond delay="0"/>
                                  </p:stCondLst>
                                  <p:childTnLst>
                                    <p:animClr clrSpc="rgb" dir="cw">
                                      <p:cBhvr override="childStyle">
                                        <p:cTn id="40" dur="2000" fill="hold"/>
                                        <p:tgtEl>
                                          <p:spTgt spid="11">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build="allAtOnce" animBg="1"/>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5875" y="1571625"/>
            <a:ext cx="3857625" cy="642938"/>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2291" name="Rectangle 2"/>
          <p:cNvSpPr>
            <a:spLocks noGrp="1"/>
          </p:cNvSpPr>
          <p:nvPr>
            <p:ph type="title" idx="4294967295"/>
          </p:nvPr>
        </p:nvSpPr>
        <p:spPr/>
        <p:txBody>
          <a:bodyPr/>
          <a:lstStyle/>
          <a:p>
            <a:r>
              <a:rPr lang="en-US" smtClean="0"/>
              <a:t>Primas</a:t>
            </a:r>
          </a:p>
        </p:txBody>
      </p:sp>
      <p:sp>
        <p:nvSpPr>
          <p:cNvPr id="19459" name="Rectangle 3"/>
          <p:cNvSpPr>
            <a:spLocks noGrp="1"/>
          </p:cNvSpPr>
          <p:nvPr>
            <p:ph type="body" idx="4294967295"/>
          </p:nvPr>
        </p:nvSpPr>
        <p:spPr/>
        <p:txBody>
          <a:bodyPr/>
          <a:lstStyle/>
          <a:p>
            <a:pPr>
              <a:defRPr/>
            </a:pPr>
            <a:r>
              <a:rPr lang="en-US" sz="2800" dirty="0" smtClean="0">
                <a:solidFill>
                  <a:schemeClr val="accent2">
                    <a:lumMod val="75000"/>
                  </a:schemeClr>
                </a:solidFill>
                <a:hlinkClick r:id="rId2"/>
              </a:rPr>
              <a:t>www.primas-project.eu</a:t>
            </a:r>
            <a:endParaRPr lang="en-US" sz="2800" dirty="0" smtClean="0">
              <a:solidFill>
                <a:schemeClr val="accent2">
                  <a:lumMod val="75000"/>
                </a:schemeClr>
              </a:solidFill>
            </a:endParaRPr>
          </a:p>
          <a:p>
            <a:pPr>
              <a:defRPr/>
            </a:pPr>
            <a:endParaRPr lang="en-US" sz="1800" dirty="0" smtClean="0"/>
          </a:p>
          <a:p>
            <a:pPr>
              <a:defRPr/>
            </a:pPr>
            <a:r>
              <a:rPr lang="en-US" sz="2800" dirty="0" err="1" smtClean="0"/>
              <a:t>Vijf</a:t>
            </a:r>
            <a:r>
              <a:rPr lang="en-US" sz="2800" dirty="0" smtClean="0"/>
              <a:t> modules voor (</a:t>
            </a:r>
            <a:r>
              <a:rPr lang="en-US" sz="2800" dirty="0" err="1" smtClean="0"/>
              <a:t>na</a:t>
            </a:r>
            <a:r>
              <a:rPr lang="en-US" sz="2800" dirty="0" smtClean="0"/>
              <a:t>)</a:t>
            </a:r>
            <a:r>
              <a:rPr lang="en-US" sz="2800" dirty="0" err="1" smtClean="0"/>
              <a:t>scholing</a:t>
            </a:r>
            <a:r>
              <a:rPr lang="en-US" sz="2800" dirty="0" smtClean="0"/>
              <a:t> van </a:t>
            </a:r>
            <a:r>
              <a:rPr lang="en-US" sz="2800" dirty="0" err="1" smtClean="0"/>
              <a:t>docenten</a:t>
            </a:r>
            <a:r>
              <a:rPr lang="en-US" sz="2800" dirty="0" smtClean="0"/>
              <a:t>:</a:t>
            </a:r>
          </a:p>
          <a:p>
            <a:pPr>
              <a:defRPr/>
            </a:pPr>
            <a:endParaRPr lang="en-US" sz="1800" dirty="0" smtClean="0"/>
          </a:p>
          <a:p>
            <a:pPr>
              <a:buFont typeface="+mj-lt"/>
              <a:buAutoNum type="arabicPeriod"/>
              <a:defRPr/>
            </a:pPr>
            <a:r>
              <a:rPr lang="en-US" sz="1800" dirty="0" smtClean="0"/>
              <a:t>Student-led Inquiry </a:t>
            </a:r>
          </a:p>
          <a:p>
            <a:pPr>
              <a:buFont typeface="+mj-lt"/>
              <a:buAutoNum type="arabicPeriod"/>
              <a:defRPr/>
            </a:pPr>
            <a:r>
              <a:rPr lang="en-US" sz="1800" dirty="0" smtClean="0"/>
              <a:t>Tackling Unstructured Problems </a:t>
            </a:r>
          </a:p>
          <a:p>
            <a:pPr>
              <a:buFont typeface="+mj-lt"/>
              <a:buAutoNum type="arabicPeriod"/>
              <a:defRPr/>
            </a:pPr>
            <a:r>
              <a:rPr lang="en-US" sz="1800" dirty="0" smtClean="0"/>
              <a:t>Learning Concepts Through IBL </a:t>
            </a:r>
          </a:p>
          <a:p>
            <a:pPr>
              <a:buFont typeface="+mj-lt"/>
              <a:buAutoNum type="arabicPeriod"/>
              <a:defRPr/>
            </a:pPr>
            <a:r>
              <a:rPr lang="en-US" sz="1800" dirty="0" smtClean="0"/>
              <a:t>Asking Questions that Promote Reasoning </a:t>
            </a:r>
          </a:p>
          <a:p>
            <a:pPr>
              <a:buFont typeface="+mj-lt"/>
              <a:buAutoNum type="arabicPeriod"/>
              <a:defRPr/>
            </a:pPr>
            <a:r>
              <a:rPr lang="en-US" sz="1800" dirty="0" smtClean="0"/>
              <a:t>Students Working Collaboratively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457200" y="274638"/>
            <a:ext cx="8472488" cy="1143000"/>
          </a:xfrm>
        </p:spPr>
        <p:txBody>
          <a:bodyPr/>
          <a:lstStyle/>
          <a:p>
            <a:r>
              <a:rPr lang="de-DE" smtClean="0"/>
              <a:t>Iedere module</a:t>
            </a:r>
          </a:p>
        </p:txBody>
      </p:sp>
      <p:sp>
        <p:nvSpPr>
          <p:cNvPr id="13315" name="Inhaltsplatzhalter 2"/>
          <p:cNvSpPr>
            <a:spLocks noGrp="1"/>
          </p:cNvSpPr>
          <p:nvPr>
            <p:ph idx="1"/>
          </p:nvPr>
        </p:nvSpPr>
        <p:spPr>
          <a:xfrm>
            <a:off x="928688" y="1600200"/>
            <a:ext cx="7758112" cy="4525963"/>
          </a:xfrm>
        </p:spPr>
        <p:txBody>
          <a:bodyPr/>
          <a:lstStyle/>
          <a:p>
            <a:pPr marL="342900" indent="-342900" algn="l" eaLnBrk="1" hangingPunct="1">
              <a:buFont typeface="Arial" charset="0"/>
              <a:buChar char="•"/>
            </a:pPr>
            <a:r>
              <a:rPr lang="de-DE" sz="2400" smtClean="0">
                <a:solidFill>
                  <a:schemeClr val="tx1"/>
                </a:solidFill>
              </a:rPr>
              <a:t>Handleiding met concrete opdrachten voor bijeenkomsten en een huiswerkopdracht </a:t>
            </a:r>
            <a:br>
              <a:rPr lang="de-DE" sz="2400" smtClean="0">
                <a:solidFill>
                  <a:schemeClr val="tx1"/>
                </a:solidFill>
              </a:rPr>
            </a:br>
            <a:r>
              <a:rPr lang="de-DE" sz="2400" smtClean="0">
                <a:solidFill>
                  <a:schemeClr val="tx1"/>
                </a:solidFill>
              </a:rPr>
              <a:t>(</a:t>
            </a:r>
            <a:r>
              <a:rPr lang="de-DE" sz="2000" smtClean="0">
                <a:solidFill>
                  <a:srgbClr val="7030A0"/>
                </a:solidFill>
              </a:rPr>
              <a:t>geef een les waarin ...</a:t>
            </a:r>
            <a:r>
              <a:rPr lang="de-DE" sz="2400" smtClean="0">
                <a:solidFill>
                  <a:schemeClr val="tx1"/>
                </a:solidFill>
              </a:rPr>
              <a:t>)</a:t>
            </a:r>
          </a:p>
          <a:p>
            <a:pPr marL="342900" indent="-342900" algn="l" eaLnBrk="1" hangingPunct="1">
              <a:buFont typeface="Arial" charset="0"/>
              <a:buChar char="•"/>
            </a:pPr>
            <a:endParaRPr lang="de-DE" sz="2400" smtClean="0">
              <a:solidFill>
                <a:schemeClr val="tx1"/>
              </a:solidFill>
            </a:endParaRPr>
          </a:p>
          <a:p>
            <a:pPr marL="342900" indent="-342900" algn="l" eaLnBrk="1" hangingPunct="1">
              <a:buFont typeface="Arial" charset="0"/>
              <a:buChar char="•"/>
            </a:pPr>
            <a:r>
              <a:rPr lang="de-DE" sz="2400" smtClean="0">
                <a:solidFill>
                  <a:schemeClr val="tx1"/>
                </a:solidFill>
              </a:rPr>
              <a:t>Handouts voor (student-)docenten</a:t>
            </a:r>
          </a:p>
          <a:p>
            <a:pPr marL="342900" indent="-342900" algn="l" eaLnBrk="1" hangingPunct="1">
              <a:buFont typeface="Arial" charset="0"/>
              <a:buChar char="•"/>
            </a:pPr>
            <a:endParaRPr lang="de-DE" sz="2400" smtClean="0">
              <a:solidFill>
                <a:schemeClr val="tx1"/>
              </a:solidFill>
            </a:endParaRPr>
          </a:p>
          <a:p>
            <a:pPr marL="342900" indent="-342900" algn="l" eaLnBrk="1" hangingPunct="1">
              <a:buFont typeface="Arial" charset="0"/>
              <a:buChar char="•"/>
            </a:pPr>
            <a:r>
              <a:rPr lang="de-DE" sz="2400" smtClean="0">
                <a:solidFill>
                  <a:schemeClr val="tx1"/>
                </a:solidFill>
              </a:rPr>
              <a:t>Video, software, lesbrieven, …</a:t>
            </a:r>
          </a:p>
          <a:p>
            <a:pPr marL="342900" indent="-342900" algn="l">
              <a:buFont typeface="Arial" charset="0"/>
              <a:buChar char="•"/>
            </a:pPr>
            <a:endParaRPr lang="de-DE" smtClean="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p:txBody>
          <a:bodyPr/>
          <a:lstStyle/>
          <a:p>
            <a:r>
              <a:rPr lang="en-US" sz="3600" smtClean="0"/>
              <a:t>2. Tackling Unstructured Problems</a:t>
            </a:r>
          </a:p>
        </p:txBody>
      </p:sp>
      <p:sp>
        <p:nvSpPr>
          <p:cNvPr id="14339" name="Rectangle 3"/>
          <p:cNvSpPr>
            <a:spLocks noGrp="1"/>
          </p:cNvSpPr>
          <p:nvPr>
            <p:ph type="body" idx="4294967295"/>
          </p:nvPr>
        </p:nvSpPr>
        <p:spPr/>
        <p:txBody>
          <a:bodyPr/>
          <a:lstStyle/>
          <a:p>
            <a:endParaRPr lang="en-US" sz="1800" smtClean="0"/>
          </a:p>
        </p:txBody>
      </p:sp>
      <p:pic>
        <p:nvPicPr>
          <p:cNvPr id="1434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09700"/>
            <a:ext cx="4857750" cy="54483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434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90950" y="2286000"/>
            <a:ext cx="5353050" cy="21621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a:xfrm>
            <a:off x="457200" y="0"/>
            <a:ext cx="8186738" cy="1143000"/>
          </a:xfrm>
        </p:spPr>
        <p:txBody>
          <a:bodyPr/>
          <a:lstStyle/>
          <a:p>
            <a:endParaRPr lang="en-US" sz="3600" smtClean="0"/>
          </a:p>
        </p:txBody>
      </p:sp>
      <p:sp>
        <p:nvSpPr>
          <p:cNvPr id="15363" name="Rectangle 3"/>
          <p:cNvSpPr>
            <a:spLocks noGrp="1"/>
          </p:cNvSpPr>
          <p:nvPr>
            <p:ph type="body" idx="4294967295"/>
          </p:nvPr>
        </p:nvSpPr>
        <p:spPr/>
        <p:txBody>
          <a:bodyPr/>
          <a:lstStyle/>
          <a:p>
            <a:pPr>
              <a:buFont typeface="Arial" charset="0"/>
              <a:buNone/>
            </a:pPr>
            <a:endParaRPr lang="en-US" sz="1800" smtClean="0"/>
          </a:p>
        </p:txBody>
      </p:sp>
      <p:pic>
        <p:nvPicPr>
          <p:cNvPr id="15364" name="Picture 2" descr="PRIMAS_Collaborative_handouts"/>
          <p:cNvPicPr>
            <a:picLocks noChangeAspect="1" noChangeArrowheads="1"/>
          </p:cNvPicPr>
          <p:nvPr/>
        </p:nvPicPr>
        <p:blipFill>
          <a:blip r:embed="rId2" cstate="print">
            <a:extLst>
              <a:ext uri="{28A0092B-C50C-407E-A947-70E740481C1C}">
                <a14:useLocalDpi xmlns:a14="http://schemas.microsoft.com/office/drawing/2010/main" xmlns="" val="0"/>
              </a:ext>
            </a:extLst>
          </a:blip>
          <a:srcRect l="8798" t="8531" r="7828" b="23834"/>
          <a:stretch>
            <a:fillRect/>
          </a:stretch>
        </p:blipFill>
        <p:spPr bwMode="auto">
          <a:xfrm>
            <a:off x="2760663" y="0"/>
            <a:ext cx="6186487" cy="70802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5365" name="TextBox 5"/>
          <p:cNvSpPr txBox="1">
            <a:spLocks noChangeArrowheads="1"/>
          </p:cNvSpPr>
          <p:nvPr/>
        </p:nvSpPr>
        <p:spPr bwMode="auto">
          <a:xfrm>
            <a:off x="357188" y="1357313"/>
            <a:ext cx="4143375" cy="369887"/>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SzPts val="1800"/>
            </a:pPr>
            <a:r>
              <a:rPr lang="en-US">
                <a:solidFill>
                  <a:srgbClr val="000000"/>
                </a:solidFill>
              </a:rPr>
              <a:t>5. Students Working Collaboratively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457200" y="274638"/>
            <a:ext cx="8472488" cy="1143000"/>
          </a:xfrm>
        </p:spPr>
        <p:txBody>
          <a:bodyPr/>
          <a:lstStyle/>
          <a:p>
            <a:r>
              <a:rPr lang="de-DE" smtClean="0"/>
              <a:t>Module 4: Vragen stellen</a:t>
            </a:r>
          </a:p>
        </p:txBody>
      </p:sp>
      <p:sp>
        <p:nvSpPr>
          <p:cNvPr id="9219" name="Inhaltsplatzhalter 2"/>
          <p:cNvSpPr>
            <a:spLocks noGrp="1"/>
          </p:cNvSpPr>
          <p:nvPr>
            <p:ph idx="1"/>
          </p:nvPr>
        </p:nvSpPr>
        <p:spPr>
          <a:xfrm>
            <a:off x="928688" y="1600200"/>
            <a:ext cx="7758112" cy="4525963"/>
          </a:xfrm>
        </p:spPr>
        <p:txBody>
          <a:bodyPr/>
          <a:lstStyle/>
          <a:p>
            <a:pPr marL="342900" indent="-342900" algn="l" eaLnBrk="1" hangingPunct="1">
              <a:buFont typeface="Arial" charset="0"/>
              <a:buChar char="•"/>
            </a:pPr>
            <a:r>
              <a:rPr lang="de-DE" sz="2400" smtClean="0">
                <a:solidFill>
                  <a:schemeClr val="tx1"/>
                </a:solidFill>
              </a:rPr>
              <a:t>Filmpje: de appelles</a:t>
            </a:r>
          </a:p>
          <a:p>
            <a:pPr marL="342900" indent="-342900" algn="l" eaLnBrk="1" hangingPunct="1">
              <a:buFont typeface="Arial" charset="0"/>
              <a:buChar char="•"/>
            </a:pPr>
            <a:endParaRPr lang="de-DE" sz="2400" smtClean="0">
              <a:solidFill>
                <a:schemeClr val="tx1"/>
              </a:solidFill>
            </a:endParaRPr>
          </a:p>
          <a:p>
            <a:pPr marL="342900" indent="-342900" algn="l" eaLnBrk="1" hangingPunct="1">
              <a:buFont typeface="Arial" charset="0"/>
              <a:buChar char="•"/>
            </a:pPr>
            <a:r>
              <a:rPr lang="de-DE" sz="2400" smtClean="0">
                <a:solidFill>
                  <a:schemeClr val="tx1"/>
                </a:solidFill>
              </a:rPr>
              <a:t>Welk soort vragen stelt de docent?</a:t>
            </a:r>
          </a:p>
          <a:p>
            <a:pPr marL="342900" indent="-342900" algn="l" eaLnBrk="1" hangingPunct="1">
              <a:buFont typeface="Arial" charset="0"/>
              <a:buChar char="•"/>
            </a:pPr>
            <a:endParaRPr lang="de-DE" sz="2400" smtClean="0">
              <a:solidFill>
                <a:schemeClr val="tx1"/>
              </a:solidFill>
            </a:endParaRPr>
          </a:p>
          <a:p>
            <a:pPr marL="342900" indent="-342900" algn="l" eaLnBrk="1" hangingPunct="1">
              <a:buFont typeface="Arial" charset="0"/>
              <a:buChar char="•"/>
            </a:pPr>
            <a:r>
              <a:rPr lang="nl-NL" sz="2400" smtClean="0">
                <a:solidFill>
                  <a:schemeClr val="tx1"/>
                </a:solidFill>
              </a:rPr>
              <a:t>Welke vragen stimuleren een onderzoekende houding?</a:t>
            </a:r>
            <a:endParaRPr lang="de-DE" sz="2400" smtClean="0">
              <a:solidFill>
                <a:schemeClr val="tx1"/>
              </a:solidFill>
            </a:endParaRPr>
          </a:p>
          <a:p>
            <a:pPr marL="342900" indent="-342900" algn="l" eaLnBrk="1" hangingPunct="1">
              <a:buFont typeface="Arial" charset="0"/>
              <a:buChar char="•"/>
            </a:pPr>
            <a:endParaRPr lang="de-DE" sz="2400" smtClean="0">
              <a:solidFill>
                <a:schemeClr val="tx1"/>
              </a:solidFill>
            </a:endParaRPr>
          </a:p>
          <a:p>
            <a:pPr marL="342900" indent="-342900" algn="l">
              <a:buFont typeface="Arial" charset="0"/>
              <a:buChar char="•"/>
            </a:pPr>
            <a:endParaRPr lang="de-DE"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4" end="4"/>
                                            </p:txEl>
                                          </p:spTgt>
                                        </p:tgtEl>
                                        <p:attrNameLst>
                                          <p:attrName>style.visibility</p:attrName>
                                        </p:attrNameLst>
                                      </p:cBhvr>
                                      <p:to>
                                        <p:strVal val="visible"/>
                                      </p:to>
                                    </p:set>
                                    <p:animEffect transition="in" filter="fade">
                                      <p:cBhvr>
                                        <p:cTn id="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457200" y="274638"/>
            <a:ext cx="8472488" cy="1143000"/>
          </a:xfrm>
        </p:spPr>
        <p:txBody>
          <a:bodyPr/>
          <a:lstStyle/>
          <a:p>
            <a:r>
              <a:rPr lang="nl-NL" sz="2800" dirty="0" smtClean="0">
                <a:solidFill>
                  <a:srgbClr val="FF0000"/>
                </a:solidFill>
              </a:rPr>
              <a:t>Hand-out 3: Vijf regels voor het stellen van vragen</a:t>
            </a:r>
            <a:endParaRPr lang="de-DE" sz="2800" dirty="0" smtClean="0">
              <a:solidFill>
                <a:srgbClr val="FF0000"/>
              </a:solidFill>
            </a:endParaRPr>
          </a:p>
        </p:txBody>
      </p:sp>
      <p:sp>
        <p:nvSpPr>
          <p:cNvPr id="9219" name="Inhaltsplatzhalter 2"/>
          <p:cNvSpPr>
            <a:spLocks noGrp="1"/>
          </p:cNvSpPr>
          <p:nvPr>
            <p:ph idx="1"/>
          </p:nvPr>
        </p:nvSpPr>
        <p:spPr>
          <a:xfrm>
            <a:off x="928688" y="1600200"/>
            <a:ext cx="7758112" cy="4525963"/>
          </a:xfrm>
        </p:spPr>
        <p:txBody>
          <a:bodyPr/>
          <a:lstStyle/>
          <a:p>
            <a:pPr marL="457200" indent="-457200" algn="l">
              <a:buFont typeface="+mj-lt"/>
              <a:buAutoNum type="arabicPeriod"/>
              <a:defRPr/>
            </a:pPr>
            <a:r>
              <a:rPr lang="nl-NL" sz="2400" dirty="0" smtClean="0">
                <a:solidFill>
                  <a:schemeClr val="tx1"/>
                </a:solidFill>
              </a:rPr>
              <a:t>Plan het stellen van vragen die het denken en redeneren stimuleren</a:t>
            </a:r>
          </a:p>
          <a:p>
            <a:pPr marL="457200" indent="-457200" algn="l">
              <a:buFont typeface="+mj-lt"/>
              <a:buAutoNum type="arabicPeriod"/>
              <a:defRPr/>
            </a:pPr>
            <a:r>
              <a:rPr lang="nl-NL" sz="2400" dirty="0" smtClean="0">
                <a:solidFill>
                  <a:schemeClr val="tx1"/>
                </a:solidFill>
              </a:rPr>
              <a:t>Stel vragen op manieren waarbij iedereen betrokken wordt</a:t>
            </a:r>
          </a:p>
          <a:p>
            <a:pPr marL="457200" indent="-457200" algn="l">
              <a:buFont typeface="+mj-lt"/>
              <a:buAutoNum type="arabicPeriod"/>
              <a:defRPr/>
            </a:pPr>
            <a:r>
              <a:rPr lang="nl-NL" sz="2400" dirty="0" smtClean="0">
                <a:solidFill>
                  <a:schemeClr val="tx1"/>
                </a:solidFill>
              </a:rPr>
              <a:t>Geef leerlingen tijd om na te denken</a:t>
            </a:r>
          </a:p>
          <a:p>
            <a:pPr marL="457200" indent="-457200" algn="l">
              <a:buFont typeface="+mj-lt"/>
              <a:buAutoNum type="arabicPeriod"/>
              <a:defRPr/>
            </a:pPr>
            <a:r>
              <a:rPr lang="nl-NL" sz="2400" dirty="0" smtClean="0">
                <a:solidFill>
                  <a:schemeClr val="tx1"/>
                </a:solidFill>
              </a:rPr>
              <a:t>Vermijd het geven van een waardeoordeel op de reacties van leerlingen</a:t>
            </a:r>
          </a:p>
          <a:p>
            <a:pPr marL="457200" indent="-457200" algn="l">
              <a:buFont typeface="+mj-lt"/>
              <a:buAutoNum type="arabicPeriod"/>
              <a:defRPr/>
            </a:pPr>
            <a:r>
              <a:rPr lang="nl-NL" sz="2400" dirty="0" smtClean="0">
                <a:solidFill>
                  <a:schemeClr val="tx1"/>
                </a:solidFill>
              </a:rPr>
              <a:t>Doorvragen, stimuleer dieper nadenken en scherper articuleren</a:t>
            </a:r>
          </a:p>
          <a:p>
            <a:pPr marL="342900" indent="-342900" algn="l">
              <a:buFont typeface="Arial" charset="0"/>
              <a:buChar char="•"/>
              <a:defRPr/>
            </a:pPr>
            <a:endParaRPr lang="nl-NL" dirty="0" smtClean="0">
              <a:solidFill>
                <a:schemeClr val="tx1"/>
              </a:solidFill>
            </a:endParaRPr>
          </a:p>
          <a:p>
            <a:pPr marL="342900" indent="-342900" algn="l">
              <a:buFont typeface="Arial" charset="0"/>
              <a:buChar char="•"/>
              <a:defRPr/>
            </a:pPr>
            <a:endParaRPr lang="nl-NL" dirty="0" smtClean="0">
              <a:solidFill>
                <a:schemeClr val="tx1"/>
              </a:solidFill>
            </a:endParaRPr>
          </a:p>
          <a:p>
            <a:pPr marL="342900" indent="-342900" algn="l">
              <a:buFont typeface="Arial" charset="0"/>
              <a:buChar char="•"/>
              <a:defRPr/>
            </a:pPr>
            <a:endParaRPr lang="nl-NL" dirty="0" smtClean="0">
              <a:solidFill>
                <a:schemeClr val="tx1"/>
              </a:solidFill>
            </a:endParaRPr>
          </a:p>
          <a:p>
            <a:pPr marL="342900" indent="-342900" algn="l">
              <a:buFont typeface="Arial" charset="0"/>
              <a:buChar char="•"/>
              <a:defRPr/>
            </a:pPr>
            <a:endParaRPr lang="de-DE" dirty="0" smtClean="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42910" y="274638"/>
            <a:ext cx="8001028" cy="1143000"/>
          </a:xfrm>
        </p:spPr>
        <p:txBody>
          <a:bodyPr/>
          <a:lstStyle/>
          <a:p>
            <a:pPr algn="l"/>
            <a:r>
              <a:rPr lang="en-US" sz="3600" dirty="0" err="1" smtClean="0"/>
              <a:t>Opdracht</a:t>
            </a:r>
            <a:r>
              <a:rPr lang="en-US" sz="3600" dirty="0" smtClean="0"/>
              <a:t>: </a:t>
            </a:r>
            <a:r>
              <a:rPr lang="en-US" sz="3600" dirty="0" err="1" smtClean="0"/>
              <a:t>Lesplan</a:t>
            </a:r>
            <a:r>
              <a:rPr lang="en-US" sz="3600" dirty="0" smtClean="0"/>
              <a:t> </a:t>
            </a:r>
            <a:r>
              <a:rPr lang="en-US" sz="3600" dirty="0" err="1" smtClean="0"/>
              <a:t>aanpassen</a:t>
            </a:r>
            <a:endParaRPr lang="nl-NL" sz="3600" dirty="0"/>
          </a:p>
        </p:txBody>
      </p:sp>
      <p:pic>
        <p:nvPicPr>
          <p:cNvPr id="3481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15460" y="-24"/>
            <a:ext cx="2028572" cy="2504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kstvak 6"/>
          <p:cNvSpPr txBox="1"/>
          <p:nvPr/>
        </p:nvSpPr>
        <p:spPr>
          <a:xfrm>
            <a:off x="642910" y="1700808"/>
            <a:ext cx="7143800" cy="3354765"/>
          </a:xfrm>
          <a:prstGeom prst="rect">
            <a:avLst/>
          </a:prstGeom>
          <a:noFill/>
        </p:spPr>
        <p:txBody>
          <a:bodyPr wrap="square" rtlCol="0">
            <a:spAutoFit/>
          </a:bodyPr>
          <a:lstStyle/>
          <a:p>
            <a:r>
              <a:rPr lang="en-US" sz="2000" dirty="0" err="1" smtClean="0">
                <a:solidFill>
                  <a:schemeClr val="accent1"/>
                </a:solidFill>
              </a:rPr>
              <a:t>Praktisch</a:t>
            </a:r>
            <a:r>
              <a:rPr lang="en-US" sz="2000" dirty="0" smtClean="0">
                <a:solidFill>
                  <a:schemeClr val="accent1"/>
                </a:solidFill>
              </a:rPr>
              <a:t> </a:t>
            </a:r>
            <a:r>
              <a:rPr lang="en-US" sz="2000" dirty="0" err="1" smtClean="0">
                <a:solidFill>
                  <a:schemeClr val="accent1"/>
                </a:solidFill>
              </a:rPr>
              <a:t>onderzoek</a:t>
            </a:r>
            <a:r>
              <a:rPr lang="en-US" sz="2000" dirty="0" smtClean="0">
                <a:solidFill>
                  <a:schemeClr val="accent1"/>
                </a:solidFill>
              </a:rPr>
              <a:t>: </a:t>
            </a:r>
            <a:r>
              <a:rPr lang="en-US" sz="2000" dirty="0" err="1" smtClean="0">
                <a:solidFill>
                  <a:schemeClr val="accent1"/>
                </a:solidFill>
              </a:rPr>
              <a:t>Vallen</a:t>
            </a:r>
            <a:r>
              <a:rPr lang="en-US" sz="2000" dirty="0" smtClean="0">
                <a:solidFill>
                  <a:schemeClr val="accent1"/>
                </a:solidFill>
              </a:rPr>
              <a:t>, </a:t>
            </a:r>
            <a:r>
              <a:rPr lang="en-US" sz="2000" dirty="0" err="1" smtClean="0">
                <a:solidFill>
                  <a:schemeClr val="accent1"/>
                </a:solidFill>
              </a:rPr>
              <a:t>modellen</a:t>
            </a:r>
            <a:r>
              <a:rPr lang="en-US" sz="2000" dirty="0" smtClean="0">
                <a:solidFill>
                  <a:schemeClr val="accent1"/>
                </a:solidFill>
              </a:rPr>
              <a:t> en slim </a:t>
            </a:r>
            <a:r>
              <a:rPr lang="en-US" sz="2000" dirty="0" err="1" smtClean="0">
                <a:solidFill>
                  <a:schemeClr val="accent1"/>
                </a:solidFill>
              </a:rPr>
              <a:t>zijn</a:t>
            </a:r>
            <a:r>
              <a:rPr lang="en-US" sz="2000" dirty="0" smtClean="0">
                <a:solidFill>
                  <a:schemeClr val="accent1"/>
                </a:solidFill>
              </a:rPr>
              <a:t> (JCU)</a:t>
            </a:r>
          </a:p>
          <a:p>
            <a:r>
              <a:rPr lang="en-US" sz="2000" dirty="0" smtClean="0">
                <a:solidFill>
                  <a:schemeClr val="accent1"/>
                </a:solidFill>
              </a:rPr>
              <a:t>Hand-out 5 en 6: Het </a:t>
            </a:r>
            <a:r>
              <a:rPr lang="en-US" sz="2000" dirty="0" err="1" smtClean="0">
                <a:solidFill>
                  <a:schemeClr val="accent1"/>
                </a:solidFill>
              </a:rPr>
              <a:t>plannen</a:t>
            </a:r>
            <a:r>
              <a:rPr lang="en-US" sz="2000" dirty="0" smtClean="0">
                <a:solidFill>
                  <a:schemeClr val="accent1"/>
                </a:solidFill>
              </a:rPr>
              <a:t> van </a:t>
            </a:r>
            <a:r>
              <a:rPr lang="en-US" sz="2000" dirty="0" err="1" smtClean="0">
                <a:solidFill>
                  <a:schemeClr val="accent1"/>
                </a:solidFill>
              </a:rPr>
              <a:t>goede</a:t>
            </a:r>
            <a:r>
              <a:rPr lang="en-US" sz="2000" dirty="0" smtClean="0">
                <a:solidFill>
                  <a:schemeClr val="accent1"/>
                </a:solidFill>
              </a:rPr>
              <a:t> </a:t>
            </a:r>
            <a:r>
              <a:rPr lang="en-US" sz="2000" dirty="0" err="1" smtClean="0">
                <a:solidFill>
                  <a:schemeClr val="accent1"/>
                </a:solidFill>
              </a:rPr>
              <a:t>vragen</a:t>
            </a:r>
            <a:endParaRPr lang="en-US" sz="2000" dirty="0" smtClean="0">
              <a:solidFill>
                <a:schemeClr val="accent1"/>
              </a:solidFill>
            </a:endParaRPr>
          </a:p>
          <a:p>
            <a:endParaRPr lang="en-US" sz="2000" dirty="0" smtClean="0"/>
          </a:p>
          <a:p>
            <a:pPr marL="285750" indent="-285750">
              <a:buFont typeface="Arial" pitchFamily="34" charset="0"/>
              <a:buChar char="•"/>
            </a:pPr>
            <a:r>
              <a:rPr lang="en-US" sz="2000" dirty="0" err="1" smtClean="0"/>
              <a:t>Bekijk</a:t>
            </a:r>
            <a:r>
              <a:rPr lang="en-US" sz="2000" dirty="0" smtClean="0"/>
              <a:t> de </a:t>
            </a:r>
            <a:r>
              <a:rPr lang="en-US" sz="2000" dirty="0" err="1" smtClean="0"/>
              <a:t>lesplanning</a:t>
            </a:r>
            <a:endParaRPr lang="en-US" sz="2000" dirty="0" smtClean="0"/>
          </a:p>
          <a:p>
            <a:pPr marL="285750" indent="-285750">
              <a:buFont typeface="Arial" pitchFamily="34" charset="0"/>
              <a:buChar char="•"/>
            </a:pPr>
            <a:r>
              <a:rPr lang="en-US" sz="2000" dirty="0" smtClean="0"/>
              <a:t>Hoe </a:t>
            </a:r>
            <a:r>
              <a:rPr lang="en-US" sz="2000" dirty="0" err="1" smtClean="0"/>
              <a:t>bevordert</a:t>
            </a:r>
            <a:r>
              <a:rPr lang="en-US" sz="2000" dirty="0" smtClean="0"/>
              <a:t> </a:t>
            </a:r>
            <a:r>
              <a:rPr lang="en-US" sz="2000" dirty="0" err="1" smtClean="0"/>
              <a:t>deze</a:t>
            </a:r>
            <a:r>
              <a:rPr lang="en-US" sz="2000" dirty="0" smtClean="0"/>
              <a:t> </a:t>
            </a:r>
            <a:r>
              <a:rPr lang="en-US" sz="2000" dirty="0" err="1" smtClean="0"/>
              <a:t>een</a:t>
            </a:r>
            <a:r>
              <a:rPr lang="en-US" sz="2000" dirty="0" smtClean="0"/>
              <a:t> </a:t>
            </a:r>
            <a:r>
              <a:rPr lang="en-US" sz="2000" dirty="0" err="1" smtClean="0"/>
              <a:t>onderzoekende</a:t>
            </a:r>
            <a:r>
              <a:rPr lang="en-US" sz="2000" dirty="0" smtClean="0"/>
              <a:t> </a:t>
            </a:r>
            <a:r>
              <a:rPr lang="en-US" sz="2000" dirty="0" err="1" smtClean="0"/>
              <a:t>houding</a:t>
            </a:r>
            <a:r>
              <a:rPr lang="en-US" sz="2000" dirty="0" smtClean="0"/>
              <a:t>?</a:t>
            </a:r>
          </a:p>
          <a:p>
            <a:pPr marL="285750" indent="-285750">
              <a:buFont typeface="Arial" pitchFamily="34" charset="0"/>
              <a:buChar char="•"/>
            </a:pPr>
            <a:r>
              <a:rPr lang="en-US" sz="2000" dirty="0" smtClean="0"/>
              <a:t>Pas de </a:t>
            </a:r>
            <a:r>
              <a:rPr lang="en-US" sz="2000" dirty="0" err="1" smtClean="0"/>
              <a:t>lesplanning</a:t>
            </a:r>
            <a:r>
              <a:rPr lang="en-US" sz="2000" dirty="0" smtClean="0"/>
              <a:t> </a:t>
            </a:r>
            <a:r>
              <a:rPr lang="en-US" sz="2000" dirty="0" err="1" smtClean="0"/>
              <a:t>aan</a:t>
            </a:r>
            <a:r>
              <a:rPr lang="en-US" sz="2000" dirty="0" smtClean="0"/>
              <a:t/>
            </a:r>
            <a:br>
              <a:rPr lang="en-US" sz="2000" dirty="0" smtClean="0"/>
            </a:br>
            <a:endParaRPr lang="en-US" sz="2000" dirty="0" smtClean="0"/>
          </a:p>
          <a:p>
            <a:pPr marL="742950" lvl="1" indent="-285750">
              <a:buFont typeface="Arial" pitchFamily="34" charset="0"/>
              <a:buChar char="•"/>
            </a:pPr>
            <a:r>
              <a:rPr lang="en-US" dirty="0" err="1" smtClean="0">
                <a:solidFill>
                  <a:schemeClr val="accent1"/>
                </a:solidFill>
              </a:rPr>
              <a:t>Waar</a:t>
            </a:r>
            <a:r>
              <a:rPr lang="en-US" dirty="0" smtClean="0">
                <a:solidFill>
                  <a:schemeClr val="accent1"/>
                </a:solidFill>
              </a:rPr>
              <a:t> </a:t>
            </a:r>
            <a:r>
              <a:rPr lang="en-US" dirty="0" err="1" smtClean="0">
                <a:solidFill>
                  <a:schemeClr val="accent1"/>
                </a:solidFill>
              </a:rPr>
              <a:t>zou</a:t>
            </a:r>
            <a:r>
              <a:rPr lang="en-US" dirty="0" smtClean="0">
                <a:solidFill>
                  <a:schemeClr val="accent1"/>
                </a:solidFill>
              </a:rPr>
              <a:t> je </a:t>
            </a:r>
            <a:r>
              <a:rPr lang="en-US" dirty="0" err="1" smtClean="0">
                <a:solidFill>
                  <a:schemeClr val="accent1"/>
                </a:solidFill>
              </a:rPr>
              <a:t>welke</a:t>
            </a:r>
            <a:r>
              <a:rPr lang="en-US" dirty="0" smtClean="0">
                <a:solidFill>
                  <a:schemeClr val="accent1"/>
                </a:solidFill>
              </a:rPr>
              <a:t> </a:t>
            </a:r>
            <a:r>
              <a:rPr lang="en-US" dirty="0" err="1" smtClean="0">
                <a:solidFill>
                  <a:schemeClr val="accent1"/>
                </a:solidFill>
              </a:rPr>
              <a:t>vragen</a:t>
            </a:r>
            <a:r>
              <a:rPr lang="en-US" dirty="0" smtClean="0">
                <a:solidFill>
                  <a:schemeClr val="accent1"/>
                </a:solidFill>
              </a:rPr>
              <a:t> </a:t>
            </a:r>
            <a:r>
              <a:rPr lang="en-US" dirty="0" err="1" smtClean="0">
                <a:solidFill>
                  <a:schemeClr val="accent1"/>
                </a:solidFill>
              </a:rPr>
              <a:t>kunnen</a:t>
            </a:r>
            <a:r>
              <a:rPr lang="en-US" dirty="0" smtClean="0">
                <a:solidFill>
                  <a:schemeClr val="accent1"/>
                </a:solidFill>
              </a:rPr>
              <a:t> </a:t>
            </a:r>
            <a:r>
              <a:rPr lang="en-US" dirty="0" err="1" smtClean="0">
                <a:solidFill>
                  <a:schemeClr val="accent1"/>
                </a:solidFill>
              </a:rPr>
              <a:t>stellen</a:t>
            </a:r>
            <a:r>
              <a:rPr lang="en-US" dirty="0" smtClean="0">
                <a:solidFill>
                  <a:schemeClr val="accent1"/>
                </a:solidFill>
              </a:rPr>
              <a:t> </a:t>
            </a:r>
            <a:r>
              <a:rPr lang="en-US" dirty="0" err="1" smtClean="0">
                <a:solidFill>
                  <a:schemeClr val="accent1"/>
                </a:solidFill>
              </a:rPr>
              <a:t>om</a:t>
            </a:r>
            <a:r>
              <a:rPr lang="en-US" dirty="0" smtClean="0">
                <a:solidFill>
                  <a:schemeClr val="accent1"/>
                </a:solidFill>
              </a:rPr>
              <a:t> het </a:t>
            </a:r>
            <a:r>
              <a:rPr lang="en-US" dirty="0" err="1" smtClean="0">
                <a:solidFill>
                  <a:schemeClr val="accent1"/>
                </a:solidFill>
              </a:rPr>
              <a:t>denken</a:t>
            </a:r>
            <a:r>
              <a:rPr lang="en-US" dirty="0" smtClean="0">
                <a:solidFill>
                  <a:schemeClr val="accent1"/>
                </a:solidFill>
              </a:rPr>
              <a:t> </a:t>
            </a:r>
            <a:r>
              <a:rPr lang="en-US" dirty="0" err="1" smtClean="0">
                <a:solidFill>
                  <a:schemeClr val="accent1"/>
                </a:solidFill>
              </a:rPr>
              <a:t>bij</a:t>
            </a:r>
            <a:r>
              <a:rPr lang="en-US" dirty="0" smtClean="0">
                <a:solidFill>
                  <a:schemeClr val="accent1"/>
                </a:solidFill>
              </a:rPr>
              <a:t> de </a:t>
            </a:r>
            <a:r>
              <a:rPr lang="en-US" dirty="0" err="1" smtClean="0">
                <a:solidFill>
                  <a:schemeClr val="accent1"/>
                </a:solidFill>
              </a:rPr>
              <a:t>leerlingen</a:t>
            </a:r>
            <a:r>
              <a:rPr lang="en-US" dirty="0" smtClean="0">
                <a:solidFill>
                  <a:schemeClr val="accent1"/>
                </a:solidFill>
              </a:rPr>
              <a:t> (</a:t>
            </a:r>
            <a:r>
              <a:rPr lang="en-US" dirty="0" err="1" smtClean="0">
                <a:solidFill>
                  <a:schemeClr val="accent1"/>
                </a:solidFill>
              </a:rPr>
              <a:t>nog</a:t>
            </a:r>
            <a:r>
              <a:rPr lang="en-US" dirty="0" smtClean="0">
                <a:solidFill>
                  <a:schemeClr val="accent1"/>
                </a:solidFill>
              </a:rPr>
              <a:t>) </a:t>
            </a:r>
            <a:r>
              <a:rPr lang="en-US" dirty="0" err="1" smtClean="0">
                <a:solidFill>
                  <a:schemeClr val="accent1"/>
                </a:solidFill>
              </a:rPr>
              <a:t>sterker</a:t>
            </a:r>
            <a:r>
              <a:rPr lang="en-US" dirty="0" smtClean="0">
                <a:solidFill>
                  <a:schemeClr val="accent1"/>
                </a:solidFill>
              </a:rPr>
              <a:t> </a:t>
            </a:r>
            <a:r>
              <a:rPr lang="en-US" dirty="0" err="1" smtClean="0">
                <a:solidFill>
                  <a:schemeClr val="accent1"/>
                </a:solidFill>
              </a:rPr>
              <a:t>te</a:t>
            </a:r>
            <a:r>
              <a:rPr lang="en-US" dirty="0" smtClean="0">
                <a:solidFill>
                  <a:schemeClr val="accent1"/>
                </a:solidFill>
              </a:rPr>
              <a:t> </a:t>
            </a:r>
            <a:r>
              <a:rPr lang="en-US" dirty="0" err="1" smtClean="0">
                <a:solidFill>
                  <a:schemeClr val="accent1"/>
                </a:solidFill>
              </a:rPr>
              <a:t>bevorderen</a:t>
            </a:r>
            <a:r>
              <a:rPr lang="en-US" dirty="0" smtClean="0">
                <a:solidFill>
                  <a:schemeClr val="accent1"/>
                </a:solidFill>
              </a:rPr>
              <a:t>?</a:t>
            </a:r>
          </a:p>
          <a:p>
            <a:endParaRPr lang="en-US" dirty="0" smtClean="0"/>
          </a:p>
          <a:p>
            <a:endParaRPr lang="en-US" dirty="0"/>
          </a:p>
        </p:txBody>
      </p:sp>
    </p:spTree>
    <p:extLst>
      <p:ext uri="{BB962C8B-B14F-4D97-AF65-F5344CB8AC3E}">
        <p14:creationId xmlns:p14="http://schemas.microsoft.com/office/powerpoint/2010/main" xmlns="" val="1583859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Onderzoekende houding</a:t>
            </a:r>
            <a:endParaRPr lang="nl-NL" dirty="0"/>
          </a:p>
        </p:txBody>
      </p:sp>
      <p:sp>
        <p:nvSpPr>
          <p:cNvPr id="5" name="Tijdelijke aanduiding voor inhoud 4"/>
          <p:cNvSpPr>
            <a:spLocks noGrp="1"/>
          </p:cNvSpPr>
          <p:nvPr>
            <p:ph sz="half" idx="1"/>
          </p:nvPr>
        </p:nvSpPr>
        <p:spPr/>
        <p:txBody>
          <a:bodyPr/>
          <a:lstStyle/>
          <a:p>
            <a:pPr marL="0" indent="0">
              <a:buNone/>
            </a:pPr>
            <a:r>
              <a:rPr lang="nl-NL" dirty="0">
                <a:solidFill>
                  <a:srgbClr val="000000"/>
                </a:solidFill>
                <a:latin typeface="Verdana"/>
              </a:rPr>
              <a:t>wetenschappers</a:t>
            </a:r>
          </a:p>
          <a:p>
            <a:pPr>
              <a:buFont typeface="Symbol"/>
              <a:buChar char="·"/>
            </a:pPr>
            <a:r>
              <a:rPr lang="nl-NL" dirty="0">
                <a:solidFill>
                  <a:srgbClr val="CC3300"/>
                </a:solidFill>
                <a:latin typeface="Verdana"/>
              </a:rPr>
              <a:t>Willen weten</a:t>
            </a:r>
          </a:p>
          <a:p>
            <a:pPr>
              <a:buFont typeface="Symbol"/>
              <a:buChar char="·"/>
            </a:pPr>
            <a:r>
              <a:rPr lang="nl-NL" dirty="0">
                <a:solidFill>
                  <a:srgbClr val="0066CC"/>
                </a:solidFill>
                <a:latin typeface="Verdana"/>
              </a:rPr>
              <a:t>Willen bekritiseren</a:t>
            </a:r>
          </a:p>
          <a:p>
            <a:pPr>
              <a:buFont typeface="Symbol"/>
              <a:buChar char="·"/>
            </a:pPr>
            <a:r>
              <a:rPr lang="nl-NL" dirty="0">
                <a:solidFill>
                  <a:srgbClr val="800080"/>
                </a:solidFill>
                <a:latin typeface="Verdana"/>
              </a:rPr>
              <a:t>Willen delen</a:t>
            </a:r>
          </a:p>
          <a:p>
            <a:pPr>
              <a:buFont typeface="Symbol"/>
              <a:buChar char="·"/>
            </a:pPr>
            <a:r>
              <a:rPr lang="nl-NL" dirty="0">
                <a:solidFill>
                  <a:srgbClr val="0066CC"/>
                </a:solidFill>
                <a:latin typeface="Verdana"/>
              </a:rPr>
              <a:t>Willen begrijpen</a:t>
            </a:r>
          </a:p>
          <a:p>
            <a:pPr>
              <a:buFont typeface="Symbol"/>
              <a:buChar char="·"/>
            </a:pPr>
            <a:r>
              <a:rPr lang="nl-NL" dirty="0">
                <a:solidFill>
                  <a:srgbClr val="800080"/>
                </a:solidFill>
                <a:latin typeface="Verdana"/>
              </a:rPr>
              <a:t>Willen bereiken</a:t>
            </a:r>
          </a:p>
          <a:p>
            <a:pPr>
              <a:buFont typeface="Symbol"/>
              <a:buChar char="·"/>
            </a:pPr>
            <a:r>
              <a:rPr lang="nl-NL" dirty="0">
                <a:solidFill>
                  <a:srgbClr val="008000"/>
                </a:solidFill>
                <a:latin typeface="Verdana"/>
              </a:rPr>
              <a:t>Willen innoveren</a:t>
            </a:r>
          </a:p>
          <a:p>
            <a:pPr marL="0" indent="0">
              <a:buNone/>
            </a:pPr>
            <a:r>
              <a:rPr lang="nl-NL" sz="2400" dirty="0">
                <a:solidFill>
                  <a:srgbClr val="000000"/>
                </a:solidFill>
                <a:latin typeface="Verdana"/>
              </a:rPr>
              <a:t>(2009  R. van de Rijst)</a:t>
            </a:r>
          </a:p>
          <a:p>
            <a:endParaRPr lang="nl-NL" dirty="0"/>
          </a:p>
        </p:txBody>
      </p:sp>
      <p:sp>
        <p:nvSpPr>
          <p:cNvPr id="6" name="Tijdelijke aanduiding voor inhoud 5"/>
          <p:cNvSpPr>
            <a:spLocks noGrp="1"/>
          </p:cNvSpPr>
          <p:nvPr>
            <p:ph sz="half" idx="2"/>
          </p:nvPr>
        </p:nvSpPr>
        <p:spPr/>
        <p:txBody>
          <a:bodyPr/>
          <a:lstStyle/>
          <a:p>
            <a:pPr marL="0" indent="0">
              <a:buNone/>
            </a:pPr>
            <a:r>
              <a:rPr lang="nl-NL" dirty="0">
                <a:solidFill>
                  <a:srgbClr val="000000"/>
                </a:solidFill>
                <a:latin typeface="Verdana"/>
              </a:rPr>
              <a:t>(</a:t>
            </a:r>
            <a:r>
              <a:rPr lang="nl-NL" dirty="0" err="1" smtClean="0">
                <a:solidFill>
                  <a:srgbClr val="000000"/>
                </a:solidFill>
                <a:latin typeface="Verdana"/>
              </a:rPr>
              <a:t>voortg</a:t>
            </a:r>
            <a:r>
              <a:rPr lang="nl-NL" dirty="0" smtClean="0">
                <a:solidFill>
                  <a:srgbClr val="000000"/>
                </a:solidFill>
                <a:latin typeface="Verdana"/>
              </a:rPr>
              <a:t>) </a:t>
            </a:r>
            <a:r>
              <a:rPr lang="nl-NL" dirty="0">
                <a:solidFill>
                  <a:srgbClr val="000000"/>
                </a:solidFill>
                <a:latin typeface="Verdana"/>
              </a:rPr>
              <a:t>Onderwijs</a:t>
            </a:r>
          </a:p>
          <a:p>
            <a:pPr marL="514350" indent="-514350">
              <a:buFont typeface="+mj-lt"/>
              <a:buAutoNum type="arabicPeriod"/>
            </a:pPr>
            <a:r>
              <a:rPr lang="nl-NL" dirty="0">
                <a:solidFill>
                  <a:srgbClr val="CC3300"/>
                </a:solidFill>
                <a:latin typeface="Verdana"/>
              </a:rPr>
              <a:t>Nieuwsgierigheid</a:t>
            </a:r>
          </a:p>
          <a:p>
            <a:pPr marL="514350" indent="-514350">
              <a:buFont typeface="+mj-lt"/>
              <a:buAutoNum type="arabicPeriod"/>
            </a:pPr>
            <a:r>
              <a:rPr lang="nl-NL" dirty="0">
                <a:solidFill>
                  <a:srgbClr val="0066CC"/>
                </a:solidFill>
                <a:latin typeface="Verdana"/>
              </a:rPr>
              <a:t>Kritisch</a:t>
            </a:r>
          </a:p>
          <a:p>
            <a:pPr marL="514350" indent="-514350">
              <a:buFont typeface="+mj-lt"/>
              <a:buAutoNum type="arabicPeriod"/>
            </a:pPr>
            <a:r>
              <a:rPr lang="nl-NL" dirty="0">
                <a:solidFill>
                  <a:srgbClr val="800080"/>
                </a:solidFill>
                <a:latin typeface="Verdana"/>
              </a:rPr>
              <a:t>Willen  delen</a:t>
            </a:r>
          </a:p>
          <a:p>
            <a:pPr marL="0" indent="0">
              <a:buNone/>
            </a:pPr>
            <a:r>
              <a:rPr lang="nl-NL" sz="2400" dirty="0">
                <a:solidFill>
                  <a:srgbClr val="000000"/>
                </a:solidFill>
                <a:latin typeface="Verdana"/>
              </a:rPr>
              <a:t>(2009 T. van der Valk)</a:t>
            </a:r>
          </a:p>
          <a:p>
            <a:endParaRPr lang="nl-NL" dirty="0"/>
          </a:p>
        </p:txBody>
      </p:sp>
    </p:spTree>
    <p:extLst>
      <p:ext uri="{BB962C8B-B14F-4D97-AF65-F5344CB8AC3E}">
        <p14:creationId xmlns:p14="http://schemas.microsoft.com/office/powerpoint/2010/main" xmlns="" val="220231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457200" y="274638"/>
            <a:ext cx="8472488" cy="1143000"/>
          </a:xfrm>
        </p:spPr>
        <p:txBody>
          <a:bodyPr/>
          <a:lstStyle/>
          <a:p>
            <a:r>
              <a:rPr lang="nl-NL" sz="3600" smtClean="0"/>
              <a:t>Opbouw van de module</a:t>
            </a:r>
            <a:endParaRPr lang="de-DE" sz="3600" smtClean="0"/>
          </a:p>
        </p:txBody>
      </p:sp>
      <p:sp>
        <p:nvSpPr>
          <p:cNvPr id="18435" name="Inhaltsplatzhalter 2"/>
          <p:cNvSpPr>
            <a:spLocks noGrp="1"/>
          </p:cNvSpPr>
          <p:nvPr>
            <p:ph idx="1"/>
          </p:nvPr>
        </p:nvSpPr>
        <p:spPr>
          <a:xfrm>
            <a:off x="571500" y="1600200"/>
            <a:ext cx="8358188" cy="4525963"/>
          </a:xfrm>
        </p:spPr>
        <p:txBody>
          <a:bodyPr/>
          <a:lstStyle/>
          <a:p>
            <a:pPr marL="342900" indent="-342900" algn="l">
              <a:buFont typeface="Arial" charset="0"/>
              <a:buChar char="•"/>
            </a:pPr>
            <a:r>
              <a:rPr lang="nl-NL" sz="2400" dirty="0" smtClean="0">
                <a:solidFill>
                  <a:srgbClr val="7030A0"/>
                </a:solidFill>
              </a:rPr>
              <a:t>Opdracht A:</a:t>
            </a:r>
            <a:r>
              <a:rPr lang="nl-NL" sz="2400" dirty="0" smtClean="0">
                <a:solidFill>
                  <a:schemeClr val="tx1"/>
                </a:solidFill>
              </a:rPr>
              <a:t> Reflecteren op de vragen die we stellen</a:t>
            </a:r>
          </a:p>
          <a:p>
            <a:pPr marL="342900" indent="-342900" algn="l">
              <a:buFont typeface="Arial" charset="0"/>
              <a:buChar char="•"/>
            </a:pPr>
            <a:r>
              <a:rPr lang="nl-NL" sz="2400" dirty="0" smtClean="0">
                <a:solidFill>
                  <a:srgbClr val="7030A0"/>
                </a:solidFill>
              </a:rPr>
              <a:t>Opdracht B: </a:t>
            </a:r>
            <a:r>
              <a:rPr lang="nl-NL" sz="2400" dirty="0" smtClean="0">
                <a:solidFill>
                  <a:schemeClr val="tx1"/>
                </a:solidFill>
              </a:rPr>
              <a:t>Welke vragen stimuleren een</a:t>
            </a:r>
            <a:br>
              <a:rPr lang="nl-NL" sz="2400" dirty="0" smtClean="0">
                <a:solidFill>
                  <a:schemeClr val="tx1"/>
                </a:solidFill>
              </a:rPr>
            </a:br>
            <a:r>
              <a:rPr lang="nl-NL" sz="2400" dirty="0" smtClean="0">
                <a:solidFill>
                  <a:schemeClr val="tx1"/>
                </a:solidFill>
              </a:rPr>
              <a:t>		   onderzoekende houding?</a:t>
            </a:r>
          </a:p>
          <a:p>
            <a:pPr marL="342900" indent="-342900" algn="l">
              <a:buFont typeface="Arial" charset="0"/>
              <a:buChar char="•"/>
            </a:pPr>
            <a:r>
              <a:rPr lang="nl-NL" sz="2400" dirty="0" smtClean="0">
                <a:solidFill>
                  <a:srgbClr val="7030A0"/>
                </a:solidFill>
              </a:rPr>
              <a:t>Opdracht C: </a:t>
            </a:r>
            <a:r>
              <a:rPr lang="nl-NL" sz="2400" dirty="0" smtClean="0">
                <a:solidFill>
                  <a:schemeClr val="tx1"/>
                </a:solidFill>
              </a:rPr>
              <a:t>Observeer en analyseer een les	</a:t>
            </a:r>
          </a:p>
          <a:p>
            <a:pPr marL="342900" indent="-342900" algn="l">
              <a:buFont typeface="Arial" charset="0"/>
              <a:buChar char="•"/>
            </a:pPr>
            <a:r>
              <a:rPr lang="nl-NL" sz="2400" dirty="0" smtClean="0">
                <a:solidFill>
                  <a:srgbClr val="7030A0"/>
                </a:solidFill>
              </a:rPr>
              <a:t>Opdracht D: </a:t>
            </a:r>
            <a:r>
              <a:rPr lang="nl-NL" sz="2400" dirty="0" smtClean="0">
                <a:solidFill>
                  <a:schemeClr val="tx1"/>
                </a:solidFill>
              </a:rPr>
              <a:t>Maak een les, geef de les en reflecteer</a:t>
            </a:r>
            <a:br>
              <a:rPr lang="nl-NL" sz="2400" dirty="0" smtClean="0">
                <a:solidFill>
                  <a:schemeClr val="tx1"/>
                </a:solidFill>
              </a:rPr>
            </a:br>
            <a:r>
              <a:rPr lang="nl-NL" sz="2400" dirty="0" smtClean="0">
                <a:solidFill>
                  <a:schemeClr val="tx1"/>
                </a:solidFill>
              </a:rPr>
              <a:t>		   op de uitkomst (</a:t>
            </a:r>
            <a:r>
              <a:rPr lang="nl-NL" sz="1800" dirty="0" smtClean="0">
                <a:solidFill>
                  <a:schemeClr val="tx1"/>
                </a:solidFill>
              </a:rPr>
              <a:t>eventueel de les over “vallen”</a:t>
            </a:r>
            <a:r>
              <a:rPr lang="nl-NL" sz="2400" dirty="0" smtClean="0">
                <a:solidFill>
                  <a:schemeClr val="tx1"/>
                </a:solidFill>
              </a:rPr>
              <a:t>)</a:t>
            </a:r>
          </a:p>
          <a:p>
            <a:pPr marL="342900" indent="-342900" algn="l">
              <a:buFont typeface="Arial" charset="0"/>
              <a:buChar char="•"/>
            </a:pPr>
            <a:r>
              <a:rPr lang="nl-NL" sz="2400" dirty="0" smtClean="0">
                <a:solidFill>
                  <a:srgbClr val="7030A0"/>
                </a:solidFill>
              </a:rPr>
              <a:t>Opdracht E: </a:t>
            </a:r>
            <a:r>
              <a:rPr lang="nl-NL" sz="2400" dirty="0" smtClean="0">
                <a:solidFill>
                  <a:schemeClr val="tx1"/>
                </a:solidFill>
              </a:rPr>
              <a:t>Los een probleem al "hardop denkend" op</a:t>
            </a:r>
          </a:p>
          <a:p>
            <a:pPr marL="342900" indent="-342900" algn="l">
              <a:buFont typeface="Arial" charset="0"/>
              <a:buChar char="•"/>
            </a:pPr>
            <a:endParaRPr lang="nl-NL" dirty="0" smtClean="0">
              <a:solidFill>
                <a:schemeClr val="tx1"/>
              </a:solidFill>
            </a:endParaRPr>
          </a:p>
          <a:p>
            <a:pPr marL="342900" indent="-342900" algn="l">
              <a:buFont typeface="Arial" charset="0"/>
              <a:buChar char="•"/>
            </a:pPr>
            <a:endParaRPr lang="nl-NL" dirty="0" smtClean="0">
              <a:solidFill>
                <a:schemeClr val="tx1"/>
              </a:solidFill>
            </a:endParaRPr>
          </a:p>
          <a:p>
            <a:pPr marL="342900" indent="-342900" algn="l">
              <a:buFont typeface="Arial" charset="0"/>
              <a:buChar char="•"/>
            </a:pPr>
            <a:endParaRPr lang="nl-NL" dirty="0" smtClean="0">
              <a:solidFill>
                <a:schemeClr val="tx1"/>
              </a:solidFill>
            </a:endParaRPr>
          </a:p>
          <a:p>
            <a:pPr marL="342900" indent="-342900" algn="l">
              <a:buFont typeface="Arial" charset="0"/>
              <a:buChar char="•"/>
            </a:pPr>
            <a:endParaRPr lang="nl-NL" dirty="0" smtClean="0">
              <a:solidFill>
                <a:schemeClr val="tx1"/>
              </a:solidFill>
            </a:endParaRPr>
          </a:p>
          <a:p>
            <a:pPr marL="342900" indent="-342900" algn="l">
              <a:buFont typeface="Arial" charset="0"/>
              <a:buChar char="•"/>
            </a:pPr>
            <a:endParaRPr lang="de-DE" dirty="0" smtClean="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457200" y="274638"/>
            <a:ext cx="8472488" cy="1143000"/>
          </a:xfrm>
        </p:spPr>
        <p:txBody>
          <a:bodyPr/>
          <a:lstStyle/>
          <a:p>
            <a:r>
              <a:rPr lang="nl-NL" sz="3600" smtClean="0"/>
              <a:t>Is dit bruikbaar?</a:t>
            </a:r>
            <a:endParaRPr lang="de-DE" sz="3600" smtClean="0"/>
          </a:p>
        </p:txBody>
      </p:sp>
      <p:sp>
        <p:nvSpPr>
          <p:cNvPr id="19459" name="Inhaltsplatzhalter 2"/>
          <p:cNvSpPr>
            <a:spLocks noGrp="1"/>
          </p:cNvSpPr>
          <p:nvPr>
            <p:ph idx="1"/>
          </p:nvPr>
        </p:nvSpPr>
        <p:spPr>
          <a:xfrm>
            <a:off x="928688" y="1600200"/>
            <a:ext cx="8001000" cy="4525963"/>
          </a:xfrm>
        </p:spPr>
        <p:txBody>
          <a:bodyPr/>
          <a:lstStyle/>
          <a:p>
            <a:pPr marL="342900" indent="-342900" algn="l">
              <a:buFont typeface="Arial" charset="0"/>
              <a:buChar char="•"/>
            </a:pPr>
            <a:r>
              <a:rPr lang="nl-NL" sz="2400" smtClean="0">
                <a:solidFill>
                  <a:schemeClr val="tx1"/>
                </a:solidFill>
              </a:rPr>
              <a:t>Bekijk de module en de handout voor docenten</a:t>
            </a:r>
          </a:p>
          <a:p>
            <a:pPr marL="342900" indent="-342900" algn="l">
              <a:buFont typeface="Arial" charset="0"/>
              <a:buChar char="•"/>
            </a:pPr>
            <a:endParaRPr lang="en-US" sz="2400" smtClean="0">
              <a:solidFill>
                <a:schemeClr val="tx1"/>
              </a:solidFill>
            </a:endParaRPr>
          </a:p>
          <a:p>
            <a:pPr marL="342900" indent="-342900" algn="l">
              <a:buFont typeface="Arial" charset="0"/>
              <a:buChar char="•"/>
            </a:pPr>
            <a:r>
              <a:rPr lang="en-US" sz="2400" smtClean="0">
                <a:solidFill>
                  <a:schemeClr val="tx1"/>
                </a:solidFill>
              </a:rPr>
              <a:t>Wat vind je ervan?</a:t>
            </a:r>
          </a:p>
          <a:p>
            <a:pPr marL="342900" indent="-342900" algn="l">
              <a:buFont typeface="Arial" charset="0"/>
              <a:buChar char="•"/>
            </a:pPr>
            <a:r>
              <a:rPr lang="en-US" sz="2400" smtClean="0">
                <a:solidFill>
                  <a:schemeClr val="tx1"/>
                </a:solidFill>
              </a:rPr>
              <a:t>Is het bruikbaar?</a:t>
            </a:r>
            <a:endParaRPr lang="nl-NL" sz="2400" smtClean="0">
              <a:solidFill>
                <a:schemeClr val="tx1"/>
              </a:solidFill>
            </a:endParaRPr>
          </a:p>
          <a:p>
            <a:pPr marL="342900" indent="-342900" algn="l">
              <a:buFont typeface="Arial" charset="0"/>
              <a:buChar char="•"/>
            </a:pPr>
            <a:endParaRPr lang="nl-NL" smtClean="0">
              <a:solidFill>
                <a:schemeClr val="tx1"/>
              </a:solidFill>
            </a:endParaRPr>
          </a:p>
          <a:p>
            <a:pPr marL="342900" indent="-342900" algn="l">
              <a:buFont typeface="Arial" charset="0"/>
              <a:buChar char="•"/>
            </a:pPr>
            <a:endParaRPr lang="nl-NL" smtClean="0">
              <a:solidFill>
                <a:schemeClr val="tx1"/>
              </a:solidFill>
            </a:endParaRPr>
          </a:p>
          <a:p>
            <a:pPr marL="342900" indent="-342900" algn="l">
              <a:buFont typeface="Arial" charset="0"/>
              <a:buChar char="•"/>
            </a:pPr>
            <a:endParaRPr lang="nl-NL" smtClean="0">
              <a:solidFill>
                <a:schemeClr val="tx1"/>
              </a:solidFill>
            </a:endParaRPr>
          </a:p>
          <a:p>
            <a:pPr marL="342900" indent="-342900" algn="l">
              <a:buFont typeface="Arial" charset="0"/>
              <a:buChar char="•"/>
            </a:pPr>
            <a:endParaRPr lang="nl-NL" smtClean="0">
              <a:solidFill>
                <a:schemeClr val="tx1"/>
              </a:solidFill>
            </a:endParaRPr>
          </a:p>
          <a:p>
            <a:pPr marL="342900" indent="-342900" algn="l">
              <a:buFont typeface="Arial" charset="0"/>
              <a:buChar char="•"/>
            </a:pPr>
            <a:endParaRPr lang="de-DE"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9902" y="1700808"/>
            <a:ext cx="4716016" cy="4351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el 1"/>
          <p:cNvSpPr>
            <a:spLocks noGrp="1"/>
          </p:cNvSpPr>
          <p:nvPr>
            <p:ph type="title"/>
          </p:nvPr>
        </p:nvSpPr>
        <p:spPr>
          <a:xfrm>
            <a:off x="457200" y="332656"/>
            <a:ext cx="8186738" cy="1143000"/>
          </a:xfrm>
        </p:spPr>
        <p:txBody>
          <a:bodyPr/>
          <a:lstStyle/>
          <a:p>
            <a:r>
              <a:rPr lang="nl-NL" dirty="0" smtClean="0"/>
              <a:t>1. nieuwsgierigheid</a:t>
            </a:r>
            <a:endParaRPr lang="nl-NL" dirty="0"/>
          </a:p>
        </p:txBody>
      </p:sp>
      <p:sp>
        <p:nvSpPr>
          <p:cNvPr id="3" name="Tijdelijke aanduiding voor inhoud 2"/>
          <p:cNvSpPr>
            <a:spLocks noGrp="1"/>
          </p:cNvSpPr>
          <p:nvPr>
            <p:ph sz="half" idx="1"/>
          </p:nvPr>
        </p:nvSpPr>
        <p:spPr/>
        <p:txBody>
          <a:bodyPr/>
          <a:lstStyle/>
          <a:p>
            <a:r>
              <a:rPr lang="nl-NL" dirty="0" smtClean="0"/>
              <a:t>Dicht bij de leerling (verwonderen, niet bewonderen)</a:t>
            </a:r>
          </a:p>
          <a:p>
            <a:r>
              <a:rPr lang="nl-NL" dirty="0" smtClean="0"/>
              <a:t>Willen weten (motivatie)</a:t>
            </a:r>
          </a:p>
          <a:p>
            <a:r>
              <a:rPr lang="nl-NL" dirty="0" smtClean="0"/>
              <a:t>Durven vragen</a:t>
            </a:r>
            <a:endParaRPr lang="nl-NL" dirty="0"/>
          </a:p>
        </p:txBody>
      </p:sp>
    </p:spTree>
    <p:extLst>
      <p:ext uri="{BB962C8B-B14F-4D97-AF65-F5344CB8AC3E}">
        <p14:creationId xmlns:p14="http://schemas.microsoft.com/office/powerpoint/2010/main" xmlns="" val="2210928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Kritische houding</a:t>
            </a:r>
            <a:endParaRPr lang="nl-NL" dirty="0"/>
          </a:p>
        </p:txBody>
      </p:sp>
      <p:sp>
        <p:nvSpPr>
          <p:cNvPr id="4" name="Tijdelijke aanduiding voor inhoud 3"/>
          <p:cNvSpPr>
            <a:spLocks noGrp="1"/>
          </p:cNvSpPr>
          <p:nvPr>
            <p:ph sz="half" idx="1"/>
          </p:nvPr>
        </p:nvSpPr>
        <p:spPr/>
        <p:txBody>
          <a:bodyPr/>
          <a:lstStyle/>
          <a:p>
            <a:r>
              <a:rPr lang="nl-NL" dirty="0" smtClean="0"/>
              <a:t>Durven vragen stellen</a:t>
            </a:r>
          </a:p>
          <a:p>
            <a:r>
              <a:rPr lang="nl-NL" dirty="0" smtClean="0"/>
              <a:t>Durven twijfelen</a:t>
            </a:r>
          </a:p>
          <a:p>
            <a:r>
              <a:rPr lang="nl-NL" dirty="0" smtClean="0"/>
              <a:t>Discussie / medeleerling / docent</a:t>
            </a:r>
          </a:p>
          <a:p>
            <a:r>
              <a:rPr lang="nl-NL" dirty="0" smtClean="0"/>
              <a:t>Toetsen van je idee</a:t>
            </a:r>
          </a:p>
          <a:p>
            <a:pPr lvl="1"/>
            <a:r>
              <a:rPr lang="nl-NL" dirty="0"/>
              <a:t>Theorie nodig en die kunnen gebruiken</a:t>
            </a:r>
          </a:p>
          <a:p>
            <a:pPr lvl="1"/>
            <a:r>
              <a:rPr lang="nl-NL" dirty="0"/>
              <a:t>Kennis van experimenteren nodig</a:t>
            </a:r>
          </a:p>
          <a:p>
            <a:endParaRPr lang="nl-NL" dirty="0"/>
          </a:p>
        </p:txBody>
      </p:sp>
      <p:sp>
        <p:nvSpPr>
          <p:cNvPr id="5" name="Tijdelijke aanduiding voor inhoud 4"/>
          <p:cNvSpPr>
            <a:spLocks noGrp="1"/>
          </p:cNvSpPr>
          <p:nvPr>
            <p:ph sz="half" idx="2"/>
          </p:nvPr>
        </p:nvSpPr>
        <p:spPr/>
        <p:txBody>
          <a:bodyPr/>
          <a:lstStyle/>
          <a:p>
            <a:endParaRPr lang="nl-NL"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1998" y="2420888"/>
            <a:ext cx="4572002" cy="35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63990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delen</a:t>
            </a:r>
            <a:endParaRPr lang="nl-NL" dirty="0"/>
          </a:p>
        </p:txBody>
      </p:sp>
      <p:sp>
        <p:nvSpPr>
          <p:cNvPr id="3" name="Tijdelijke aanduiding voor inhoud 2"/>
          <p:cNvSpPr>
            <a:spLocks noGrp="1"/>
          </p:cNvSpPr>
          <p:nvPr>
            <p:ph sz="half" idx="1"/>
          </p:nvPr>
        </p:nvSpPr>
        <p:spPr/>
        <p:txBody>
          <a:bodyPr/>
          <a:lstStyle/>
          <a:p>
            <a:r>
              <a:rPr lang="nl-NL" dirty="0" smtClean="0"/>
              <a:t>De taal kennen</a:t>
            </a:r>
          </a:p>
          <a:p>
            <a:endParaRPr lang="nl-NL" dirty="0"/>
          </a:p>
          <a:p>
            <a:r>
              <a:rPr lang="nl-NL" dirty="0" smtClean="0"/>
              <a:t>Discussie van</a:t>
            </a:r>
            <a:br>
              <a:rPr lang="nl-NL" dirty="0" smtClean="0"/>
            </a:br>
            <a:r>
              <a:rPr lang="nl-NL" dirty="0" smtClean="0"/>
              <a:t>ideeën </a:t>
            </a:r>
          </a:p>
          <a:p>
            <a:r>
              <a:rPr lang="nl-NL" dirty="0" smtClean="0"/>
              <a:t>Presenteren</a:t>
            </a:r>
          </a:p>
          <a:p>
            <a:r>
              <a:rPr lang="nl-NL" dirty="0" smtClean="0"/>
              <a:t>Plan, Verslag</a:t>
            </a:r>
          </a:p>
          <a:p>
            <a:r>
              <a:rPr lang="nl-NL" dirty="0" smtClean="0"/>
              <a:t>Poster</a:t>
            </a:r>
          </a:p>
          <a:p>
            <a:r>
              <a:rPr lang="nl-NL" dirty="0" smtClean="0"/>
              <a:t>…</a:t>
            </a:r>
            <a:endParaRPr lang="nl-NL" dirty="0"/>
          </a:p>
        </p:txBody>
      </p:sp>
      <p:sp>
        <p:nvSpPr>
          <p:cNvPr id="4" name="Tijdelijke aanduiding voor inhoud 3"/>
          <p:cNvSpPr>
            <a:spLocks noGrp="1"/>
          </p:cNvSpPr>
          <p:nvPr>
            <p:ph sz="half" idx="2"/>
          </p:nvPr>
        </p:nvSpPr>
        <p:spPr/>
        <p:txBody>
          <a:bodyPr/>
          <a:lstStyle/>
          <a:p>
            <a:endParaRPr lang="nl-NL"/>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25000" y="1988840"/>
            <a:ext cx="5819000" cy="40581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6119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nl-NL" dirty="0" smtClean="0"/>
              <a:t>Hoe delen van kennis en ideeën</a:t>
            </a:r>
          </a:p>
        </p:txBody>
      </p:sp>
      <p:sp>
        <p:nvSpPr>
          <p:cNvPr id="7171" name="Rectangle 3"/>
          <p:cNvSpPr>
            <a:spLocks noGrp="1" noChangeArrowheads="1"/>
          </p:cNvSpPr>
          <p:nvPr>
            <p:ph type="body" idx="1"/>
          </p:nvPr>
        </p:nvSpPr>
        <p:spPr/>
        <p:txBody>
          <a:bodyPr/>
          <a:lstStyle/>
          <a:p>
            <a:pPr marL="457200" indent="-457200">
              <a:buFont typeface="+mj-lt"/>
              <a:buAutoNum type="alphaLcPeriod"/>
            </a:pPr>
            <a:r>
              <a:rPr lang="nl-NL" sz="2400" dirty="0" smtClean="0"/>
              <a:t>Stellingen met keuze en onderbouwing</a:t>
            </a:r>
          </a:p>
          <a:p>
            <a:pPr marL="457200" indent="-457200">
              <a:buFont typeface="+mj-lt"/>
              <a:buAutoNum type="alphaLcPeriod"/>
            </a:pPr>
            <a:r>
              <a:rPr lang="nl-NL" sz="2400" dirty="0" err="1" smtClean="0"/>
              <a:t>Conceptmap</a:t>
            </a:r>
            <a:r>
              <a:rPr lang="nl-NL" sz="2400" dirty="0" smtClean="0"/>
              <a:t> bespreken op correctheid en keuzes beargumenteren</a:t>
            </a:r>
          </a:p>
          <a:p>
            <a:pPr marL="457200" indent="-457200">
              <a:buFont typeface="+mj-lt"/>
              <a:buAutoNum type="alphaLcPeriod"/>
            </a:pPr>
            <a:r>
              <a:rPr lang="nl-NL" sz="2400" dirty="0" smtClean="0">
                <a:solidFill>
                  <a:schemeClr val="tx1">
                    <a:lumMod val="65000"/>
                    <a:lumOff val="35000"/>
                  </a:schemeClr>
                </a:solidFill>
              </a:rPr>
              <a:t>Leerling-</a:t>
            </a:r>
            <a:r>
              <a:rPr lang="nl-NL" sz="2400" dirty="0" err="1" smtClean="0">
                <a:solidFill>
                  <a:schemeClr val="tx1">
                    <a:lumMod val="65000"/>
                    <a:lumOff val="35000"/>
                  </a:schemeClr>
                </a:solidFill>
              </a:rPr>
              <a:t>exp</a:t>
            </a:r>
            <a:r>
              <a:rPr lang="nl-NL" sz="2400" dirty="0" smtClean="0">
                <a:solidFill>
                  <a:schemeClr val="tx1">
                    <a:lumMod val="65000"/>
                    <a:lumOff val="35000"/>
                  </a:schemeClr>
                </a:solidFill>
              </a:rPr>
              <a:t> wat deels ontbrekend is verbeteren en argumenten onderbouwen</a:t>
            </a:r>
          </a:p>
          <a:p>
            <a:pPr marL="457200" indent="-457200">
              <a:buFont typeface="+mj-lt"/>
              <a:buAutoNum type="alphaLcPeriod"/>
            </a:pPr>
            <a:r>
              <a:rPr lang="nl-NL" sz="2400" dirty="0" smtClean="0"/>
              <a:t>Conceptcartoons met tegenstrijdige argumenten</a:t>
            </a:r>
          </a:p>
        </p:txBody>
      </p:sp>
    </p:spTree>
    <p:extLst>
      <p:ext uri="{BB962C8B-B14F-4D97-AF65-F5344CB8AC3E}">
        <p14:creationId xmlns:p14="http://schemas.microsoft.com/office/powerpoint/2010/main" xmlns="" val="978626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nl-NL" sz="3000" dirty="0" smtClean="0"/>
              <a:t>a. Stellingen met keuze en onderbouwing</a:t>
            </a:r>
          </a:p>
        </p:txBody>
      </p:sp>
      <p:sp>
        <p:nvSpPr>
          <p:cNvPr id="8195" name="Rectangle 3"/>
          <p:cNvSpPr>
            <a:spLocks noGrp="1" noChangeArrowheads="1"/>
          </p:cNvSpPr>
          <p:nvPr>
            <p:ph type="body" idx="1"/>
          </p:nvPr>
        </p:nvSpPr>
        <p:spPr>
          <a:xfrm>
            <a:off x="457200" y="1600200"/>
            <a:ext cx="6347048" cy="4525963"/>
          </a:xfrm>
        </p:spPr>
        <p:txBody>
          <a:bodyPr/>
          <a:lstStyle/>
          <a:p>
            <a:pPr marL="609600" indent="-609600">
              <a:lnSpc>
                <a:spcPct val="90000"/>
              </a:lnSpc>
              <a:buFontTx/>
              <a:buAutoNum type="arabicPeriod"/>
            </a:pPr>
            <a:r>
              <a:rPr lang="nl-NL" sz="2400" dirty="0" smtClean="0"/>
              <a:t> veel zon laat een plant meer groeien</a:t>
            </a:r>
          </a:p>
          <a:p>
            <a:pPr marL="609600" indent="-609600">
              <a:lnSpc>
                <a:spcPct val="90000"/>
              </a:lnSpc>
              <a:buFontTx/>
              <a:buAutoNum type="arabicPeriod"/>
            </a:pPr>
            <a:r>
              <a:rPr lang="nl-NL" sz="2400" dirty="0" smtClean="0"/>
              <a:t>Als de temperatuur twee maal zo hoog is, verloopt een reactie twee maal zo snel.</a:t>
            </a:r>
            <a:endParaRPr lang="nl-NL" sz="2400" dirty="0"/>
          </a:p>
          <a:p>
            <a:pPr marL="609600" indent="-609600">
              <a:lnSpc>
                <a:spcPct val="90000"/>
              </a:lnSpc>
              <a:buFontTx/>
              <a:buAutoNum type="arabicPeriod"/>
            </a:pPr>
            <a:r>
              <a:rPr lang="nl-NL" sz="2400" dirty="0" smtClean="0"/>
              <a:t>De zon draait om de aarde</a:t>
            </a:r>
          </a:p>
          <a:p>
            <a:pPr marL="609600" indent="-609600">
              <a:lnSpc>
                <a:spcPct val="90000"/>
              </a:lnSpc>
              <a:buFontTx/>
              <a:buAutoNum type="arabicPeriod"/>
            </a:pPr>
            <a:r>
              <a:rPr lang="nl-NL" sz="2400" dirty="0" smtClean="0"/>
              <a:t>Een blik met een slangetje eraan waar water uit loopt. </a:t>
            </a:r>
            <a:br>
              <a:rPr lang="nl-NL" sz="2400" dirty="0" smtClean="0"/>
            </a:br>
            <a:r>
              <a:rPr lang="nl-NL" sz="2400" dirty="0" smtClean="0"/>
              <a:t>Naarmate het slangetje langer is, is de uitstroomsnelheid kleiner.</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4248" y="2091233"/>
            <a:ext cx="976313" cy="267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1462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967038" y="3089275"/>
            <a:ext cx="110799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nl-NL" sz="1800" dirty="0" smtClean="0">
                <a:latin typeface="Arial" pitchFamily="34" charset="0"/>
              </a:rPr>
              <a:t>dichtheid</a:t>
            </a:r>
            <a:endParaRPr lang="nl-NL" sz="1800" dirty="0">
              <a:latin typeface="Arial" pitchFamily="34" charset="0"/>
            </a:endParaRPr>
          </a:p>
        </p:txBody>
      </p:sp>
      <p:sp>
        <p:nvSpPr>
          <p:cNvPr id="9219" name="Text Box 5"/>
          <p:cNvSpPr txBox="1">
            <a:spLocks noChangeArrowheads="1"/>
          </p:cNvSpPr>
          <p:nvPr/>
        </p:nvSpPr>
        <p:spPr bwMode="auto">
          <a:xfrm>
            <a:off x="4192588" y="1504950"/>
            <a:ext cx="14160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nl-NL" sz="1800">
                <a:latin typeface="Arial" pitchFamily="34" charset="0"/>
              </a:rPr>
              <a:t>temperatuur</a:t>
            </a:r>
          </a:p>
        </p:txBody>
      </p:sp>
      <p:sp>
        <p:nvSpPr>
          <p:cNvPr id="9220" name="Text Box 6"/>
          <p:cNvSpPr txBox="1">
            <a:spLocks noChangeArrowheads="1"/>
          </p:cNvSpPr>
          <p:nvPr/>
        </p:nvSpPr>
        <p:spPr bwMode="auto">
          <a:xfrm>
            <a:off x="3995738" y="2276475"/>
            <a:ext cx="85472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nl-NL" sz="1800" i="1" dirty="0" smtClean="0">
                <a:latin typeface="Arial" pitchFamily="34" charset="0"/>
              </a:rPr>
              <a:t>T</a:t>
            </a:r>
            <a:r>
              <a:rPr lang="nl-NL" sz="1800" dirty="0" smtClean="0">
                <a:latin typeface="Arial" pitchFamily="34" charset="0"/>
              </a:rPr>
              <a:t>&gt;, </a:t>
            </a:r>
            <a:r>
              <a:rPr lang="el-GR" sz="1800" i="1" dirty="0" smtClean="0">
                <a:latin typeface="Arial" pitchFamily="34" charset="0"/>
              </a:rPr>
              <a:t>ρ</a:t>
            </a:r>
            <a:r>
              <a:rPr lang="nl-NL" sz="1800" dirty="0" smtClean="0">
                <a:latin typeface="Arial" pitchFamily="34" charset="0"/>
              </a:rPr>
              <a:t>&lt;</a:t>
            </a:r>
            <a:endParaRPr lang="nl-NL" sz="1800" dirty="0">
              <a:latin typeface="Arial" pitchFamily="34" charset="0"/>
            </a:endParaRPr>
          </a:p>
        </p:txBody>
      </p:sp>
      <p:sp>
        <p:nvSpPr>
          <p:cNvPr id="9221" name="Line 7"/>
          <p:cNvSpPr>
            <a:spLocks noChangeShapeType="1"/>
          </p:cNvSpPr>
          <p:nvPr/>
        </p:nvSpPr>
        <p:spPr bwMode="auto">
          <a:xfrm flipH="1">
            <a:off x="3635375" y="1989138"/>
            <a:ext cx="649288"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sp>
        <p:nvSpPr>
          <p:cNvPr id="9222" name="Text Box 8"/>
          <p:cNvSpPr txBox="1">
            <a:spLocks noChangeArrowheads="1"/>
          </p:cNvSpPr>
          <p:nvPr/>
        </p:nvSpPr>
        <p:spPr bwMode="auto">
          <a:xfrm>
            <a:off x="5651500" y="2349500"/>
            <a:ext cx="15843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pPr>
            <a:r>
              <a:rPr lang="nl-NL" sz="1800" dirty="0" smtClean="0">
                <a:latin typeface="Arial" pitchFamily="34" charset="0"/>
              </a:rPr>
              <a:t>massa</a:t>
            </a:r>
            <a:endParaRPr lang="nl-NL" sz="1800" dirty="0">
              <a:latin typeface="Arial" pitchFamily="34" charset="0"/>
            </a:endParaRPr>
          </a:p>
        </p:txBody>
      </p:sp>
      <p:sp>
        <p:nvSpPr>
          <p:cNvPr id="9223" name="Line 9"/>
          <p:cNvSpPr>
            <a:spLocks noChangeShapeType="1"/>
          </p:cNvSpPr>
          <p:nvPr/>
        </p:nvSpPr>
        <p:spPr bwMode="auto">
          <a:xfrm flipH="1">
            <a:off x="3924300" y="2565400"/>
            <a:ext cx="1655763"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sp>
        <p:nvSpPr>
          <p:cNvPr id="9224" name="Line 10"/>
          <p:cNvSpPr>
            <a:spLocks noChangeShapeType="1"/>
          </p:cNvSpPr>
          <p:nvPr/>
        </p:nvSpPr>
        <p:spPr bwMode="auto">
          <a:xfrm>
            <a:off x="2780592" y="2218222"/>
            <a:ext cx="464230" cy="9234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nl-NL"/>
          </a:p>
        </p:txBody>
      </p:sp>
      <p:sp>
        <p:nvSpPr>
          <p:cNvPr id="9225" name="Text Box 11"/>
          <p:cNvSpPr txBox="1">
            <a:spLocks noChangeArrowheads="1"/>
          </p:cNvSpPr>
          <p:nvPr/>
        </p:nvSpPr>
        <p:spPr bwMode="auto">
          <a:xfrm>
            <a:off x="2316363" y="1848890"/>
            <a:ext cx="92845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nl-NL" sz="1800" dirty="0" smtClean="0">
                <a:latin typeface="Arial" pitchFamily="34" charset="0"/>
              </a:rPr>
              <a:t>volume</a:t>
            </a:r>
            <a:endParaRPr lang="nl-NL" sz="1800" dirty="0">
              <a:latin typeface="Arial" pitchFamily="34" charset="0"/>
            </a:endParaRPr>
          </a:p>
        </p:txBody>
      </p:sp>
      <p:sp>
        <p:nvSpPr>
          <p:cNvPr id="28684" name="Rectangle 12"/>
          <p:cNvSpPr>
            <a:spLocks noGrp="1" noChangeArrowheads="1"/>
          </p:cNvSpPr>
          <p:nvPr>
            <p:ph type="title"/>
          </p:nvPr>
        </p:nvSpPr>
        <p:spPr>
          <a:xfrm>
            <a:off x="684213" y="549275"/>
            <a:ext cx="7772400" cy="1143000"/>
          </a:xfrm>
        </p:spPr>
        <p:txBody>
          <a:bodyPr/>
          <a:lstStyle/>
          <a:p>
            <a:pPr>
              <a:defRPr/>
            </a:pPr>
            <a:r>
              <a:rPr lang="nl-NL" dirty="0" smtClean="0"/>
              <a:t>b. concept map</a:t>
            </a:r>
          </a:p>
        </p:txBody>
      </p:sp>
      <p:sp>
        <p:nvSpPr>
          <p:cNvPr id="9227" name="Text Box 13"/>
          <p:cNvSpPr txBox="1">
            <a:spLocks noChangeArrowheads="1"/>
          </p:cNvSpPr>
          <p:nvPr/>
        </p:nvSpPr>
        <p:spPr bwMode="auto">
          <a:xfrm>
            <a:off x="950913" y="4159250"/>
            <a:ext cx="80137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buFontTx/>
              <a:buChar char="•"/>
            </a:pPr>
            <a:r>
              <a:rPr lang="nl-NL" dirty="0"/>
              <a:t>Afmaken</a:t>
            </a:r>
          </a:p>
          <a:p>
            <a:pPr>
              <a:buFontTx/>
              <a:buChar char="•"/>
            </a:pPr>
            <a:r>
              <a:rPr lang="nl-NL" dirty="0"/>
              <a:t>discussiëren over de map, klopt het, wat mist, wat is te </a:t>
            </a:r>
            <a:r>
              <a:rPr lang="nl-NL" dirty="0" smtClean="0"/>
              <a:t>veel, wat moet bij pijlen?</a:t>
            </a:r>
            <a:endParaRPr lang="nl-NL" dirty="0"/>
          </a:p>
          <a:p>
            <a:pPr>
              <a:buFontTx/>
              <a:buChar char="•"/>
            </a:pPr>
            <a:r>
              <a:rPr lang="nl-NL" dirty="0"/>
              <a:t>bedenken hoe je de relaties bewijst / falsifieert</a:t>
            </a:r>
          </a:p>
        </p:txBody>
      </p:sp>
      <p:cxnSp>
        <p:nvCxnSpPr>
          <p:cNvPr id="3" name="Rechte verbindingslijn met pijl 2"/>
          <p:cNvCxnSpPr/>
          <p:nvPr/>
        </p:nvCxnSpPr>
        <p:spPr>
          <a:xfrm>
            <a:off x="3244822" y="2033556"/>
            <a:ext cx="2191274" cy="42758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a:off x="1763688" y="2853531"/>
            <a:ext cx="659155" cy="369332"/>
          </a:xfrm>
          <a:prstGeom prst="rect">
            <a:avLst/>
          </a:prstGeom>
          <a:noFill/>
        </p:spPr>
        <p:txBody>
          <a:bodyPr wrap="none" rtlCol="0">
            <a:spAutoFit/>
          </a:bodyPr>
          <a:lstStyle/>
          <a:p>
            <a:r>
              <a:rPr lang="nl-NL" dirty="0" smtClean="0"/>
              <a:t>kleur</a:t>
            </a:r>
            <a:endParaRPr lang="nl-NL" dirty="0"/>
          </a:p>
        </p:txBody>
      </p:sp>
    </p:spTree>
    <p:extLst>
      <p:ext uri="{BB962C8B-B14F-4D97-AF65-F5344CB8AC3E}">
        <p14:creationId xmlns:p14="http://schemas.microsoft.com/office/powerpoint/2010/main" xmlns="" val="333594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3_Benutzerdefiniertes Design">
  <a:themeElements>
    <a:clrScheme name="Lysithea">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3_Benutzerdefiniertes Design">
      <a:majorFont>
        <a:latin typeface=""/>
        <a:ea typeface=""/>
        <a:cs typeface=""/>
      </a:majorFont>
      <a:minorFont>
        <a:latin typeface=""/>
        <a:ea typeface=""/>
        <a:cs typeface=""/>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1335</Words>
  <Application>Microsoft Office PowerPoint</Application>
  <PresentationFormat>On-screen Show (4:3)</PresentationFormat>
  <Paragraphs>242</Paragraphs>
  <Slides>31</Slides>
  <Notes>22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3_Benutzerdefiniertes Design</vt:lpstr>
      <vt:lpstr>Onderzoekend leren  Michiel Doorman &amp; Ad Mooldijk Fisme | Universiteit Utrecht</vt:lpstr>
      <vt:lpstr>Programma</vt:lpstr>
      <vt:lpstr>Onderzoekende houding</vt:lpstr>
      <vt:lpstr>1. nieuwsgierigheid</vt:lpstr>
      <vt:lpstr>2. Kritische houding</vt:lpstr>
      <vt:lpstr>3. delen</vt:lpstr>
      <vt:lpstr>Hoe delen van kennis en ideeën</vt:lpstr>
      <vt:lpstr>a. Stellingen met keuze en onderbouwing</vt:lpstr>
      <vt:lpstr>b. concept map</vt:lpstr>
      <vt:lpstr>d. conceptcartoon</vt:lpstr>
      <vt:lpstr>Discussie</vt:lpstr>
      <vt:lpstr>a. tegenstrijdige theorieën</vt:lpstr>
      <vt:lpstr>c. Munt in kopje</vt:lpstr>
      <vt:lpstr>Onderzoeksgemeenschap</vt:lpstr>
      <vt:lpstr>Onderzoekend leren</vt:lpstr>
      <vt:lpstr>8 key competences</vt:lpstr>
      <vt:lpstr>De lespraktijk in de EU</vt:lpstr>
      <vt:lpstr>PRIMAS</vt:lpstr>
      <vt:lpstr>28 key players from 14 institutions</vt:lpstr>
      <vt:lpstr>Slide 20</vt:lpstr>
      <vt:lpstr>Onderzoekend leren</vt:lpstr>
      <vt:lpstr>Onderzoekend leren</vt:lpstr>
      <vt:lpstr>Primas</vt:lpstr>
      <vt:lpstr>Iedere module</vt:lpstr>
      <vt:lpstr>2. Tackling Unstructured Problems</vt:lpstr>
      <vt:lpstr>Slide 26</vt:lpstr>
      <vt:lpstr>Module 4: Vragen stellen</vt:lpstr>
      <vt:lpstr>Hand-out 3: Vijf regels voor het stellen van vragen</vt:lpstr>
      <vt:lpstr>Opdracht: Lesplan aanpassen</vt:lpstr>
      <vt:lpstr>Opbouw van de module</vt:lpstr>
      <vt:lpstr>Is dit bruikbaar?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Möglichenkeiten der Kooperation</dc:title>
  <dc:creator>Windows-Benutzer</dc:creator>
  <cp:lastModifiedBy>Doorman</cp:lastModifiedBy>
  <cp:revision>141</cp:revision>
  <dcterms:created xsi:type="dcterms:W3CDTF">2009-12-10T13:46:54Z</dcterms:created>
  <dcterms:modified xsi:type="dcterms:W3CDTF">2011-05-12T10:48:15Z</dcterms:modified>
</cp:coreProperties>
</file>