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38"/>
  </p:notesMasterIdLst>
  <p:handoutMasterIdLst>
    <p:handoutMasterId r:id="rId39"/>
  </p:handoutMasterIdLst>
  <p:sldIdLst>
    <p:sldId id="295" r:id="rId3"/>
    <p:sldId id="341" r:id="rId4"/>
    <p:sldId id="288" r:id="rId5"/>
    <p:sldId id="326" r:id="rId6"/>
    <p:sldId id="327" r:id="rId7"/>
    <p:sldId id="328" r:id="rId8"/>
    <p:sldId id="329" r:id="rId9"/>
    <p:sldId id="330" r:id="rId10"/>
    <p:sldId id="333" r:id="rId11"/>
    <p:sldId id="334" r:id="rId12"/>
    <p:sldId id="335" r:id="rId13"/>
    <p:sldId id="342" r:id="rId14"/>
    <p:sldId id="357" r:id="rId15"/>
    <p:sldId id="331" r:id="rId16"/>
    <p:sldId id="339" r:id="rId17"/>
    <p:sldId id="323" r:id="rId18"/>
    <p:sldId id="336" r:id="rId19"/>
    <p:sldId id="337" r:id="rId20"/>
    <p:sldId id="338" r:id="rId21"/>
    <p:sldId id="346" r:id="rId22"/>
    <p:sldId id="343" r:id="rId23"/>
    <p:sldId id="345" r:id="rId24"/>
    <p:sldId id="358" r:id="rId25"/>
    <p:sldId id="324" r:id="rId26"/>
    <p:sldId id="293" r:id="rId27"/>
    <p:sldId id="347" r:id="rId28"/>
    <p:sldId id="348" r:id="rId29"/>
    <p:sldId id="356" r:id="rId30"/>
    <p:sldId id="349" r:id="rId31"/>
    <p:sldId id="350" r:id="rId32"/>
    <p:sldId id="354" r:id="rId33"/>
    <p:sldId id="351" r:id="rId34"/>
    <p:sldId id="352" r:id="rId35"/>
    <p:sldId id="353" r:id="rId36"/>
    <p:sldId id="355" r:id="rId3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AE7"/>
    <a:srgbClr val="FFCC99"/>
    <a:srgbClr val="FFCC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BDB31D-309C-40C6-B554-4957C9BFB173}" type="datetimeFigureOut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D68E15-4FF1-4F02-8A1A-CF89BD338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opmaakprofielen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873F49-623A-4600-B441-E9E3BD1BF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xxxxxxxxxxxxxxx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249D878-F3C8-4E2A-B500-C9163DB5142C}" type="datetime1">
              <a:rPr lang="en-US" smtClean="0">
                <a:solidFill>
                  <a:srgbClr val="000000"/>
                </a:solidFill>
              </a:rPr>
              <a:pPr/>
              <a:t>11/10/2011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xxxxxxxxxxxxx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0DF18-C17E-4EFF-84D7-5CCA5A5B70F1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Geurtje + verpakking, De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gendergevoeligheid</a:t>
            </a:r>
            <a:r>
              <a:rPr lang="nl-NL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van de bedenker van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 opdracht uit zich al in het feit dat gekozen is voor het woord ‘geurtje’ in plaats van ‘parfum’. Dat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laatste woord zou de opdracht vooral voor meisjes interessant maken.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73F49-623A-4600-B441-E9E3BD1BF6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8F88A-14D2-4484-9CA9-47969352C64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7745B-6BD8-47CB-BAC5-D65D674F0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FBA85-BA54-420E-B0CC-AE8377786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65B9-D988-4B63-8608-FA1575785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18D4BF95-7103-4F7A-975D-F33E1AABD221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0845F089-E09D-42B6-A7D8-2AFD62A50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</a:defRPr>
            </a:lvl1pPr>
          </a:lstStyle>
          <a:p>
            <a:pPr>
              <a:defRPr/>
            </a:pPr>
            <a:fld id="{33CB28FE-8F20-4E26-8070-240E1B338544}" type="datetime1">
              <a:rPr lang="en-US"/>
              <a:pPr>
                <a:defRPr/>
              </a:pPr>
              <a:t>11/10/2011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</a:defRPr>
            </a:lvl1pPr>
          </a:lstStyle>
          <a:p>
            <a:pPr>
              <a:defRPr/>
            </a:pPr>
            <a:fld id="{52AFA4B3-E779-403E-8DFE-5AC68B5B1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A5CED110-566B-4156-BEE1-47F7948D6B0D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9746A84D-3630-42A0-B437-9790927E3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5EA51D07-3FFE-429C-83FD-0FC3135A7BFD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3711508E-17BB-4E29-94E1-F74DACEE5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468EC3FC-0088-4BFB-AA34-2E113992A97E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7F4052A8-1403-4F81-927B-DC393E2DD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CD13D049-521C-47CF-A564-EB988A42BFD4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E1D62355-8148-47E0-B39C-29B36A299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78F418D5-3E93-40F8-BB08-FA6616DF452D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4C1337A4-F56E-486F-A343-AA2590A14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2D1EE3BE-0F55-4BBE-8A45-9C872451C792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8FE778E7-886C-4B24-9025-D31213D56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41C40-D04C-4516-8E0C-0B8B84966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957C8991-3716-4117-8457-8E33AD31FBB8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E3CD911F-0E3A-4EAF-B747-367E37C6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806AD5FE-58BD-4471-835C-15C9057C6B0E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EB7A9CA7-1CD8-4FC8-A4D9-0730BC405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C031C162-D032-4C8A-96CA-1A694A97B18E}" type="datetime1">
              <a:rPr lang="en-US"/>
              <a:pPr>
                <a:defRPr/>
              </a:pPr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FFFD"/>
                </a:solidFill>
                <a:latin typeface="Arial" charset="0"/>
              </a:defRPr>
            </a:lvl1pPr>
          </a:lstStyle>
          <a:p>
            <a:pPr>
              <a:defRPr/>
            </a:pPr>
            <a:fld id="{F138FE59-94F4-41BB-8936-863CB9DD5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DBB13-DD8C-4CCC-964F-90DB7F891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4395-C3F7-4094-A974-B11F043CF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D8A7-8334-4955-A8B0-68DDAA48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3960-D166-42FD-8488-6988383AB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241E-948F-4E3C-8CEC-30CFE7098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BEF2-86A4-4A0C-BD73-F2DFC393B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097B-B6A2-4DFD-B661-4B82B07A3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D03B3F-76B9-4765-AEE0-665C5C738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E599D9-8E4D-4B09-8743-6C9B38D87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tzqvaf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1001invention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tzqva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urmMB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edewerkers.ad.hvu.nl\dfs\users\fe\dijk3\contracten\ecent\workshop%20vedotech%202011%20diversiteit\multifunctioneel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bit.ly/uHlt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uK3tsG" TargetMode="External"/><Relationship Id="rId2" Type="http://schemas.openxmlformats.org/officeDocument/2006/relationships/hyperlink" Target="http://bit.ly/vvVYD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hto.nl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3580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7226" t="1556" r="9673"/>
          <a:stretch>
            <a:fillRect/>
          </a:stretch>
        </p:blipFill>
        <p:spPr bwMode="auto">
          <a:xfrm>
            <a:off x="428596" y="2214554"/>
            <a:ext cx="3286148" cy="451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24" y="142873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1994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157161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2012</a:t>
            </a:r>
            <a:endParaRPr lang="en-US" sz="2800" b="1" dirty="0"/>
          </a:p>
        </p:txBody>
      </p:sp>
      <p:pic>
        <p:nvPicPr>
          <p:cNvPr id="1028" name="Picture 4" descr="http://images.wikia.com/starwars/images/1/1a/Bookstu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285992"/>
            <a:ext cx="4270294" cy="37862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57884" y="2643182"/>
            <a:ext cx="22860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800" b="1" dirty="0" smtClean="0"/>
              <a:t>?</a:t>
            </a:r>
            <a:endParaRPr lang="en-US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5929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857224" y="1785926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Ontwerpopdrachten waarbij de menselijke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behoefte uitgangspunt vormt (en waarop steeds wordt teruggegrepen / iteratie tijdens het ontwerpen ) 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Levende wezens: planten, dieren en het menselijk lichaam.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Effecten van techniek op individu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Effecten van techniek op samenleving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Populaire apparaten, vooral als de toepassing centraal staat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Voedsel en gezondheid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Muziek.  In vrijwel ieder muziekinstrument zit interessante techniek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sz="2400" dirty="0" smtClean="0">
                <a:cs typeface="Times New Roman" pitchFamily="18" charset="0"/>
              </a:rPr>
              <a:t>..............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B) Welke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toevoegingen heb je aan dit lijstje? 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5716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Contexten die motiverend kunnen zijn voor meisjes </a:t>
            </a:r>
            <a:r>
              <a:rPr lang="nl-NL" sz="2400" b="1" dirty="0" smtClean="0"/>
              <a:t>EN jongens</a:t>
            </a:r>
            <a:r>
              <a:rPr lang="nl-NL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4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214282" y="2357430"/>
            <a:ext cx="5357850" cy="1071570"/>
          </a:xfrm>
          <a:prstGeom prst="wedgeRoundRectCallout">
            <a:avLst>
              <a:gd name="adj1" fmla="val -2168"/>
              <a:gd name="adj2" fmla="val 885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500826" y="1643050"/>
            <a:ext cx="2357454" cy="1071570"/>
          </a:xfrm>
          <a:prstGeom prst="wedgeRoundRectCallout">
            <a:avLst>
              <a:gd name="adj1" fmla="val -23816"/>
              <a:gd name="adj2" fmla="val 1231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35716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 </a:t>
            </a:r>
            <a:r>
              <a:rPr lang="nl-NL" sz="2400" dirty="0" err="1" smtClean="0"/>
              <a:t>Gendergevoeligheid</a:t>
            </a:r>
            <a:r>
              <a:rPr lang="nl-NL" sz="2400" dirty="0" smtClean="0"/>
              <a:t> tijdens begeleiding.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35743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Patries</a:t>
            </a:r>
            <a:r>
              <a:rPr lang="nl-NL" dirty="0" smtClean="0"/>
              <a:t>, je zei dat je het geurtje met verpakking voor je opa wilde maken.  Het zag er goed uit, maar nu ben je slordig bezig. ( .........?.........)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185736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wordt niks, meneer ...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786190"/>
            <a:ext cx="186910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876"/>
            <a:ext cx="1770748" cy="159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2861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l-NL" sz="3600" b="1" dirty="0" smtClean="0"/>
              <a:t>Rolmodellen</a:t>
            </a:r>
          </a:p>
          <a:p>
            <a:r>
              <a:rPr lang="nl-NL" dirty="0" smtClean="0"/>
              <a:t>Gastlessen </a:t>
            </a:r>
            <a:r>
              <a:rPr lang="nl-NL" dirty="0" err="1" smtClean="0"/>
              <a:t>www.vhto.nl</a:t>
            </a:r>
            <a:endParaRPr lang="nl-NL" dirty="0" smtClean="0"/>
          </a:p>
          <a:p>
            <a:r>
              <a:rPr lang="nl-NL" dirty="0" smtClean="0"/>
              <a:t>Voorbeelden  in de les </a:t>
            </a:r>
            <a:r>
              <a:rPr lang="nl-NL" dirty="0" smtClean="0"/>
              <a:t>http://bit.ly/v56cXe</a:t>
            </a:r>
            <a:endParaRPr lang="nl-NL" dirty="0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8" y="0"/>
            <a:ext cx="914769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A) Wat zijn mogelijke oorzaken van een lager aantal meisjes dat voor techniek kiest op jouw school? Denktijd / Wissel </a:t>
            </a:r>
            <a:r>
              <a:rPr lang="nl-NL" dirty="0" smtClean="0"/>
              <a:t>uit. 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(voor de laptoppers met internetverbinding: Maak een lijstje op </a:t>
            </a:r>
            <a:r>
              <a:rPr lang="nl-NL" dirty="0" smtClean="0">
                <a:hlinkClick r:id="rId2"/>
              </a:rPr>
              <a:t>http://bit.ly/tzqvaf</a:t>
            </a:r>
            <a:r>
              <a:rPr lang="nl-NL" dirty="0" smtClean="0"/>
              <a:t> </a:t>
            </a:r>
            <a:r>
              <a:rPr lang="nl-NL" dirty="0" smtClean="0"/>
              <a:t>)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B) Wat zijn voor jouw school mogelijke verbeterpunten? 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0" y="0"/>
            <a:ext cx="9543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4810" y="357166"/>
            <a:ext cx="492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Cultuur en etniciteit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23850" y="111125"/>
            <a:ext cx="7343775" cy="107791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122" name="Picture 2" descr="http://buurmanenbuurman-fansite.nl/afbeeldingen/downloads/constructie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1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6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struggleonline.files.wordpress.com/2010/03/ny-training-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677042" cy="1000108"/>
          </a:xfrm>
        </p:spPr>
        <p:txBody>
          <a:bodyPr/>
          <a:lstStyle/>
          <a:p>
            <a:pPr algn="l"/>
            <a:r>
              <a:rPr lang="nl-NL" sz="3600" dirty="0" smtClean="0"/>
              <a:t>aandachtspunten </a:t>
            </a:r>
            <a:r>
              <a:rPr lang="nl-NL" sz="3600" dirty="0" smtClean="0"/>
              <a:t> cultuur  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62125"/>
            <a:ext cx="5238760" cy="1095371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 </a:t>
            </a:r>
            <a:r>
              <a:rPr lang="nl-NL" sz="2800" dirty="0" smtClean="0"/>
              <a:t>(Historische) </a:t>
            </a:r>
            <a:r>
              <a:rPr lang="nl-NL" sz="2800" dirty="0" smtClean="0"/>
              <a:t>identiteit van het vak.</a:t>
            </a:r>
          </a:p>
          <a:p>
            <a:pPr>
              <a:buNone/>
            </a:pPr>
            <a:r>
              <a:rPr lang="nl-NL" sz="2800" dirty="0" smtClean="0"/>
              <a:t>Meer voorbeelden: </a:t>
            </a:r>
          </a:p>
          <a:p>
            <a:pPr>
              <a:buNone/>
            </a:pPr>
            <a:r>
              <a:rPr lang="nl-NL" sz="2800" dirty="0" smtClean="0">
                <a:hlinkClick r:id="rId2"/>
              </a:rPr>
              <a:t>www.1001inventions.com</a:t>
            </a:r>
            <a:endParaRPr lang="nl-NL" sz="2800" dirty="0" smtClean="0"/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dirty="0" smtClean="0"/>
              <a:t>Zoektermen:</a:t>
            </a:r>
          </a:p>
          <a:p>
            <a:pPr>
              <a:buNone/>
            </a:pPr>
            <a:r>
              <a:rPr lang="nl-NL" sz="2800" dirty="0" err="1" smtClean="0"/>
              <a:t>Muslim</a:t>
            </a:r>
            <a:r>
              <a:rPr lang="nl-NL" sz="2800" dirty="0" smtClean="0"/>
              <a:t> </a:t>
            </a:r>
            <a:r>
              <a:rPr lang="nl-NL" sz="2800" dirty="0" err="1" smtClean="0"/>
              <a:t>heritage</a:t>
            </a:r>
            <a:r>
              <a:rPr lang="nl-NL" sz="2800" dirty="0" smtClean="0"/>
              <a:t> engineering</a:t>
            </a:r>
          </a:p>
          <a:p>
            <a:pPr>
              <a:buNone/>
            </a:pPr>
            <a:r>
              <a:rPr lang="nl-NL" sz="2800" dirty="0" err="1" smtClean="0"/>
              <a:t>Islamic</a:t>
            </a:r>
            <a:r>
              <a:rPr lang="nl-NL" sz="2800" dirty="0" smtClean="0"/>
              <a:t> </a:t>
            </a:r>
            <a:r>
              <a:rPr lang="nl-NL" sz="2800" dirty="0" err="1" smtClean="0"/>
              <a:t>science</a:t>
            </a:r>
            <a:endParaRPr lang="nl-NL" sz="2800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en-US" dirty="0" smtClean="0"/>
          </a:p>
        </p:txBody>
      </p:sp>
      <p:pic>
        <p:nvPicPr>
          <p:cNvPr id="13314" name="Picture 2" descr="http://www.muslimheritage.com/1001/Elephant_Clock_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175" y="1357298"/>
            <a:ext cx="3216825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43108" y="1357298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34" charset="0"/>
                <a:ea typeface="Times New Roman" pitchFamily="18" charset="0"/>
                <a:cs typeface="Arial" pitchFamily="34" charset="0"/>
              </a:rPr>
              <a:t>Didactiek van techniek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928802"/>
            <a:ext cx="40719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Ontwikkeling van boek door </a:t>
            </a:r>
            <a:r>
              <a:rPr lang="nl-NL" b="1" dirty="0" err="1" smtClean="0"/>
              <a:t>oa</a:t>
            </a:r>
            <a:endParaRPr lang="nl-NL" b="1" dirty="0" smtClean="0"/>
          </a:p>
          <a:p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Ineke Frederik </a:t>
            </a:r>
            <a:r>
              <a:rPr lang="nl-NL" dirty="0" smtClean="0"/>
              <a:t>(</a:t>
            </a:r>
            <a:r>
              <a:rPr lang="nl-NL" dirty="0" smtClean="0"/>
              <a:t>eind</a:t>
            </a:r>
            <a:r>
              <a:rPr lang="nl-NL" dirty="0" smtClean="0"/>
              <a:t>redacteur</a:t>
            </a:r>
            <a:r>
              <a:rPr lang="nl-NL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Gerald van Dijk (redacteur, auteur)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Marc de Vries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Arien Bekker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Willem Buil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Peter Smulders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Rob Hoevenaars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Carla van den Brandt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Ellen </a:t>
            </a:r>
            <a:r>
              <a:rPr lang="nl-NL" dirty="0" err="1" smtClean="0"/>
              <a:t>Klatter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Hanno</a:t>
            </a:r>
            <a:r>
              <a:rPr lang="nl-NL" dirty="0" smtClean="0"/>
              <a:t> van Keulen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Didier van de Velde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Theo Last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Bas Luiten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Remco </a:t>
            </a:r>
            <a:r>
              <a:rPr lang="nl-NL" dirty="0" smtClean="0"/>
              <a:t>Vasterink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...........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928802"/>
            <a:ext cx="40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Onderwerpen:</a:t>
            </a:r>
            <a:endParaRPr lang="nl-NL" b="1" dirty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Wat is techniek?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Didactiek van ontwerpen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Technische systemen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Biogerelateerde</a:t>
            </a:r>
            <a:r>
              <a:rPr lang="nl-NL" dirty="0" smtClean="0"/>
              <a:t> techniek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Zin en onzin van maken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Technische vaardigheden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Techniek en samenleving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Beroepsgerichte techniek (CGO)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Leerstofkeuze en ordening</a:t>
            </a:r>
          </a:p>
          <a:p>
            <a:pPr>
              <a:buFont typeface="Arial" pitchFamily="34" charset="0"/>
              <a:buChar char="•"/>
            </a:pPr>
            <a:r>
              <a:rPr lang="nl-NL" b="1" dirty="0" smtClean="0"/>
              <a:t>Diversiteit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Technieklokaal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PO VO MBO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...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endParaRPr lang="nl-NL" dirty="0" smtClean="0"/>
          </a:p>
          <a:p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3580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 cultuur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r>
              <a:rPr lang="nl-NL" sz="2800" dirty="0" smtClean="0"/>
              <a:t>Beelden ten aanzien van technische beroepen. </a:t>
            </a:r>
          </a:p>
          <a:p>
            <a:r>
              <a:rPr lang="nl-NL" sz="2800" dirty="0" smtClean="0"/>
              <a:t>Veel twijfelaars</a:t>
            </a:r>
          </a:p>
          <a:p>
            <a:r>
              <a:rPr lang="nl-NL" sz="2800" dirty="0" smtClean="0"/>
              <a:t>Invloed allochtone ouders op beroepskeuze is groot </a:t>
            </a:r>
            <a:r>
              <a:rPr lang="nl-NL" sz="1200" dirty="0" smtClean="0"/>
              <a:t>(</a:t>
            </a:r>
            <a:r>
              <a:rPr lang="nl-NL" sz="1200" dirty="0" err="1" smtClean="0"/>
              <a:t>Konig</a:t>
            </a:r>
            <a:r>
              <a:rPr lang="nl-NL" sz="1200" dirty="0" smtClean="0"/>
              <a:t>, </a:t>
            </a:r>
            <a:r>
              <a:rPr lang="nl-NL" sz="1200" dirty="0" err="1" smtClean="0"/>
              <a:t>Gelderblom</a:t>
            </a:r>
            <a:r>
              <a:rPr lang="nl-NL" sz="1200" dirty="0" smtClean="0"/>
              <a:t>, &amp; </a:t>
            </a:r>
            <a:r>
              <a:rPr lang="nl-NL" sz="1200" dirty="0" err="1" smtClean="0"/>
              <a:t>Gravesteijn</a:t>
            </a:r>
            <a:r>
              <a:rPr lang="nl-NL" sz="1200" dirty="0" smtClean="0"/>
              <a:t>, 2010). </a:t>
            </a:r>
            <a:endParaRPr lang="en-US" sz="2800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327338"/>
            <a:ext cx="4143372" cy="5530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677042" cy="1000108"/>
          </a:xfrm>
        </p:spPr>
        <p:txBody>
          <a:bodyPr/>
          <a:lstStyle/>
          <a:p>
            <a:pPr algn="l"/>
            <a:r>
              <a:rPr lang="nl-NL" sz="3200" dirty="0" smtClean="0"/>
              <a:t>Aandachtspunten cultuur in het leergebied  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3381387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Identiteit leergebied en aansluiting bij persoonlijke (culturele) identiteit.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Onderzoekende </a:t>
            </a:r>
            <a:r>
              <a:rPr lang="nl-NL" dirty="0" smtClean="0"/>
              <a:t>houding </a:t>
            </a:r>
          </a:p>
          <a:p>
            <a:r>
              <a:rPr lang="nl-NL" sz="2000" dirty="0" smtClean="0"/>
              <a:t>kritisch zijn</a:t>
            </a:r>
          </a:p>
          <a:p>
            <a:r>
              <a:rPr lang="nl-NL" sz="2000" dirty="0" smtClean="0"/>
              <a:t>willen begrijpen</a:t>
            </a:r>
          </a:p>
          <a:p>
            <a:r>
              <a:rPr lang="nl-NL" sz="2000" dirty="0" smtClean="0"/>
              <a:t>willen bereiken</a:t>
            </a:r>
          </a:p>
          <a:p>
            <a:r>
              <a:rPr lang="nl-NL" sz="2000" dirty="0" smtClean="0"/>
              <a:t>willen delen</a:t>
            </a:r>
          </a:p>
          <a:p>
            <a:r>
              <a:rPr lang="nl-NL" sz="2000" dirty="0" smtClean="0"/>
              <a:t>willen vernieuwen</a:t>
            </a:r>
          </a:p>
          <a:p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endParaRPr lang="nl-NL" sz="2000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621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85787" y="35716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Aandachtspunten </a:t>
            </a:r>
            <a:r>
              <a:rPr lang="nl-NL" sz="3200" b="1" dirty="0" smtClean="0"/>
              <a:t>cultuur </a:t>
            </a:r>
            <a:r>
              <a:rPr lang="nl-NL" sz="3200" b="1" dirty="0" smtClean="0"/>
              <a:t>in het leergebied 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944" y="1857364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sz="3200" b="1" dirty="0" smtClean="0"/>
              <a:t>Identiteit leergebied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Cultuur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200" kern="0" noProof="0" dirty="0" smtClean="0">
                <a:latin typeface="+mn-lt"/>
              </a:rPr>
              <a:t>C</a:t>
            </a: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zijn mogelijke oorzaken van een lager aantal leerlingen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 een </a:t>
            </a:r>
            <a:r>
              <a:rPr kumimoji="0" lang="nl-NL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niet-Westerse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achtergrond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voor techniek kiest op jouw school? Denktijd / Wissel uit in een duo.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(voor de laptoppers met internetverbinding: Maak een lijstje op </a:t>
            </a:r>
            <a:r>
              <a:rPr kumimoji="0" lang="nl-NL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http://bit.ly/tzqvaf</a:t>
            </a:r>
            <a:r>
              <a:rPr kumimoji="0" lang="nl-NL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dirty="0" smtClean="0">
                <a:latin typeface="+mn-lt"/>
              </a:rPr>
              <a:t>D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zijn voor jouw school mogelijke verbeterpunten? </a:t>
            </a: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0004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Talige diversiteit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000240"/>
            <a:ext cx="8643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Taalvaardigheid en schoolsucces zijn sterk gerelateerd.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Interventies waarbij tegelijkertijd aan taalvaardigheid en vakkennis </a:t>
            </a:r>
            <a:r>
              <a:rPr lang="nl-NL" dirty="0" smtClean="0"/>
              <a:t>/</a:t>
            </a:r>
            <a:r>
              <a:rPr lang="nl-NL" dirty="0" smtClean="0"/>
              <a:t>vaardigheden wordt gewerkt, zijn effectief (Hajer 2010). </a:t>
            </a:r>
          </a:p>
          <a:p>
            <a:endParaRPr lang="nl-NL" dirty="0" smtClean="0"/>
          </a:p>
          <a:p>
            <a:r>
              <a:rPr lang="nl-NL" b="1" dirty="0" smtClean="0"/>
              <a:t>Hoe doe je dat in techniek?</a:t>
            </a:r>
          </a:p>
          <a:p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Taaldoelen stellen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Betekenisvolle (ook cultureel sensitieve) contexten aanbrengen (handel, ondernemerschap, voedsel,  ....)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Interactie organiseren, mondelinge en schriftelijke vaktaal uitlokken. 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285720" y="1428736"/>
            <a:ext cx="5214942" cy="3286148"/>
          </a:xfrm>
          <a:prstGeom prst="wedgeRectCallout">
            <a:avLst>
              <a:gd name="adj1" fmla="val -1629"/>
              <a:gd name="adj2" fmla="val 6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85720" y="142852"/>
            <a:ext cx="6572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 smtClean="0"/>
              <a:t>Taalsteun bij </a:t>
            </a:r>
            <a:r>
              <a:rPr lang="nl-NL" sz="2800" b="1" dirty="0" smtClean="0"/>
              <a:t>(</a:t>
            </a:r>
            <a:r>
              <a:rPr lang="nl-NL" sz="2800" b="1" dirty="0"/>
              <a:t>vak)taalproductie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4786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“Sven, zegt onder andere dat het kinderspeelgoed veilig moet zijn . </a:t>
            </a:r>
          </a:p>
          <a:p>
            <a:endParaRPr lang="nl-NL" dirty="0" smtClean="0"/>
          </a:p>
          <a:p>
            <a:r>
              <a:rPr lang="nl-NL" dirty="0" smtClean="0"/>
              <a:t>Wat Sven zegt is goed, maar we kunnen in dat antwoord ook de woorden gebruiken die we hebben geleerd toen het ging over ontwerpen. </a:t>
            </a:r>
          </a:p>
          <a:p>
            <a:r>
              <a:rPr lang="nl-NL" dirty="0" smtClean="0"/>
              <a:t>Denk daar even over na...</a:t>
            </a:r>
          </a:p>
          <a:p>
            <a:endParaRPr lang="nl-NL" dirty="0" smtClean="0"/>
          </a:p>
          <a:p>
            <a:r>
              <a:rPr lang="nl-NL" dirty="0" smtClean="0"/>
              <a:t>Probeer jij het antwoord van Sven eens te verbeteren, </a:t>
            </a:r>
            <a:r>
              <a:rPr lang="nl-NL" dirty="0" err="1" smtClean="0"/>
              <a:t>umm</a:t>
            </a:r>
            <a:r>
              <a:rPr lang="nl-NL" dirty="0" smtClean="0"/>
              <a:t>.....   </a:t>
            </a:r>
            <a:r>
              <a:rPr lang="nl-NL" dirty="0" err="1" smtClean="0"/>
              <a:t>Karima</a:t>
            </a:r>
            <a:r>
              <a:rPr lang="nl-NL" dirty="0" smtClean="0"/>
              <a:t> ...”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 l="47883"/>
          <a:stretch>
            <a:fillRect/>
          </a:stretch>
        </p:blipFill>
        <p:spPr bwMode="auto">
          <a:xfrm>
            <a:off x="5643570" y="1357298"/>
            <a:ext cx="350043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15140" y="61436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www.technieknext.nl</a:t>
            </a:r>
            <a:endParaRPr lang="en-US" dirty="0"/>
          </a:p>
        </p:txBody>
      </p:sp>
      <p:pic>
        <p:nvPicPr>
          <p:cNvPr id="7171" name="Picture 3" descr="http://www.teacherspocketbooks.co.uk/images/teachers/cartoons/Teacher6pupils-Hi.jpg"/>
          <p:cNvPicPr>
            <a:picLocks noChangeAspect="1" noChangeArrowheads="1"/>
          </p:cNvPicPr>
          <p:nvPr/>
        </p:nvPicPr>
        <p:blipFill>
          <a:blip r:embed="rId4" cstate="print"/>
          <a:srcRect r="45782" b="9269"/>
          <a:stretch>
            <a:fillRect/>
          </a:stretch>
        </p:blipFill>
        <p:spPr bwMode="auto">
          <a:xfrm>
            <a:off x="2928926" y="4786322"/>
            <a:ext cx="1931313" cy="1938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0004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Talige diversiteit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000240"/>
            <a:ext cx="8643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Taalvaardigheid en schoolsucces zijn sterk gerelateerd.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Interventies waarbij tegelijkertijd aan taalvaardigheid en vakkennis en vaardigheden wordt gewerkt, zijn effectief (</a:t>
            </a: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Hajer 2010 </a:t>
            </a: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</a:t>
            </a: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bit.ly/urmMBT</a:t>
            </a: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)</a:t>
            </a:r>
          </a:p>
          <a:p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Hoe doe je dat in techniek?</a:t>
            </a:r>
          </a:p>
          <a:p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Taaldoelen stellen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Betekenisvolle contexten aanbrengen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Interactie organiseren, mondelinge en schriftelijke vaktaal uitlokken. 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Taalsteun. Rijk maar begrijpelijk taalaanbod, ook in techniek. 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721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FF00"/>
                </a:solidFill>
              </a:rPr>
              <a:t>Maak een reclametekst voor jouw ontwerp. </a:t>
            </a:r>
            <a:endParaRPr lang="nl-NL" sz="3200" b="1" dirty="0" smtClean="0">
              <a:solidFill>
                <a:srgbClr val="FFFF00"/>
              </a:solidFill>
            </a:endParaRPr>
          </a:p>
          <a:p>
            <a:r>
              <a:rPr lang="nl-NL" sz="3200" b="1" dirty="0" smtClean="0">
                <a:solidFill>
                  <a:srgbClr val="FFFF00"/>
                </a:solidFill>
              </a:rPr>
              <a:t>Verwerk in je tekst: onderzoek / tests van prototype;  gebruikerseisen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ltifunctionee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2357430"/>
            <a:ext cx="4786346" cy="358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043758" cy="1143000"/>
          </a:xfrm>
        </p:spPr>
        <p:txBody>
          <a:bodyPr/>
          <a:lstStyle/>
          <a:p>
            <a:pPr algn="l"/>
            <a:r>
              <a:rPr lang="nl-NL" sz="4000" dirty="0" smtClean="0"/>
              <a:t>Meer info via </a:t>
            </a:r>
            <a:r>
              <a:rPr lang="nl-NL" sz="4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http://bit.ly/uHltAd</a:t>
            </a:r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3"/>
            <a:ext cx="9144000" cy="57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850188" cy="1025509"/>
          </a:xfrm>
        </p:spPr>
        <p:txBody>
          <a:bodyPr/>
          <a:lstStyle/>
          <a:p>
            <a:pPr eaLnBrk="1" hangingPunct="1"/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Leerlingen in soorten en maten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214282" y="1643050"/>
            <a:ext cx="3321043" cy="6500858"/>
          </a:xfrm>
        </p:spPr>
        <p:txBody>
          <a:bodyPr/>
          <a:lstStyle/>
          <a:p>
            <a:pPr eaLnBrk="1" hangingPunct="1">
              <a:buFont typeface="Zapf Dingbats" charset="2"/>
              <a:buNone/>
            </a:pPr>
            <a:r>
              <a:rPr lang="nl-NL" sz="2000" b="1" dirty="0" err="1" smtClean="0">
                <a:latin typeface="Times New Roman" pitchFamily="18" charset="0"/>
                <a:cs typeface="Times New Roman" pitchFamily="18" charset="0"/>
              </a:rPr>
              <a:t>Gender</a:t>
            </a:r>
            <a:endParaRPr lang="nl-N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Zapf Dingbats" charset="2"/>
              <a:buNone/>
            </a:pPr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Cultuur</a:t>
            </a:r>
            <a:endParaRPr lang="nl-N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Zapf Dingbats" charset="2"/>
              <a:buNone/>
            </a:pPr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Talige diversiteit</a:t>
            </a:r>
          </a:p>
          <a:p>
            <a:pPr eaLnBrk="1" hangingPunct="1">
              <a:buFont typeface="Zapf Dingbats" charset="2"/>
              <a:buNone/>
            </a:pPr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Interesse</a:t>
            </a:r>
          </a:p>
          <a:p>
            <a:pPr eaLnBrk="1" hangingPunct="1">
              <a:buFont typeface="Zapf Dingbats" charset="2"/>
              <a:buNone/>
            </a:pP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Cultuur (platteland </a:t>
            </a:r>
            <a:r>
              <a:rPr lang="nl-NL" sz="2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 stad)</a:t>
            </a:r>
          </a:p>
          <a:p>
            <a:pPr eaLnBrk="1" hangingPunct="1">
              <a:buFont typeface="Zapf Dingbats" charset="2"/>
              <a:buNone/>
            </a:pP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Sociaal economische status</a:t>
            </a:r>
          </a:p>
          <a:p>
            <a:pPr eaLnBrk="1" hangingPunct="1">
              <a:buFont typeface="Zapf Dingbats" charset="2"/>
              <a:buNone/>
            </a:pP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Beroep ouders</a:t>
            </a:r>
          </a:p>
          <a:p>
            <a:pPr eaLnBrk="1" hangingPunct="1">
              <a:buFont typeface="Zapf Dingbats" charset="2"/>
              <a:buNone/>
            </a:pP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Intelligentie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(meervoudig)</a:t>
            </a:r>
          </a:p>
          <a:p>
            <a:pPr eaLnBrk="1" hangingPunct="1">
              <a:buFont typeface="Zapf Dingbats" charset="2"/>
              <a:buNone/>
            </a:pP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............</a:t>
            </a:r>
          </a:p>
          <a:p>
            <a:pPr eaLnBrk="1" hangingPunct="1">
              <a:buFont typeface="Zapf Dingbats" charset="2"/>
              <a:buNone/>
            </a:pP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..........</a:t>
            </a:r>
          </a:p>
          <a:p>
            <a:pPr eaLnBrk="1" hangingPunct="1">
              <a:buFont typeface="Zapf Dingbats" charset="2"/>
              <a:buNone/>
            </a:pPr>
            <a:endParaRPr lang="nl-NL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Zapf Dingbats" charset="2"/>
              <a:buNone/>
            </a:pPr>
            <a:endParaRPr lang="nl-NL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Zapf Dingbats" charset="2"/>
              <a:buNone/>
            </a:pPr>
            <a:endParaRPr lang="nl-NL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Zapf Dingbats" charset="2"/>
              <a:buNone/>
            </a:pPr>
            <a:endParaRPr lang="nl-NL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Zapf Dingbats" charset="2"/>
              <a:buNone/>
            </a:pPr>
            <a:endParaRPr lang="nl-NL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Zapf Dingbats" charset="2"/>
              <a:buNone/>
            </a:pPr>
            <a:endParaRPr lang="nl-N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ant-racing.nl/plaatjes/DSC01659.JPG"/>
          <p:cNvPicPr>
            <a:picLocks noChangeAspect="1" noChangeArrowheads="1"/>
          </p:cNvPicPr>
          <p:nvPr/>
        </p:nvPicPr>
        <p:blipFill>
          <a:blip r:embed="rId3" cstate="print"/>
          <a:srcRect l="16281" r="10452" b="896"/>
          <a:stretch>
            <a:fillRect/>
          </a:stretch>
        </p:blipFill>
        <p:spPr bwMode="auto">
          <a:xfrm>
            <a:off x="3651462" y="1357298"/>
            <a:ext cx="5492538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Interesse</a:t>
            </a:r>
            <a:r>
              <a:rPr lang="nl-NL" dirty="0" smtClean="0"/>
              <a:t> 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57150"/>
            <a:ext cx="642937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9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277" y="0"/>
            <a:ext cx="93002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157161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http://bit.ly/fFxQJb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061" y="0"/>
            <a:ext cx="9249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829576" cy="1143000"/>
          </a:xfrm>
        </p:spPr>
        <p:txBody>
          <a:bodyPr/>
          <a:lstStyle/>
          <a:p>
            <a:pPr algn="l"/>
            <a:r>
              <a:rPr lang="nl-NL" sz="2400" dirty="0" smtClean="0"/>
              <a:t>Download een </a:t>
            </a:r>
            <a:r>
              <a:rPr lang="nl-NL" sz="2400" dirty="0" err="1" smtClean="0"/>
              <a:t>sneak</a:t>
            </a:r>
            <a:r>
              <a:rPr lang="nl-NL" sz="2400" dirty="0" smtClean="0"/>
              <a:t> preview </a:t>
            </a:r>
            <a:r>
              <a:rPr lang="nl-NL" sz="2400" dirty="0" smtClean="0"/>
              <a:t>op </a:t>
            </a:r>
            <a:r>
              <a:rPr lang="nl-NL" sz="2400" dirty="0" smtClean="0">
                <a:hlinkClick r:id="rId2"/>
              </a:rPr>
              <a:t>http://</a:t>
            </a:r>
            <a:r>
              <a:rPr lang="nl-NL" sz="2400" dirty="0" smtClean="0">
                <a:hlinkClick r:id="rId2"/>
              </a:rPr>
              <a:t>bit.ly/vvVYD0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Deze presentatie </a:t>
            </a:r>
            <a:r>
              <a:rPr lang="nl-NL" sz="2400" dirty="0" smtClean="0"/>
              <a:t>+filmpje: </a:t>
            </a:r>
            <a:r>
              <a:rPr lang="nl-NL" sz="2400" dirty="0" smtClean="0">
                <a:hlinkClick r:id="rId3"/>
              </a:rPr>
              <a:t>http://</a:t>
            </a:r>
            <a:r>
              <a:rPr lang="nl-NL" sz="2400" dirty="0" smtClean="0">
                <a:hlinkClick r:id="rId3"/>
              </a:rPr>
              <a:t>bit.ly/uK3tsG</a:t>
            </a:r>
            <a:r>
              <a:rPr lang="nl-NL" sz="2400" dirty="0" smtClean="0"/>
              <a:t>  </a:t>
            </a:r>
            <a:endParaRPr lang="en-US" sz="2400" dirty="0"/>
          </a:p>
        </p:txBody>
      </p:sp>
      <p:pic>
        <p:nvPicPr>
          <p:cNvPr id="4" name="Picture 4" descr="http://images.wikia.com/starwars/images/1/1a/Bookstu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5357818" cy="4750456"/>
          </a:xfrm>
          <a:prstGeom prst="rect">
            <a:avLst/>
          </a:prstGeom>
          <a:noFill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3733" y="1357298"/>
            <a:ext cx="366026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/>
          <a:lstStyle/>
          <a:p>
            <a:r>
              <a:rPr lang="nl-NL" dirty="0" smtClean="0"/>
              <a:t>In mijn technieklessen hebben jongens en meisjes gelijke kansen.  </a:t>
            </a:r>
            <a:endParaRPr lang="nl-NL" dirty="0" smtClean="0"/>
          </a:p>
          <a:p>
            <a:r>
              <a:rPr lang="nl-NL" dirty="0" smtClean="0"/>
              <a:t>Bij u toch</a:t>
            </a:r>
            <a:r>
              <a:rPr lang="nl-NL" dirty="0" smtClean="0"/>
              <a:t> ook? </a:t>
            </a:r>
            <a:endParaRPr lang="nl-NL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5476" name="Picture 4" descr="http://www.nighthowls7.com/images/smiley_ang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572272"/>
            <a:ext cx="7888196" cy="475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43 -0.28889 C 0.45382 -0.31574 0.44688 -0.3412 0.44462 -0.36829 C 0.44167 -0.40347 0.44011 -0.44074 0.43264 -0.47477 C 0.42952 -0.48935 0.42639 -0.50648 0.41841 -0.51759 C 0.41216 -0.55 0.38021 -0.5463 0.36129 -0.54768 C 0.35122 -0.55 0.34167 -0.55393 0.33143 -0.55555 C 0.32379 -0.55856 0.3165 -0.56273 0.30886 -0.56528 C 0.29983 -0.56829 0.29045 -0.56967 0.28143 -0.57315 C 0.25469 -0.57222 0.23299 -0.57176 0.20764 -0.56829 C 0.1717 -0.55555 0.21875 -0.57106 0.18021 -0.56204 C 0.17327 -0.56042 0.16337 -0.55509 0.15643 -0.55255 C 0.13716 -0.54514 0.11979 -0.53842 0.10174 -0.52708 C 0.09931 -0.52546 0.0967 -0.5243 0.09462 -0.52222 C 0.09236 -0.51991 0.09097 -0.5162 0.08854 -0.51435 C 0.08525 -0.51204 0.07587 -0.51065 0.07188 -0.50972 C 0.06632 -0.50856 0.05521 -0.50648 0.05521 -0.50648 C 0.0441 -0.5081 0.03282 -0.50856 0.02188 -0.51111 C 0.00018 -0.51643 -0.01718 -0.53773 -0.03524 -0.55255 C -0.046 -0.56134 -0.0585 -0.56829 -0.06736 -0.58102 C -0.07934 -0.59838 -0.08923 -0.61713 -0.09705 -0.63819 C -0.10659 -0.66389 -0.11857 -0.68403 -0.12569 -0.71111 C -0.12604 -0.71435 -0.12691 -0.71759 -0.12691 -0.72083 C -0.12673 -0.72546 -0.13212 -0.78889 -0.11146 -0.78889 " pathEditMode="relative" ptsTypes="ffffffffffffffffffffffA">
                                      <p:cBhvr>
                                        <p:cTn id="11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doof.nl/plaatjes/user/ba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322683">
            <a:off x="475256" y="504463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solidFill>
                  <a:srgbClr val="FC4AE7"/>
                </a:solidFill>
                <a:latin typeface="Kristen ITC" pitchFamily="66" charset="0"/>
              </a:rPr>
              <a:t>Blauw</a:t>
            </a:r>
            <a:r>
              <a:rPr lang="nl-NL" sz="4800" b="1" dirty="0" smtClean="0">
                <a:latin typeface="Kristen ITC" pitchFamily="66" charset="0"/>
              </a:rPr>
              <a:t> of </a:t>
            </a:r>
            <a:r>
              <a:rPr lang="nl-NL" sz="4800" b="1" dirty="0" smtClean="0">
                <a:solidFill>
                  <a:srgbClr val="00B0F0"/>
                </a:solidFill>
                <a:latin typeface="Kristen ITC" pitchFamily="66" charset="0"/>
              </a:rPr>
              <a:t>roze?</a:t>
            </a:r>
            <a:endParaRPr lang="en-US" sz="4800" b="1" dirty="0">
              <a:solidFill>
                <a:srgbClr val="00B0F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4" y="1142984"/>
            <a:ext cx="913588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000496" y="2928934"/>
            <a:ext cx="3786214" cy="1643074"/>
          </a:xfrm>
          <a:prstGeom prst="wedgeRoundRectCallout">
            <a:avLst>
              <a:gd name="adj1" fmla="val -854"/>
              <a:gd name="adj2" fmla="val 751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 in aanpak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nl-NL" sz="2000" i="1" dirty="0" smtClean="0"/>
              <a:t>Meisjes krijgen 68 procent vaker een </a:t>
            </a:r>
            <a:endParaRPr lang="nl-NL" sz="2000" i="1" dirty="0" smtClean="0"/>
          </a:p>
          <a:p>
            <a:pPr>
              <a:buNone/>
            </a:pPr>
            <a:r>
              <a:rPr lang="nl-NL" sz="2000" i="1" dirty="0" smtClean="0"/>
              <a:t>‘</a:t>
            </a:r>
            <a:r>
              <a:rPr lang="nl-NL" sz="2000" i="1" u="sng" dirty="0" smtClean="0"/>
              <a:t>niet- </a:t>
            </a:r>
            <a:r>
              <a:rPr lang="nl-NL" sz="2000" i="1" u="sng" dirty="0" smtClean="0"/>
              <a:t>inhoudelijke </a:t>
            </a:r>
            <a:r>
              <a:rPr lang="nl-NL" sz="2000" i="1" u="sng" dirty="0" smtClean="0"/>
              <a:t>hulpbeurt’</a:t>
            </a:r>
            <a:endParaRPr lang="nl-NL" sz="2000" i="1" u="sng" dirty="0" smtClean="0"/>
          </a:p>
          <a:p>
            <a:pPr>
              <a:buNone/>
            </a:pPr>
            <a:endParaRPr lang="nl-NL" i="1" dirty="0" smtClean="0"/>
          </a:p>
          <a:p>
            <a:pPr>
              <a:buNone/>
            </a:pPr>
            <a:endParaRPr lang="nl-NL" i="1" dirty="0" smtClean="0"/>
          </a:p>
          <a:p>
            <a:pPr>
              <a:buNone/>
            </a:pPr>
            <a:endParaRPr lang="nl-NL" i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71670" y="2500306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86248" y="3286124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i="1" dirty="0" smtClean="0"/>
              <a:t>Je weet wel hoe dat gereedschap heet: </a:t>
            </a:r>
            <a:r>
              <a:rPr lang="nl-NL" i="1" dirty="0" smtClean="0"/>
              <a:t>…   </a:t>
            </a:r>
            <a:r>
              <a:rPr lang="nl-NL" i="1" dirty="0" smtClean="0"/>
              <a:t>een water </a:t>
            </a:r>
            <a:r>
              <a:rPr lang="nl-NL" i="1" dirty="0" smtClean="0"/>
              <a:t>...</a:t>
            </a:r>
            <a:r>
              <a:rPr lang="nl-NL" i="1" dirty="0" smtClean="0"/>
              <a:t>waterpomp ….juist! waterpomptang</a:t>
            </a:r>
            <a:endParaRPr lang="en-US" dirty="0"/>
          </a:p>
        </p:txBody>
      </p:sp>
      <p:pic>
        <p:nvPicPr>
          <p:cNvPr id="25604" name="Picture 4" descr="http://4.bp.blogspot.com/_GnnqEfHyxNc/SyJiAkNB9OI/AAAAAAAAAUQ/2ZfmmQ6lyn4/s400/Teacher_Cartoon.jpg"/>
          <p:cNvPicPr>
            <a:picLocks noChangeAspect="1" noChangeArrowheads="1"/>
          </p:cNvPicPr>
          <p:nvPr/>
        </p:nvPicPr>
        <p:blipFill>
          <a:blip r:embed="rId2" cstate="print"/>
          <a:srcRect l="21000"/>
          <a:stretch>
            <a:fillRect/>
          </a:stretch>
        </p:blipFill>
        <p:spPr bwMode="auto">
          <a:xfrm>
            <a:off x="6643702" y="4714884"/>
            <a:ext cx="1881184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/>
          <a:lstStyle/>
          <a:p>
            <a:pPr algn="l"/>
            <a:r>
              <a:rPr lang="nl-NL" sz="2800" dirty="0" smtClean="0"/>
              <a:t>In </a:t>
            </a:r>
            <a:r>
              <a:rPr lang="nl-NL" sz="2800" dirty="0" smtClean="0"/>
              <a:t>het VMBO koos in 2009 slechts 4.9 procent van de meisjes voor de sector techniek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643446"/>
            <a:ext cx="2686040" cy="1614486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Kunnen we daar wat aan doen?</a:t>
            </a:r>
            <a:endParaRPr lang="en-US" dirty="0"/>
          </a:p>
        </p:txBody>
      </p:sp>
      <p:pic>
        <p:nvPicPr>
          <p:cNvPr id="108548" name="Picture 4" descr="http://www.vampirerave.com/db/pictures/7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95094"/>
            <a:ext cx="5572132" cy="546290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43570" y="92867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u="sng" dirty="0" err="1">
                <a:hlinkClick r:id="rId3"/>
              </a:rPr>
              <a:t>www.vhto.nl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1618" name="Picture 2" descr="http://www.eengoedhulpmiddel.nl/uploads/items/90/Vi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515075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85918" y="6215082"/>
            <a:ext cx="4599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/>
              <a:t>Techniek dient een menselijk doel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6098</TotalTime>
  <Words>814</Words>
  <Application>Microsoft Office PowerPoint</Application>
  <PresentationFormat>On-screen Show (4:3)</PresentationFormat>
  <Paragraphs>180</Paragraphs>
  <Slides>35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Standaardontwerp</vt:lpstr>
      <vt:lpstr>Office Theme</vt:lpstr>
      <vt:lpstr>Slide 1</vt:lpstr>
      <vt:lpstr>Slide 2</vt:lpstr>
      <vt:lpstr>Leerlingen in soorten en maten</vt:lpstr>
      <vt:lpstr>gender</vt:lpstr>
      <vt:lpstr>Slide 5</vt:lpstr>
      <vt:lpstr>Slide 6</vt:lpstr>
      <vt:lpstr>Verschillen in aanpak</vt:lpstr>
      <vt:lpstr>In het VMBO koos in 2009 slechts 4.9 procent van de meisjes voor de sector techniek </vt:lpstr>
      <vt:lpstr>Slide 9</vt:lpstr>
      <vt:lpstr>Slide 10</vt:lpstr>
      <vt:lpstr>Slide 11</vt:lpstr>
      <vt:lpstr>Slide 12</vt:lpstr>
      <vt:lpstr>Slide 13</vt:lpstr>
      <vt:lpstr> gender</vt:lpstr>
      <vt:lpstr>Slide 15</vt:lpstr>
      <vt:lpstr>Slide 16</vt:lpstr>
      <vt:lpstr>Slide 17</vt:lpstr>
      <vt:lpstr>Slide 18</vt:lpstr>
      <vt:lpstr>aandachtspunten  cultuur  </vt:lpstr>
      <vt:lpstr>Aandachtspunt cultuur</vt:lpstr>
      <vt:lpstr>Aandachtspunten cultuur in het leergebied  </vt:lpstr>
      <vt:lpstr>Slide 22</vt:lpstr>
      <vt:lpstr>Cultuur </vt:lpstr>
      <vt:lpstr>Slide 24</vt:lpstr>
      <vt:lpstr>Slide 25</vt:lpstr>
      <vt:lpstr>Slide 26</vt:lpstr>
      <vt:lpstr>Slide 27</vt:lpstr>
      <vt:lpstr>Slide 28</vt:lpstr>
      <vt:lpstr>Meer info via http://bit.ly/uHltAd </vt:lpstr>
      <vt:lpstr>Slide 30</vt:lpstr>
      <vt:lpstr>Slide 31</vt:lpstr>
      <vt:lpstr>Slide 32</vt:lpstr>
      <vt:lpstr>Slide 33</vt:lpstr>
      <vt:lpstr>Slide 34</vt:lpstr>
      <vt:lpstr>Download een sneak preview op http://bit.ly/vvVYD0 Deze presentatie +filmpje: http://bit.ly/uK3tsG  </vt:lpstr>
    </vt:vector>
  </TitlesOfParts>
  <Company>Hogeschool van Utrecht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dijk3</dc:creator>
  <cp:lastModifiedBy>dijk3</cp:lastModifiedBy>
  <cp:revision>315</cp:revision>
  <dcterms:created xsi:type="dcterms:W3CDTF">2009-09-17T11:27:16Z</dcterms:created>
  <dcterms:modified xsi:type="dcterms:W3CDTF">2011-11-10T13:50:12Z</dcterms:modified>
</cp:coreProperties>
</file>