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2" r:id="rId3"/>
    <p:sldId id="279" r:id="rId4"/>
    <p:sldId id="322" r:id="rId5"/>
    <p:sldId id="295" r:id="rId6"/>
    <p:sldId id="281" r:id="rId7"/>
    <p:sldId id="334" r:id="rId8"/>
    <p:sldId id="325" r:id="rId9"/>
    <p:sldId id="333" r:id="rId10"/>
    <p:sldId id="350" r:id="rId11"/>
    <p:sldId id="353" r:id="rId12"/>
    <p:sldId id="354" r:id="rId13"/>
    <p:sldId id="331" r:id="rId14"/>
    <p:sldId id="351" r:id="rId15"/>
    <p:sldId id="332" r:id="rId16"/>
    <p:sldId id="348" r:id="rId17"/>
    <p:sldId id="326" r:id="rId18"/>
    <p:sldId id="349" r:id="rId19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4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9064" autoAdjust="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7" d="100"/>
          <a:sy n="77" d="100"/>
        </p:scale>
        <p:origin x="-2190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B37CF0-47CF-4394-9EC1-C31DE6F8BC85}" type="datetimeFigureOut">
              <a:rPr lang="de-DE"/>
              <a:pPr>
                <a:defRPr/>
              </a:pPr>
              <a:t>16.05.2012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52" y="9446338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C77FD8-B585-466D-BC00-E71B164761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13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686032-1337-4F18-816B-6C2A76A18279}" type="datetimeFigureOut">
              <a:rPr lang="de-DE"/>
              <a:pPr>
                <a:defRPr/>
              </a:pPr>
              <a:t>16.05.2012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482" y="4724759"/>
            <a:ext cx="5487040" cy="4475083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338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3852" y="9446338"/>
            <a:ext cx="2972548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75D262-FB68-41A4-B8DD-252882EF3A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6C44D-8999-466B-86F9-B3B78DF01E7C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523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696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343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606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B7D9C4-EC03-4B93-BEE1-11BBC945895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74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33011-A454-47C6-A808-B3AB0A68A5E7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DB26D-D01E-415C-93CC-A60983A4F75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76578-32C5-45A3-B3DF-B208D69F74B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C0811-969A-429A-8645-0434197AF65E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67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07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C750CA-3F77-45D3-AE91-72F48E23FB6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5D262-FB68-41A4-B8DD-252882EF3A6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13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2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5" name="Gerade Verbindung 18"/>
          <p:cNvCxnSpPr/>
          <p:nvPr/>
        </p:nvCxnSpPr>
        <p:spPr>
          <a:xfrm>
            <a:off x="1571604" y="6143644"/>
            <a:ext cx="6858048" cy="1588"/>
          </a:xfrm>
          <a:prstGeom prst="line">
            <a:avLst/>
          </a:prstGeom>
          <a:ln w="69850" cmpd="sng"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0" descr="primas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741988"/>
            <a:ext cx="244792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C956-B1CD-423A-9A9C-F1D213F592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81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66DE9-B7AE-47A0-B567-3B1088BCEDE9}" type="datetimeFigureOut">
              <a:rPr lang="nl-NL" smtClean="0"/>
              <a:pPr/>
              <a:t>16-5-2012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C93-3443-49A7-B787-06808970ACE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eck 12"/>
          <p:cNvSpPr/>
          <p:nvPr userDrawn="1"/>
        </p:nvSpPr>
        <p:spPr>
          <a:xfrm>
            <a:off x="0" y="0"/>
            <a:ext cx="285750" cy="6858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8" name="Gerade Verbindung 18"/>
          <p:cNvCxnSpPr/>
          <p:nvPr userDrawn="1"/>
        </p:nvCxnSpPr>
        <p:spPr>
          <a:xfrm>
            <a:off x="1571604" y="6143644"/>
            <a:ext cx="6858048" cy="1588"/>
          </a:xfrm>
          <a:prstGeom prst="line">
            <a:avLst/>
          </a:prstGeom>
          <a:ln w="69850" cmpd="sng"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 descr="primas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741988"/>
            <a:ext cx="244792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2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86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928688" y="1600200"/>
            <a:ext cx="77581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429500" y="6143625"/>
            <a:ext cx="785813" cy="714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22151-990D-4B05-BAE3-DF5C8DD1F9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1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as-project.eu/artikel/nl/1362/PD+Module+4:+Asking+questions+that+promote+reasoning/view.do?lang=n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as-project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as-project.eu/artikel/en/1381/PD+Module+1:++Applet/view.do?lang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714375" y="1214438"/>
            <a:ext cx="7772400" cy="3000375"/>
          </a:xfrm>
        </p:spPr>
        <p:txBody>
          <a:bodyPr/>
          <a:lstStyle/>
          <a:p>
            <a:pPr eaLnBrk="1" hangingPunct="1"/>
            <a:r>
              <a:rPr lang="de-DE" sz="3200" dirty="0" err="1" smtClean="0">
                <a:solidFill>
                  <a:srgbClr val="FF0000"/>
                </a:solidFill>
              </a:rPr>
              <a:t>P</a:t>
            </a:r>
            <a:r>
              <a:rPr lang="de-DE" sz="3200" dirty="0" err="1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de-DE" sz="3200" dirty="0" err="1" smtClean="0"/>
              <a:t>omoting</a:t>
            </a:r>
            <a:r>
              <a:rPr lang="de-DE" sz="3200" dirty="0" smtClean="0"/>
              <a:t> </a:t>
            </a:r>
            <a:r>
              <a:rPr lang="de-DE" sz="3200" dirty="0" err="1" smtClean="0">
                <a:solidFill>
                  <a:srgbClr val="F8D74A"/>
                </a:solidFill>
              </a:rPr>
              <a:t>i</a:t>
            </a:r>
            <a:r>
              <a:rPr lang="de-DE" sz="3200" dirty="0" err="1" smtClean="0"/>
              <a:t>nquiry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de-DE" sz="3200" dirty="0" smtClean="0"/>
              <a:t>in </a:t>
            </a:r>
            <a:r>
              <a:rPr lang="de-DE" sz="3200" dirty="0" smtClean="0">
                <a:solidFill>
                  <a:srgbClr val="00B050"/>
                </a:solidFill>
              </a:rPr>
              <a:t>m</a:t>
            </a:r>
            <a:r>
              <a:rPr lang="de-DE" sz="3200" dirty="0" smtClean="0"/>
              <a:t>athematics </a:t>
            </a:r>
            <a:r>
              <a:rPr lang="de-DE" sz="3200" dirty="0" err="1" smtClean="0">
                <a:solidFill>
                  <a:srgbClr val="0070C0"/>
                </a:solidFill>
              </a:rPr>
              <a:t>a</a:t>
            </a:r>
            <a:r>
              <a:rPr lang="de-DE" sz="3200" dirty="0" err="1" smtClean="0"/>
              <a:t>nd</a:t>
            </a:r>
            <a:r>
              <a:rPr lang="de-DE" sz="3200" dirty="0" smtClean="0"/>
              <a:t> </a:t>
            </a:r>
            <a:r>
              <a:rPr lang="de-DE" sz="3200" dirty="0" err="1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de-DE" sz="3200" dirty="0" err="1" smtClean="0"/>
              <a:t>cience</a:t>
            </a:r>
            <a:r>
              <a:rPr lang="de-DE" sz="3200" dirty="0" smtClean="0"/>
              <a:t> </a:t>
            </a:r>
            <a:r>
              <a:rPr lang="de-DE" sz="3200" dirty="0" err="1" smtClean="0"/>
              <a:t>education</a:t>
            </a:r>
            <a:r>
              <a:rPr lang="de-DE" sz="3200" dirty="0" smtClean="0"/>
              <a:t> </a:t>
            </a:r>
            <a:r>
              <a:rPr lang="de-DE" sz="3200" dirty="0" err="1" smtClean="0"/>
              <a:t>across</a:t>
            </a:r>
            <a:r>
              <a:rPr lang="de-DE" sz="3200" dirty="0" smtClean="0"/>
              <a:t> Europe</a:t>
            </a:r>
          </a:p>
        </p:txBody>
      </p:sp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>
          <a:xfrm>
            <a:off x="3028950" y="5143500"/>
            <a:ext cx="5400675" cy="895350"/>
          </a:xfrm>
        </p:spPr>
        <p:txBody>
          <a:bodyPr/>
          <a:lstStyle/>
          <a:p>
            <a:pPr algn="r" eaLnBrk="1" hangingPunct="1"/>
            <a:r>
              <a:rPr lang="de-DE" sz="3000" dirty="0" smtClean="0">
                <a:solidFill>
                  <a:srgbClr val="898989"/>
                </a:solidFill>
              </a:rPr>
              <a:t>ECENT 16-5-2012</a:t>
            </a:r>
          </a:p>
        </p:txBody>
      </p:sp>
      <p:sp>
        <p:nvSpPr>
          <p:cNvPr id="5" name="Rechteck 4"/>
          <p:cNvSpPr/>
          <p:nvPr/>
        </p:nvSpPr>
        <p:spPr>
          <a:xfrm>
            <a:off x="3525838" y="6286500"/>
            <a:ext cx="357187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01028" cy="1143000"/>
          </a:xfrm>
        </p:spPr>
        <p:txBody>
          <a:bodyPr/>
          <a:lstStyle/>
          <a:p>
            <a:pPr algn="l"/>
            <a:r>
              <a:rPr lang="en-US" sz="3600" dirty="0" err="1" smtClean="0"/>
              <a:t>Primas</a:t>
            </a:r>
            <a:r>
              <a:rPr lang="en-US" sz="3600" dirty="0" smtClean="0"/>
              <a:t>, FI en </a:t>
            </a:r>
            <a:r>
              <a:rPr lang="en-US" sz="3600" dirty="0" err="1" smtClean="0"/>
              <a:t>uitvoering</a:t>
            </a:r>
            <a:endParaRPr lang="nl-NL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28688" y="1600200"/>
            <a:ext cx="7891784" cy="4525963"/>
          </a:xfrm>
        </p:spPr>
        <p:txBody>
          <a:bodyPr/>
          <a:lstStyle/>
          <a:p>
            <a:r>
              <a:rPr lang="nl-NL" sz="2400" dirty="0" smtClean="0"/>
              <a:t>Nascholing</a:t>
            </a:r>
          </a:p>
          <a:p>
            <a:pPr lvl="1"/>
            <a:r>
              <a:rPr lang="nl-NL" sz="2000" dirty="0" smtClean="0"/>
              <a:t>4 modules op </a:t>
            </a:r>
            <a:r>
              <a:rPr lang="nl-NL" sz="2000" dirty="0" err="1" smtClean="0"/>
              <a:t>Lek&amp;Linge</a:t>
            </a:r>
            <a:r>
              <a:rPr lang="nl-NL" sz="2000" dirty="0" smtClean="0"/>
              <a:t> gedaan</a:t>
            </a:r>
          </a:p>
          <a:p>
            <a:pPr lvl="1"/>
            <a:r>
              <a:rPr lang="en-US" sz="2000" dirty="0" err="1"/>
              <a:t>Komend</a:t>
            </a:r>
            <a:r>
              <a:rPr lang="en-US" sz="2000" dirty="0"/>
              <a:t> </a:t>
            </a:r>
            <a:r>
              <a:rPr lang="en-US" sz="2000" dirty="0" err="1"/>
              <a:t>jaar</a:t>
            </a:r>
            <a:r>
              <a:rPr lang="en-US" sz="2000" dirty="0"/>
              <a:t> diverse </a:t>
            </a:r>
            <a:r>
              <a:rPr lang="en-US" sz="2000" dirty="0" err="1"/>
              <a:t>scholen</a:t>
            </a:r>
            <a:r>
              <a:rPr lang="en-US" sz="2000" dirty="0"/>
              <a:t> in het land</a:t>
            </a:r>
            <a:r>
              <a:rPr lang="en-US" sz="2000" dirty="0" smtClean="0"/>
              <a:t>…</a:t>
            </a:r>
            <a:endParaRPr lang="nl-NL" sz="2000" dirty="0" smtClean="0"/>
          </a:p>
          <a:p>
            <a:pPr lvl="1"/>
            <a:r>
              <a:rPr lang="nl-NL" sz="2000" dirty="0" smtClean="0"/>
              <a:t>Grote </a:t>
            </a:r>
            <a:r>
              <a:rPr lang="nl-NL" sz="2000" dirty="0" smtClean="0"/>
              <a:t>rekendag (en voorbereidingsbijeenkomst?)</a:t>
            </a:r>
          </a:p>
          <a:p>
            <a:pPr lvl="1"/>
            <a:r>
              <a:rPr lang="nl-NL" sz="2000" dirty="0" err="1" smtClean="0"/>
              <a:t>Alympiade</a:t>
            </a:r>
            <a:r>
              <a:rPr lang="nl-NL" sz="2000" dirty="0" smtClean="0"/>
              <a:t>, </a:t>
            </a:r>
            <a:r>
              <a:rPr lang="nl-NL" sz="2000" dirty="0" err="1" smtClean="0"/>
              <a:t>B-dag</a:t>
            </a:r>
            <a:r>
              <a:rPr lang="nl-NL" sz="2000" dirty="0" smtClean="0"/>
              <a:t>, … ?</a:t>
            </a:r>
          </a:p>
          <a:p>
            <a:pPr lvl="1"/>
            <a:r>
              <a:rPr lang="nl-NL" sz="2000" dirty="0" smtClean="0"/>
              <a:t>W&amp;T academie en vindplaatsen</a:t>
            </a:r>
            <a:r>
              <a:rPr lang="nl-NL" sz="2000" dirty="0" smtClean="0"/>
              <a:t>?</a:t>
            </a:r>
          </a:p>
          <a:p>
            <a:pPr lvl="1"/>
            <a:r>
              <a:rPr lang="nl-NL" sz="2000" dirty="0" smtClean="0"/>
              <a:t>Bèta </a:t>
            </a:r>
            <a:r>
              <a:rPr lang="nl-NL" sz="2000" dirty="0" smtClean="0"/>
              <a:t>excellent?</a:t>
            </a:r>
          </a:p>
          <a:p>
            <a:pPr lvl="1"/>
            <a:r>
              <a:rPr lang="nl-NL" sz="2000" dirty="0" smtClean="0"/>
              <a:t>Bètasteunpunten?</a:t>
            </a:r>
          </a:p>
          <a:p>
            <a:r>
              <a:rPr lang="nl-NL" sz="2400" dirty="0" smtClean="0"/>
              <a:t>Scholing</a:t>
            </a:r>
          </a:p>
          <a:p>
            <a:pPr lvl="1"/>
            <a:r>
              <a:rPr lang="nl-NL" sz="2000" dirty="0" err="1" smtClean="0"/>
              <a:t>Leraaropleidingen</a:t>
            </a:r>
            <a:r>
              <a:rPr lang="nl-NL" sz="2000" dirty="0" smtClean="0"/>
              <a:t> (HU en FI)</a:t>
            </a:r>
          </a:p>
        </p:txBody>
      </p:sp>
    </p:spTree>
    <p:extLst>
      <p:ext uri="{BB962C8B-B14F-4D97-AF65-F5344CB8AC3E}">
        <p14:creationId xmlns:p14="http://schemas.microsoft.com/office/powerpoint/2010/main" val="15838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benzinekosten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8208912" cy="4525963"/>
          </a:xfrm>
        </p:spPr>
        <p:txBody>
          <a:bodyPr/>
          <a:lstStyle/>
          <a:p>
            <a:r>
              <a:rPr lang="nl-NL" dirty="0" smtClean="0"/>
              <a:t>Hoe kun je leerlingen laten onderzoeken?</a:t>
            </a:r>
          </a:p>
          <a:p>
            <a:r>
              <a:rPr lang="nl-NL" dirty="0" smtClean="0"/>
              <a:t>VB: benzinekosten</a:t>
            </a:r>
          </a:p>
          <a:p>
            <a:r>
              <a:rPr lang="nl-NL" dirty="0" err="1" smtClean="0"/>
              <a:t>Blzd</a:t>
            </a:r>
            <a:r>
              <a:rPr lang="nl-NL" dirty="0" smtClean="0"/>
              <a:t> 7 </a:t>
            </a:r>
            <a:r>
              <a:rPr lang="nl-NL" dirty="0" err="1" smtClean="0"/>
              <a:t>handout</a:t>
            </a:r>
            <a:r>
              <a:rPr lang="nl-NL" dirty="0" smtClean="0"/>
              <a:t> 4: check de 2 methoden en bediscussieer welke je het beste vindt.</a:t>
            </a:r>
          </a:p>
          <a:p>
            <a:r>
              <a:rPr lang="nl-NL" dirty="0" smtClean="0"/>
              <a:t>Observeer (deel van) de les hierover</a:t>
            </a:r>
          </a:p>
          <a:p>
            <a:r>
              <a:rPr lang="nl-NL" sz="1200" dirty="0">
                <a:hlinkClick r:id="rId2"/>
              </a:rPr>
              <a:t>http://www.primas-project.eu/artikel/nl/1362/PD+Module+4%3A+Asking+questions+that+promote+reasoning/view.do?lang=nl</a:t>
            </a:r>
            <a:endParaRPr lang="nl-NL" sz="1200" dirty="0" smtClean="0"/>
          </a:p>
          <a:p>
            <a:r>
              <a:rPr lang="nl-NL" dirty="0" smtClean="0"/>
              <a:t>Hoe is geprobeerd de leerlingen te laten denken?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0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Plan vragen stellen die redeneren en denken stimuleren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Stel vragen zo dat iedereen betrokken wordt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Geef leerlingen tijd om na te denken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Vermijd geven van een waardeoordeel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Ga in op reacties van leerlingen (vraag door)</a:t>
            </a:r>
          </a:p>
        </p:txBody>
      </p:sp>
    </p:spTree>
    <p:extLst>
      <p:ext uri="{BB962C8B-B14F-4D97-AF65-F5344CB8AC3E}">
        <p14:creationId xmlns:p14="http://schemas.microsoft.com/office/powerpoint/2010/main" val="32115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2. Tackling Unstructured Problems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25" y="1196752"/>
            <a:ext cx="605168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39406"/>
            <a:ext cx="6234113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850106"/>
          </a:xfrm>
        </p:spPr>
        <p:txBody>
          <a:bodyPr/>
          <a:lstStyle/>
          <a:p>
            <a:r>
              <a:rPr lang="nl-NL" sz="3200" dirty="0" smtClean="0"/>
              <a:t>2. </a:t>
            </a:r>
            <a:r>
              <a:rPr lang="nl-NL" sz="3200" dirty="0" err="1" smtClean="0"/>
              <a:t>Tackling</a:t>
            </a:r>
            <a:r>
              <a:rPr lang="nl-NL" sz="3200" dirty="0" smtClean="0"/>
              <a:t> </a:t>
            </a:r>
            <a:r>
              <a:rPr lang="nl-NL" sz="3200" dirty="0" err="1" smtClean="0"/>
              <a:t>unstructured</a:t>
            </a:r>
            <a:r>
              <a:rPr lang="nl-NL" sz="3200" dirty="0" smtClean="0"/>
              <a:t> </a:t>
            </a:r>
            <a:r>
              <a:rPr lang="nl-NL" sz="3200" dirty="0" err="1" smtClean="0"/>
              <a:t>problems</a:t>
            </a:r>
            <a:r>
              <a:rPr lang="nl-NL" sz="3200" dirty="0" smtClean="0"/>
              <a:t> 2</a:t>
            </a:r>
            <a:endParaRPr lang="nl-NL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196752"/>
            <a:ext cx="5422015" cy="279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88064"/>
            <a:ext cx="5805016" cy="198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2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186738" cy="1143000"/>
          </a:xfrm>
        </p:spPr>
        <p:txBody>
          <a:bodyPr/>
          <a:lstStyle/>
          <a:p>
            <a:endParaRPr lang="en-US" sz="3600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1800" dirty="0" smtClean="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65539" y="476672"/>
            <a:ext cx="4143375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Pts val="1800"/>
            </a:pPr>
            <a:r>
              <a:rPr lang="en-US" dirty="0">
                <a:solidFill>
                  <a:srgbClr val="000000"/>
                </a:solidFill>
              </a:rPr>
              <a:t>5. Students Working Collaboratively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5498288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01028" cy="1143000"/>
          </a:xfrm>
        </p:spPr>
        <p:txBody>
          <a:bodyPr/>
          <a:lstStyle/>
          <a:p>
            <a:pPr algn="l"/>
            <a:r>
              <a:rPr lang="en-US" sz="3600" dirty="0" err="1" smtClean="0"/>
              <a:t>Primas</a:t>
            </a:r>
            <a:r>
              <a:rPr lang="en-US" sz="3600" dirty="0" smtClean="0"/>
              <a:t>, FI en </a:t>
            </a:r>
            <a:r>
              <a:rPr lang="en-US" sz="3600" dirty="0" err="1" smtClean="0"/>
              <a:t>materialen</a:t>
            </a:r>
            <a:endParaRPr lang="nl-NL" sz="3600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60" y="-24"/>
            <a:ext cx="2028572" cy="25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42910" y="1700808"/>
            <a:ext cx="7143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Praktisch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onderzoek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Vallen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r>
              <a:rPr lang="en-US" sz="2000" dirty="0" err="1" smtClean="0">
                <a:solidFill>
                  <a:schemeClr val="accent1"/>
                </a:solidFill>
              </a:rPr>
              <a:t>modellen</a:t>
            </a:r>
            <a:r>
              <a:rPr lang="en-US" sz="2000" dirty="0" smtClean="0">
                <a:solidFill>
                  <a:schemeClr val="accent1"/>
                </a:solidFill>
              </a:rPr>
              <a:t> en slim </a:t>
            </a:r>
            <a:r>
              <a:rPr lang="en-US" sz="2000" dirty="0" err="1" smtClean="0">
                <a:solidFill>
                  <a:schemeClr val="accent1"/>
                </a:solidFill>
              </a:rPr>
              <a:t>zijn</a:t>
            </a:r>
            <a:r>
              <a:rPr lang="en-US" sz="2000" dirty="0" smtClean="0">
                <a:solidFill>
                  <a:schemeClr val="accent1"/>
                </a:solidFill>
              </a:rPr>
              <a:t> (JCU)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Hand-out 5 en 6: Het </a:t>
            </a:r>
            <a:r>
              <a:rPr lang="en-US" sz="2000" dirty="0" err="1" smtClean="0">
                <a:solidFill>
                  <a:schemeClr val="accent1"/>
                </a:solidFill>
              </a:rPr>
              <a:t>plannen</a:t>
            </a:r>
            <a:r>
              <a:rPr lang="en-US" sz="2000" dirty="0" smtClean="0">
                <a:solidFill>
                  <a:schemeClr val="accent1"/>
                </a:solidFill>
              </a:rPr>
              <a:t> van </a:t>
            </a:r>
            <a:r>
              <a:rPr lang="en-US" sz="2000" dirty="0" err="1" smtClean="0">
                <a:solidFill>
                  <a:schemeClr val="accent1"/>
                </a:solidFill>
              </a:rPr>
              <a:t>goede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vragen</a:t>
            </a:r>
            <a:endParaRPr lang="en-US" sz="2000" dirty="0" smtClean="0">
              <a:solidFill>
                <a:schemeClr val="accent1"/>
              </a:solidFill>
            </a:endParaRP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Bekijk</a:t>
            </a:r>
            <a:r>
              <a:rPr lang="en-US" sz="2000" dirty="0" smtClean="0"/>
              <a:t> de </a:t>
            </a:r>
            <a:r>
              <a:rPr lang="en-US" sz="2000" dirty="0" err="1" smtClean="0"/>
              <a:t>lesplanning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Hoe </a:t>
            </a:r>
            <a:r>
              <a:rPr lang="en-US" sz="2000" dirty="0" err="1" smtClean="0"/>
              <a:t>bevordert</a:t>
            </a:r>
            <a:r>
              <a:rPr lang="en-US" sz="2000" dirty="0" smtClean="0"/>
              <a:t> </a:t>
            </a:r>
            <a:r>
              <a:rPr lang="en-US" sz="2000" dirty="0" err="1" smtClean="0"/>
              <a:t>deze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onderzoekende</a:t>
            </a:r>
            <a:r>
              <a:rPr lang="en-US" sz="2000" dirty="0" smtClean="0"/>
              <a:t> </a:t>
            </a:r>
            <a:r>
              <a:rPr lang="en-US" sz="2000" dirty="0" err="1" smtClean="0"/>
              <a:t>houding</a:t>
            </a:r>
            <a:r>
              <a:rPr lang="en-US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Pas de </a:t>
            </a:r>
            <a:r>
              <a:rPr lang="en-US" sz="2000" dirty="0" err="1" smtClean="0"/>
              <a:t>lesplanning</a:t>
            </a:r>
            <a:r>
              <a:rPr lang="en-US" sz="2000" dirty="0" smtClean="0"/>
              <a:t> </a:t>
            </a:r>
            <a:r>
              <a:rPr lang="en-US" sz="2000" dirty="0" err="1" smtClean="0"/>
              <a:t>aan</a:t>
            </a:r>
            <a:r>
              <a:rPr lang="en-US" sz="2000" dirty="0" smtClean="0"/>
              <a:t> (</a:t>
            </a:r>
            <a:r>
              <a:rPr lang="en-US" sz="2000" dirty="0" err="1" smtClean="0"/>
              <a:t>bovenbouw</a:t>
            </a:r>
            <a:r>
              <a:rPr lang="en-US" sz="2000" dirty="0" smtClean="0"/>
              <a:t> </a:t>
            </a:r>
            <a:r>
              <a:rPr lang="en-US" sz="2000" dirty="0" err="1" smtClean="0"/>
              <a:t>basisonderwijs</a:t>
            </a:r>
            <a:r>
              <a:rPr lang="en-US" sz="2000" dirty="0" smtClean="0"/>
              <a:t>, </a:t>
            </a:r>
            <a:r>
              <a:rPr lang="en-US" sz="2000" dirty="0" err="1" smtClean="0"/>
              <a:t>onderbouw</a:t>
            </a:r>
            <a:r>
              <a:rPr lang="en-US" sz="2000" dirty="0" smtClean="0"/>
              <a:t> </a:t>
            </a:r>
            <a:r>
              <a:rPr lang="en-US" sz="2000" dirty="0" err="1" smtClean="0"/>
              <a:t>vo</a:t>
            </a:r>
            <a:r>
              <a:rPr lang="en-US" sz="2000" dirty="0" smtClean="0"/>
              <a:t>, </a:t>
            </a:r>
            <a:r>
              <a:rPr lang="en-US" sz="2000" dirty="0" err="1" smtClean="0"/>
              <a:t>bovenbouw</a:t>
            </a:r>
            <a:r>
              <a:rPr lang="en-US" sz="2000" dirty="0" smtClean="0"/>
              <a:t> h/v)</a:t>
            </a:r>
            <a:br>
              <a:rPr lang="en-US" sz="2000" dirty="0" smtClean="0"/>
            </a:b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/>
                </a:solidFill>
              </a:rPr>
              <a:t>Waar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zou</a:t>
            </a:r>
            <a:r>
              <a:rPr lang="en-US" dirty="0" smtClean="0">
                <a:solidFill>
                  <a:schemeClr val="accent1"/>
                </a:solidFill>
              </a:rPr>
              <a:t> je </a:t>
            </a:r>
            <a:r>
              <a:rPr lang="en-US" dirty="0" err="1" smtClean="0">
                <a:solidFill>
                  <a:schemeClr val="accent1"/>
                </a:solidFill>
              </a:rPr>
              <a:t>welke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vragen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kunnen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stellen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om</a:t>
            </a:r>
            <a:r>
              <a:rPr lang="en-US" dirty="0" smtClean="0">
                <a:solidFill>
                  <a:schemeClr val="accent1"/>
                </a:solidFill>
              </a:rPr>
              <a:t> het </a:t>
            </a:r>
            <a:r>
              <a:rPr lang="en-US" dirty="0" err="1" smtClean="0">
                <a:solidFill>
                  <a:schemeClr val="accent1"/>
                </a:solidFill>
              </a:rPr>
              <a:t>denken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bij</a:t>
            </a:r>
            <a:r>
              <a:rPr lang="en-US" dirty="0" smtClean="0">
                <a:solidFill>
                  <a:schemeClr val="accent1"/>
                </a:solidFill>
              </a:rPr>
              <a:t> de </a:t>
            </a:r>
            <a:r>
              <a:rPr lang="en-US" dirty="0" err="1" smtClean="0">
                <a:solidFill>
                  <a:schemeClr val="accent1"/>
                </a:solidFill>
              </a:rPr>
              <a:t>leerlingen</a:t>
            </a:r>
            <a:r>
              <a:rPr lang="en-US" dirty="0" smtClean="0">
                <a:solidFill>
                  <a:schemeClr val="accent1"/>
                </a:solidFill>
              </a:rPr>
              <a:t> (</a:t>
            </a:r>
            <a:r>
              <a:rPr lang="en-US" dirty="0" err="1" smtClean="0">
                <a:solidFill>
                  <a:schemeClr val="accent1"/>
                </a:solidFill>
              </a:rPr>
              <a:t>nog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err="1" smtClean="0">
                <a:solidFill>
                  <a:schemeClr val="accent1"/>
                </a:solidFill>
              </a:rPr>
              <a:t>sterker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bevorderen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r>
              <a:rPr lang="de-DE" dirty="0" err="1" smtClean="0"/>
              <a:t>Taak</a:t>
            </a:r>
            <a:r>
              <a:rPr lang="de-DE" dirty="0" smtClean="0"/>
              <a:t> voor FI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928688" y="1600200"/>
            <a:ext cx="7758112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Aanpassen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situatie</a:t>
            </a:r>
            <a:r>
              <a:rPr lang="en-US" sz="2400" dirty="0" smtClean="0">
                <a:solidFill>
                  <a:schemeClr val="tx1"/>
                </a:solidFill>
              </a:rPr>
              <a:t> in Nederland</a:t>
            </a:r>
          </a:p>
          <a:p>
            <a:pPr marL="342900" indent="-342900" algn="l" eaLnBrk="1" hangingPunct="1"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Meer science </a:t>
            </a:r>
            <a:r>
              <a:rPr lang="en-US" sz="2400" dirty="0" err="1" smtClean="0">
                <a:solidFill>
                  <a:schemeClr val="tx1"/>
                </a:solidFill>
              </a:rPr>
              <a:t>voorbeelden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Uitvoeren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[ </a:t>
            </a:r>
            <a:r>
              <a:rPr lang="en-US" sz="1800" dirty="0" smtClean="0">
                <a:solidFill>
                  <a:schemeClr val="tx1"/>
                </a:solidFill>
              </a:rPr>
              <a:t>met </a:t>
            </a:r>
            <a:r>
              <a:rPr lang="en-US" sz="1800" dirty="0" err="1" smtClean="0">
                <a:solidFill>
                  <a:schemeClr val="tx1"/>
                </a:solidFill>
              </a:rPr>
              <a:t>gebruik</a:t>
            </a:r>
            <a:r>
              <a:rPr lang="en-US" sz="1800" dirty="0" smtClean="0">
                <a:solidFill>
                  <a:schemeClr val="tx1"/>
                </a:solidFill>
              </a:rPr>
              <a:t> van </a:t>
            </a:r>
            <a:r>
              <a:rPr lang="en-US" sz="1800" dirty="0" err="1" smtClean="0">
                <a:solidFill>
                  <a:schemeClr val="tx1"/>
                </a:solidFill>
              </a:rPr>
              <a:t>bestaande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netwerken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projecten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eigen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wensen</a:t>
            </a:r>
            <a:r>
              <a:rPr lang="en-US" sz="1800" dirty="0" smtClean="0">
                <a:solidFill>
                  <a:schemeClr val="tx1"/>
                </a:solidFill>
              </a:rPr>
              <a:t>, …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01028" cy="1143000"/>
          </a:xfrm>
        </p:spPr>
        <p:txBody>
          <a:bodyPr/>
          <a:lstStyle/>
          <a:p>
            <a:pPr algn="l"/>
            <a:r>
              <a:rPr lang="en-US" sz="3600" dirty="0" err="1" smtClean="0"/>
              <a:t>Primas</a:t>
            </a:r>
            <a:r>
              <a:rPr lang="en-US" sz="3600" dirty="0" smtClean="0"/>
              <a:t>, FI en </a:t>
            </a:r>
            <a:r>
              <a:rPr lang="en-US" sz="3600" dirty="0" err="1" smtClean="0"/>
              <a:t>materialen</a:t>
            </a:r>
            <a:endParaRPr lang="nl-NL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Appelles</a:t>
            </a:r>
          </a:p>
          <a:p>
            <a:r>
              <a:rPr lang="nl-NL" sz="2400" dirty="0" smtClean="0"/>
              <a:t>JCU opdracht</a:t>
            </a:r>
          </a:p>
          <a:p>
            <a:r>
              <a:rPr lang="nl-NL" sz="2400" dirty="0" err="1" smtClean="0"/>
              <a:t>Problem</a:t>
            </a:r>
            <a:r>
              <a:rPr lang="nl-NL" sz="2400" dirty="0" smtClean="0"/>
              <a:t> </a:t>
            </a:r>
            <a:r>
              <a:rPr lang="nl-NL" sz="2400" dirty="0" err="1" smtClean="0"/>
              <a:t>posing</a:t>
            </a:r>
            <a:endParaRPr lang="nl-NL" sz="2400" dirty="0" smtClean="0"/>
          </a:p>
          <a:p>
            <a:r>
              <a:rPr lang="nl-NL" sz="2400" dirty="0" err="1" smtClean="0"/>
              <a:t>Alympiade</a:t>
            </a:r>
            <a:r>
              <a:rPr lang="nl-NL" sz="2400" dirty="0" smtClean="0"/>
              <a:t>, </a:t>
            </a:r>
            <a:r>
              <a:rPr lang="nl-NL" sz="2400" dirty="0" err="1" smtClean="0"/>
              <a:t>B-dag</a:t>
            </a:r>
            <a:endParaRPr lang="nl-NL" sz="2400" dirty="0" smtClean="0"/>
          </a:p>
          <a:p>
            <a:r>
              <a:rPr lang="nl-NL" sz="2400" dirty="0" smtClean="0"/>
              <a:t>Grote Rekendag</a:t>
            </a:r>
          </a:p>
          <a:p>
            <a:r>
              <a:rPr lang="en-US" sz="2400" dirty="0" smtClean="0"/>
              <a:t>…</a:t>
            </a:r>
            <a:endParaRPr lang="nl-NL" sz="2400" dirty="0" smtClean="0"/>
          </a:p>
          <a:p>
            <a:r>
              <a:rPr lang="nl-NL" sz="2400" dirty="0" smtClean="0"/>
              <a:t>Ideeën 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www.primas-project.eu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groepjes</a:t>
            </a:r>
            <a:r>
              <a:rPr lang="en-US" dirty="0" smtClean="0"/>
              <a:t> 4 </a:t>
            </a:r>
            <a:r>
              <a:rPr lang="en-US" dirty="0" err="1" smtClean="0"/>
              <a:t>minuten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Hoeveel</a:t>
            </a:r>
            <a:r>
              <a:rPr lang="en-US" dirty="0" smtClean="0"/>
              <a:t> </a:t>
            </a:r>
            <a:r>
              <a:rPr lang="en-US" dirty="0" err="1" smtClean="0"/>
              <a:t>tandartsen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in Nederland?</a:t>
            </a:r>
          </a:p>
          <a:p>
            <a:endParaRPr lang="en-US" dirty="0"/>
          </a:p>
          <a:p>
            <a:r>
              <a:rPr lang="en-US" dirty="0" smtClean="0"/>
              <a:t>Hoe ben je op je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gekomen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hoeverre</a:t>
            </a:r>
            <a:r>
              <a:rPr lang="en-US" dirty="0" smtClean="0"/>
              <a:t> was </a:t>
            </a:r>
            <a:r>
              <a:rPr lang="en-US" dirty="0" err="1" smtClean="0"/>
              <a:t>aanpak</a:t>
            </a:r>
            <a:r>
              <a:rPr lang="en-US" dirty="0" smtClean="0"/>
              <a:t> </a:t>
            </a:r>
            <a:r>
              <a:rPr lang="en-US" dirty="0" err="1" smtClean="0"/>
              <a:t>vertrouwd</a:t>
            </a:r>
            <a:r>
              <a:rPr lang="en-US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06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eaLnBrk="1" hangingPunct="1"/>
            <a:r>
              <a:rPr lang="de-DE" dirty="0" err="1" smtClean="0"/>
              <a:t>Onderzoekend</a:t>
            </a:r>
            <a:r>
              <a:rPr lang="de-DE" dirty="0" smtClean="0"/>
              <a:t> </a:t>
            </a:r>
            <a:r>
              <a:rPr lang="de-DE" dirty="0" err="1" smtClean="0"/>
              <a:t>leren</a:t>
            </a:r>
            <a:endParaRPr lang="de-DE" dirty="0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928688" y="1428750"/>
            <a:ext cx="5227488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In Europa </a:t>
            </a:r>
            <a:r>
              <a:rPr lang="de-DE" sz="2000" dirty="0" err="1" smtClean="0">
                <a:solidFill>
                  <a:schemeClr val="tx1"/>
                </a:solidFill>
              </a:rPr>
              <a:t>aandacht</a:t>
            </a:r>
            <a:r>
              <a:rPr lang="de-DE" sz="2000" dirty="0" smtClean="0">
                <a:solidFill>
                  <a:schemeClr val="tx1"/>
                </a:solidFill>
              </a:rPr>
              <a:t> voor </a:t>
            </a:r>
            <a:r>
              <a:rPr lang="de-DE" sz="2000" dirty="0" err="1" smtClean="0">
                <a:solidFill>
                  <a:srgbClr val="FF0000"/>
                </a:solidFill>
              </a:rPr>
              <a:t>Inquiry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based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learning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vanwege</a:t>
            </a:r>
            <a:r>
              <a:rPr lang="de-DE" sz="2000" dirty="0" smtClean="0">
                <a:solidFill>
                  <a:schemeClr val="tx1"/>
                </a:solidFill>
              </a:rPr>
              <a:t>:</a:t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2000" dirty="0" smtClean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itchFamily="2" charset="2"/>
              <a:buChar char="v"/>
            </a:pPr>
            <a:r>
              <a:rPr lang="de-DE" sz="2000" dirty="0" smtClean="0">
                <a:solidFill>
                  <a:schemeClr val="tx1"/>
                </a:solidFill>
              </a:rPr>
              <a:t>PISA</a:t>
            </a:r>
          </a:p>
          <a:p>
            <a:pPr marL="800100" lvl="1" indent="-342900" algn="l" eaLnBrk="1" hangingPunct="1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European Reference Framework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KEY COMPETENCES FOR LIFELONG LEARNING, 2006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(literacy, learning to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learn, creativity, …)</a:t>
            </a: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2000" dirty="0" smtClean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56145"/>
            <a:ext cx="3979416" cy="153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eaLnBrk="1" hangingPunct="1"/>
            <a:r>
              <a:rPr lang="de-DE" dirty="0" err="1" smtClean="0"/>
              <a:t>Aanleiding</a:t>
            </a:r>
            <a:endParaRPr lang="de-DE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928688" y="1428750"/>
            <a:ext cx="7758112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Rocard-Report (2007)</a:t>
            </a:r>
          </a:p>
          <a:p>
            <a:pPr marL="800100" lvl="1" indent="-342900" algn="l" eaLnBrk="1" hangingPunct="1">
              <a:buFont typeface="Arial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Onderscheid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tussen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(1) </a:t>
            </a:r>
            <a:r>
              <a:rPr lang="en-US" sz="1600" dirty="0" smtClean="0">
                <a:solidFill>
                  <a:srgbClr val="7030A0"/>
                </a:solidFill>
              </a:rPr>
              <a:t>teacher-centered, transmission approach</a:t>
            </a:r>
            <a:r>
              <a:rPr lang="en-US" sz="1600" dirty="0" smtClean="0">
                <a:solidFill>
                  <a:schemeClr val="tx1"/>
                </a:solidFill>
              </a:rPr>
              <a:t> en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(2) </a:t>
            </a:r>
            <a:r>
              <a:rPr lang="en-US" sz="1600" dirty="0" smtClean="0">
                <a:solidFill>
                  <a:srgbClr val="7030A0"/>
                </a:solidFill>
              </a:rPr>
              <a:t>inductive, student-centered, collaborative approach, referred to as inquiry-based education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Arial" charset="0"/>
              <a:buChar char="•"/>
            </a:pPr>
            <a:endParaRPr lang="de-DE" sz="1600" dirty="0" smtClean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Arial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Problemen:</a:t>
            </a:r>
          </a:p>
          <a:p>
            <a:pPr marL="1257300" lvl="2" indent="-342900" algn="l" eaLnBrk="1" hangingPunct="1">
              <a:buFont typeface="Wingdings" pitchFamily="2" charset="2"/>
              <a:buChar char="v"/>
            </a:pPr>
            <a:r>
              <a:rPr lang="de-DE" sz="1600" dirty="0" smtClean="0">
                <a:solidFill>
                  <a:schemeClr val="tx1"/>
                </a:solidFill>
              </a:rPr>
              <a:t>De </a:t>
            </a:r>
            <a:r>
              <a:rPr lang="de-DE" sz="1600" dirty="0" err="1" smtClean="0">
                <a:solidFill>
                  <a:schemeClr val="tx1"/>
                </a:solidFill>
              </a:rPr>
              <a:t>dagelijkse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lespraktijk</a:t>
            </a:r>
            <a:r>
              <a:rPr lang="de-DE" sz="1600" dirty="0" smtClean="0">
                <a:solidFill>
                  <a:schemeClr val="tx1"/>
                </a:solidFill>
              </a:rPr>
              <a:t> (</a:t>
            </a:r>
            <a:r>
              <a:rPr lang="de-DE" sz="1600" dirty="0" err="1" smtClean="0">
                <a:solidFill>
                  <a:srgbClr val="7030A0"/>
                </a:solidFill>
              </a:rPr>
              <a:t>teacher</a:t>
            </a:r>
            <a:r>
              <a:rPr lang="de-DE" sz="1600" dirty="0" smtClean="0">
                <a:solidFill>
                  <a:srgbClr val="7030A0"/>
                </a:solidFill>
              </a:rPr>
              <a:t> </a:t>
            </a:r>
            <a:r>
              <a:rPr lang="de-DE" sz="1600" dirty="0" err="1" smtClean="0">
                <a:solidFill>
                  <a:srgbClr val="7030A0"/>
                </a:solidFill>
              </a:rPr>
              <a:t>centered</a:t>
            </a:r>
            <a:r>
              <a:rPr lang="de-DE" sz="1600" dirty="0" smtClean="0">
                <a:solidFill>
                  <a:schemeClr val="tx1"/>
                </a:solidFill>
              </a:rPr>
              <a:t>) </a:t>
            </a:r>
            <a:r>
              <a:rPr lang="de-DE" sz="1600" dirty="0" err="1" smtClean="0">
                <a:solidFill>
                  <a:schemeClr val="tx1"/>
                </a:solidFill>
              </a:rPr>
              <a:t>verandert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nauwelijks</a:t>
            </a:r>
            <a:r>
              <a:rPr lang="de-DE" sz="1600" dirty="0" smtClean="0">
                <a:solidFill>
                  <a:schemeClr val="tx1"/>
                </a:solidFill>
              </a:rPr>
              <a:t> en </a:t>
            </a:r>
            <a:r>
              <a:rPr lang="de-DE" sz="1600" dirty="0" err="1" smtClean="0">
                <a:solidFill>
                  <a:schemeClr val="tx1"/>
                </a:solidFill>
              </a:rPr>
              <a:t>is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vooral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gericht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op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basiskennis</a:t>
            </a:r>
            <a:r>
              <a:rPr lang="de-DE" sz="1600" dirty="0" smtClean="0">
                <a:solidFill>
                  <a:schemeClr val="tx1"/>
                </a:solidFill>
              </a:rPr>
              <a:t> en -</a:t>
            </a:r>
            <a:r>
              <a:rPr lang="de-DE" sz="1600" dirty="0" err="1" smtClean="0">
                <a:solidFill>
                  <a:schemeClr val="tx1"/>
                </a:solidFill>
              </a:rPr>
              <a:t>vaardigheden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1257300" lvl="2" indent="-342900" algn="l" eaLnBrk="1" hangingPunct="1">
              <a:buFont typeface="Wingdings" pitchFamily="2" charset="2"/>
              <a:buChar char="v"/>
            </a:pPr>
            <a:r>
              <a:rPr lang="de-DE" sz="1600" dirty="0" err="1" smtClean="0">
                <a:solidFill>
                  <a:schemeClr val="tx1"/>
                </a:solidFill>
              </a:rPr>
              <a:t>Het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aantal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beta-studenten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daalt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de-DE" sz="2000" dirty="0" err="1" smtClean="0">
                <a:solidFill>
                  <a:schemeClr val="tx1"/>
                </a:solidFill>
              </a:rPr>
              <a:t>Gevolg</a:t>
            </a:r>
            <a:r>
              <a:rPr lang="de-DE" sz="2000" dirty="0" smtClean="0">
                <a:solidFill>
                  <a:schemeClr val="tx1"/>
                </a:solidFill>
              </a:rPr>
              <a:t>: EU programma in </a:t>
            </a:r>
            <a:r>
              <a:rPr lang="de-DE" sz="2000" dirty="0" smtClean="0">
                <a:solidFill>
                  <a:srgbClr val="FF0000"/>
                </a:solidFill>
              </a:rPr>
              <a:t>Science in Society </a:t>
            </a:r>
            <a:r>
              <a:rPr lang="de-DE" sz="2000" dirty="0" smtClean="0">
                <a:solidFill>
                  <a:schemeClr val="tx1"/>
                </a:solidFill>
              </a:rPr>
              <a:t>(fp7)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r>
              <a:rPr lang="de-DE" dirty="0" smtClean="0"/>
              <a:t>PRIMAS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928688" y="1600200"/>
            <a:ext cx="7758112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  <a:defRPr/>
            </a:pPr>
            <a:r>
              <a:rPr lang="de-DE" sz="2400" dirty="0" err="1" smtClean="0">
                <a:solidFill>
                  <a:schemeClr val="tx1"/>
                </a:solidFill>
              </a:rPr>
              <a:t>PRomoting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Inquiry</a:t>
            </a:r>
            <a:r>
              <a:rPr lang="de-DE" sz="2400" dirty="0" smtClean="0">
                <a:solidFill>
                  <a:schemeClr val="tx1"/>
                </a:solidFill>
              </a:rPr>
              <a:t> in </a:t>
            </a:r>
            <a:r>
              <a:rPr lang="de-DE" sz="2400" dirty="0" err="1" smtClean="0">
                <a:solidFill>
                  <a:schemeClr val="tx1"/>
                </a:solidFill>
              </a:rPr>
              <a:t>Mathematics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and</a:t>
            </a:r>
            <a:r>
              <a:rPr lang="de-DE" sz="2400" dirty="0" smtClean="0">
                <a:solidFill>
                  <a:schemeClr val="tx1"/>
                </a:solidFill>
              </a:rPr>
              <a:t> Science </a:t>
            </a:r>
            <a:r>
              <a:rPr lang="de-DE" sz="2400" dirty="0" err="1" smtClean="0">
                <a:solidFill>
                  <a:schemeClr val="tx1"/>
                </a:solidFill>
              </a:rPr>
              <a:t>education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Doel: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Een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wijdverbreid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gebruik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van IBL in de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dagelijks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lespraktijk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bij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wiskunde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en science in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primair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secundair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bg1">
                    <a:lumMod val="50000"/>
                  </a:schemeClr>
                </a:solidFill>
              </a:rPr>
              <a:t>onderwijs</a:t>
            </a:r>
            <a:endParaRPr lang="de-DE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 eaLnBrk="1" hangingPunct="1">
              <a:defRPr/>
            </a:pPr>
            <a:r>
              <a:rPr lang="de-D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Life time: 01/2010 – 12/2013</a:t>
            </a:r>
          </a:p>
          <a:p>
            <a:pPr marL="342900" indent="-342900" algn="l" eaLnBrk="1" hangingPunct="1">
              <a:buFont typeface="Arial" charset="0"/>
              <a:buChar char="•"/>
              <a:defRPr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  <a:defRPr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algn="l" eaLnBrk="1" hangingPunct="1"/>
            <a:r>
              <a:rPr lang="de-DE" sz="4000" smtClean="0"/>
              <a:t>28 key players from 14 institutions</a:t>
            </a:r>
          </a:p>
        </p:txBody>
      </p:sp>
      <p:pic>
        <p:nvPicPr>
          <p:cNvPr id="8195" name="Picture 33" descr="log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62612" cy="43640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14313"/>
            <a:ext cx="8186738" cy="1143000"/>
          </a:xfrm>
        </p:spPr>
        <p:txBody>
          <a:bodyPr/>
          <a:lstStyle/>
          <a:p>
            <a:r>
              <a:rPr lang="en-US" dirty="0" err="1" smtClean="0"/>
              <a:t>Onderzoekend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z="2400" dirty="0" err="1" smtClean="0"/>
              <a:t>Perspectieven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0000"/>
                </a:solidFill>
              </a:rPr>
              <a:t>Doelen</a:t>
            </a:r>
            <a:r>
              <a:rPr lang="en-US" sz="2000" b="1" dirty="0" smtClean="0">
                <a:solidFill>
                  <a:srgbClr val="FF0000"/>
                </a:solidFill>
              </a:rPr>
              <a:t> van het </a:t>
            </a:r>
            <a:r>
              <a:rPr lang="en-US" sz="2000" b="1" dirty="0" err="1" smtClean="0">
                <a:solidFill>
                  <a:srgbClr val="FF0000"/>
                </a:solidFill>
              </a:rPr>
              <a:t>onderwijs</a:t>
            </a:r>
            <a:r>
              <a:rPr lang="en-US" sz="2000" b="1" dirty="0" smtClean="0">
                <a:solidFill>
                  <a:srgbClr val="FF0000"/>
                </a:solidFill>
              </a:rPr>
              <a:t> (curriculum)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endParaRPr lang="en-US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0000"/>
                </a:solidFill>
              </a:rPr>
              <a:t>Rol</a:t>
            </a:r>
            <a:r>
              <a:rPr lang="en-US" sz="2000" b="1" dirty="0" smtClean="0">
                <a:solidFill>
                  <a:srgbClr val="FF0000"/>
                </a:solidFill>
              </a:rPr>
              <a:t> van docent en </a:t>
            </a:r>
            <a:r>
              <a:rPr lang="en-US" sz="2000" b="1" dirty="0" err="1" smtClean="0">
                <a:solidFill>
                  <a:srgbClr val="FF0000"/>
                </a:solidFill>
              </a:rPr>
              <a:t>leerlingen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klascultuur</a:t>
            </a:r>
            <a:r>
              <a:rPr lang="en-US" sz="2000" b="1" dirty="0" smtClean="0">
                <a:solidFill>
                  <a:srgbClr val="FF0000"/>
                </a:solidFill>
              </a:rPr>
              <a:t>; attitude)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0000"/>
                </a:solidFill>
              </a:rPr>
              <a:t>Leeromgeving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lesmateriaal</a:t>
            </a:r>
            <a:r>
              <a:rPr lang="en-US" sz="2000" b="1" dirty="0" smtClean="0">
                <a:solidFill>
                  <a:srgbClr val="FF0000"/>
                </a:solidFill>
              </a:rPr>
              <a:t>; …)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endParaRPr lang="nl-NL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Primas</a:t>
            </a:r>
            <a:endParaRPr lang="en-US" dirty="0" smtClean="0"/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340768"/>
            <a:ext cx="7758112" cy="4525963"/>
          </a:xfrm>
          <a:noFill/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www.primas-project.eu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800" dirty="0" err="1" smtClean="0"/>
              <a:t>Zeven</a:t>
            </a:r>
            <a:r>
              <a:rPr lang="en-US" sz="2800" dirty="0" smtClean="0"/>
              <a:t> modules voor (</a:t>
            </a:r>
            <a:r>
              <a:rPr lang="en-US" sz="2800" dirty="0" err="1" smtClean="0"/>
              <a:t>na</a:t>
            </a:r>
            <a:r>
              <a:rPr lang="en-US" sz="2800" dirty="0" smtClean="0"/>
              <a:t>)</a:t>
            </a:r>
            <a:r>
              <a:rPr lang="en-US" sz="2800" dirty="0" err="1" smtClean="0"/>
              <a:t>scholing</a:t>
            </a:r>
            <a:r>
              <a:rPr lang="en-US" sz="2800" dirty="0" smtClean="0"/>
              <a:t> van </a:t>
            </a:r>
            <a:r>
              <a:rPr lang="en-US" sz="2800" dirty="0" err="1" smtClean="0"/>
              <a:t>docenten</a:t>
            </a:r>
            <a:r>
              <a:rPr lang="en-US" sz="2800" dirty="0" smtClean="0"/>
              <a:t>:</a:t>
            </a:r>
          </a:p>
          <a:p>
            <a:pPr>
              <a:defRPr/>
            </a:pPr>
            <a:endParaRPr lang="en-US" sz="2800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43470"/>
              </p:ext>
            </p:extLst>
          </p:nvPr>
        </p:nvGraphicFramePr>
        <p:xfrm>
          <a:off x="323528" y="3140968"/>
          <a:ext cx="849694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2664296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Student-led Inquiry 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Tackling Unstructured Problems 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Learning Concepts Through IBL 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Asking Questions that Promote Reasoning 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Students Working Collaboratively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Building on what students already know</a:t>
                      </a:r>
                    </a:p>
                    <a:p>
                      <a:pPr>
                        <a:buFont typeface="+mj-lt"/>
                        <a:buAutoNum type="arabicPeriod"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Self and peer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assesment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Leerling-gestuurd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onderzoek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Ongestructureerde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problemen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Begrippen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leren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Vragen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stellen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die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nadenken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bevorderen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Samenwerking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tussen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leerlingen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Verder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gaan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met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leerlingen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weten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Eigen en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onderlinge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beoordeling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r>
              <a:rPr lang="de-DE" dirty="0" err="1" smtClean="0"/>
              <a:t>Iedere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endParaRPr lang="de-DE" dirty="0" smtClean="0"/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928688" y="1600200"/>
            <a:ext cx="7758112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de-DE" sz="2400" dirty="0" smtClean="0">
                <a:solidFill>
                  <a:schemeClr val="tx1"/>
                </a:solidFill>
              </a:rPr>
              <a:t>Handleiding </a:t>
            </a:r>
            <a:r>
              <a:rPr lang="de-DE" sz="2400" dirty="0" err="1" smtClean="0">
                <a:solidFill>
                  <a:schemeClr val="tx1"/>
                </a:solidFill>
              </a:rPr>
              <a:t>met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concrete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opdrachten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voor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bijeenkomsten</a:t>
            </a:r>
            <a:r>
              <a:rPr lang="de-DE" sz="2400" dirty="0" smtClean="0">
                <a:solidFill>
                  <a:schemeClr val="tx1"/>
                </a:solidFill>
              </a:rPr>
              <a:t> en </a:t>
            </a:r>
            <a:r>
              <a:rPr lang="de-DE" sz="2400" dirty="0" err="1" smtClean="0">
                <a:solidFill>
                  <a:schemeClr val="tx1"/>
                </a:solidFill>
              </a:rPr>
              <a:t>een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huiswerkopdracht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(</a:t>
            </a:r>
            <a:r>
              <a:rPr lang="de-DE" sz="2000" dirty="0" err="1" smtClean="0">
                <a:solidFill>
                  <a:srgbClr val="7030A0"/>
                </a:solidFill>
              </a:rPr>
              <a:t>geef</a:t>
            </a:r>
            <a:r>
              <a:rPr lang="de-DE" sz="2000" dirty="0" smtClean="0">
                <a:solidFill>
                  <a:srgbClr val="7030A0"/>
                </a:solidFill>
              </a:rPr>
              <a:t> </a:t>
            </a:r>
            <a:r>
              <a:rPr lang="de-DE" sz="2000" dirty="0" err="1" smtClean="0">
                <a:solidFill>
                  <a:srgbClr val="7030A0"/>
                </a:solidFill>
              </a:rPr>
              <a:t>een</a:t>
            </a:r>
            <a:r>
              <a:rPr lang="de-DE" sz="2000" dirty="0" smtClean="0">
                <a:solidFill>
                  <a:srgbClr val="7030A0"/>
                </a:solidFill>
              </a:rPr>
              <a:t> les </a:t>
            </a:r>
            <a:r>
              <a:rPr lang="de-DE" sz="2000" dirty="0" err="1" smtClean="0">
                <a:solidFill>
                  <a:srgbClr val="7030A0"/>
                </a:solidFill>
              </a:rPr>
              <a:t>waarin</a:t>
            </a:r>
            <a:r>
              <a:rPr lang="de-DE" sz="2000" dirty="0" smtClean="0">
                <a:solidFill>
                  <a:srgbClr val="7030A0"/>
                </a:solidFill>
              </a:rPr>
              <a:t> ...</a:t>
            </a:r>
            <a:r>
              <a:rPr lang="de-DE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de-DE" sz="2400" dirty="0" smtClean="0">
                <a:solidFill>
                  <a:schemeClr val="tx1"/>
                </a:solidFill>
              </a:rPr>
              <a:t>Handouts </a:t>
            </a:r>
            <a:r>
              <a:rPr lang="de-DE" sz="2400" dirty="0" err="1" smtClean="0">
                <a:solidFill>
                  <a:schemeClr val="tx1"/>
                </a:solidFill>
              </a:rPr>
              <a:t>voor</a:t>
            </a:r>
            <a:r>
              <a:rPr lang="de-DE" sz="2400" dirty="0" smtClean="0">
                <a:solidFill>
                  <a:schemeClr val="tx1"/>
                </a:solidFill>
              </a:rPr>
              <a:t> (</a:t>
            </a:r>
            <a:r>
              <a:rPr lang="de-DE" sz="2400" dirty="0" err="1" smtClean="0">
                <a:solidFill>
                  <a:schemeClr val="tx1"/>
                </a:solidFill>
              </a:rPr>
              <a:t>student</a:t>
            </a:r>
            <a:r>
              <a:rPr lang="de-DE" sz="2400" dirty="0" smtClean="0">
                <a:solidFill>
                  <a:schemeClr val="tx1"/>
                </a:solidFill>
              </a:rPr>
              <a:t>-)</a:t>
            </a:r>
            <a:r>
              <a:rPr lang="de-DE" sz="2400" dirty="0" err="1" smtClean="0">
                <a:solidFill>
                  <a:schemeClr val="tx1"/>
                </a:solidFill>
              </a:rPr>
              <a:t>docenten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de-DE" sz="2400" dirty="0" smtClean="0">
                <a:solidFill>
                  <a:schemeClr val="tx1"/>
                </a:solidFill>
              </a:rPr>
              <a:t>Video, </a:t>
            </a:r>
            <a:r>
              <a:rPr lang="de-DE" sz="2400" dirty="0" err="1" smtClean="0">
                <a:solidFill>
                  <a:schemeClr val="tx1"/>
                </a:solidFill>
              </a:rPr>
              <a:t>software</a:t>
            </a:r>
            <a:r>
              <a:rPr lang="de-DE" sz="2400" dirty="0" smtClean="0">
                <a:solidFill>
                  <a:schemeClr val="tx1"/>
                </a:solidFill>
              </a:rPr>
              <a:t>, </a:t>
            </a:r>
            <a:r>
              <a:rPr lang="de-DE" sz="2400" dirty="0" err="1" smtClean="0">
                <a:solidFill>
                  <a:schemeClr val="tx1"/>
                </a:solidFill>
              </a:rPr>
              <a:t>lesbrieven</a:t>
            </a:r>
            <a:r>
              <a:rPr lang="de-DE" sz="2400" dirty="0" smtClean="0">
                <a:solidFill>
                  <a:schemeClr val="tx1"/>
                </a:solidFill>
              </a:rPr>
              <a:t>, …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nl-NL" sz="1200" dirty="0">
                <a:solidFill>
                  <a:srgbClr val="002060"/>
                </a:solidFill>
                <a:hlinkClick r:id="rId3"/>
              </a:rPr>
              <a:t>http://www.primas-project.eu/artikel/en/1381/PD+Module+1%3A++Applet/view.do?lang=en</a:t>
            </a:r>
            <a:endParaRPr lang="de-DE" sz="1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3_Benutzerdefiniertes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Diavoorstelling (4:3)</PresentationFormat>
  <Paragraphs>126</Paragraphs>
  <Slides>18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3_Benutzerdefiniertes Design</vt:lpstr>
      <vt:lpstr>Promoting inquiry  in mathematics and science education across Europe</vt:lpstr>
      <vt:lpstr>IBL?</vt:lpstr>
      <vt:lpstr>Onderzoekend leren</vt:lpstr>
      <vt:lpstr>Aanleiding</vt:lpstr>
      <vt:lpstr>PRIMAS</vt:lpstr>
      <vt:lpstr>28 key players from 14 institutions</vt:lpstr>
      <vt:lpstr>Onderzoekend leren</vt:lpstr>
      <vt:lpstr>Primas</vt:lpstr>
      <vt:lpstr>Iedere module</vt:lpstr>
      <vt:lpstr>Primas, FI en uitvoering</vt:lpstr>
      <vt:lpstr>benzinekosten</vt:lpstr>
      <vt:lpstr>Vragen stellen</vt:lpstr>
      <vt:lpstr>2. Tackling Unstructured Problems</vt:lpstr>
      <vt:lpstr>2. Tackling unstructured problems 2</vt:lpstr>
      <vt:lpstr>PowerPoint-presentatie</vt:lpstr>
      <vt:lpstr>Primas, FI en materialen</vt:lpstr>
      <vt:lpstr>Taak voor FI</vt:lpstr>
      <vt:lpstr>Primas, FI en materialen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Möglichenkeiten der Kooperation</dc:title>
  <dc:creator>Windows-Benutzer</dc:creator>
  <cp:lastModifiedBy>A.H. Mooldijk</cp:lastModifiedBy>
  <cp:revision>165</cp:revision>
  <cp:lastPrinted>2012-03-29T21:25:30Z</cp:lastPrinted>
  <dcterms:created xsi:type="dcterms:W3CDTF">2009-12-10T13:46:54Z</dcterms:created>
  <dcterms:modified xsi:type="dcterms:W3CDTF">2012-05-16T07:17:48Z</dcterms:modified>
</cp:coreProperties>
</file>