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
  </p:notesMasterIdLst>
  <p:handoutMasterIdLst>
    <p:handoutMasterId r:id="rId12"/>
  </p:handoutMasterIdLst>
  <p:sldIdLst>
    <p:sldId id="256" r:id="rId2"/>
    <p:sldId id="487" r:id="rId3"/>
    <p:sldId id="477" r:id="rId4"/>
    <p:sldId id="488" r:id="rId5"/>
    <p:sldId id="491" r:id="rId6"/>
    <p:sldId id="489" r:id="rId7"/>
    <p:sldId id="492" r:id="rId8"/>
    <p:sldId id="494" r:id="rId9"/>
    <p:sldId id="493" r:id="rId10"/>
  </p:sldIdLst>
  <p:sldSz cx="9144000" cy="6858000" type="screen4x3"/>
  <p:notesSz cx="6805613" cy="9944100"/>
  <p:defaultTextStyle>
    <a:defPPr>
      <a:defRPr lang="en-GB"/>
    </a:defPPr>
    <a:lvl1pPr algn="l" rtl="0" fontAlgn="base">
      <a:spcBef>
        <a:spcPct val="0"/>
      </a:spcBef>
      <a:spcAft>
        <a:spcPct val="0"/>
      </a:spcAft>
      <a:defRPr sz="2000" kern="1200">
        <a:solidFill>
          <a:schemeClr val="tx1"/>
        </a:solidFill>
        <a:latin typeface="Verdana" pitchFamily="34" charset="0"/>
        <a:ea typeface="+mn-ea"/>
        <a:cs typeface="Arial" charset="0"/>
      </a:defRPr>
    </a:lvl1pPr>
    <a:lvl2pPr marL="457200" algn="l" rtl="0" fontAlgn="base">
      <a:spcBef>
        <a:spcPct val="0"/>
      </a:spcBef>
      <a:spcAft>
        <a:spcPct val="0"/>
      </a:spcAft>
      <a:defRPr sz="2000" kern="1200">
        <a:solidFill>
          <a:schemeClr val="tx1"/>
        </a:solidFill>
        <a:latin typeface="Verdana" pitchFamily="34" charset="0"/>
        <a:ea typeface="+mn-ea"/>
        <a:cs typeface="Arial" charset="0"/>
      </a:defRPr>
    </a:lvl2pPr>
    <a:lvl3pPr marL="914400" algn="l" rtl="0" fontAlgn="base">
      <a:spcBef>
        <a:spcPct val="0"/>
      </a:spcBef>
      <a:spcAft>
        <a:spcPct val="0"/>
      </a:spcAft>
      <a:defRPr sz="2000" kern="1200">
        <a:solidFill>
          <a:schemeClr val="tx1"/>
        </a:solidFill>
        <a:latin typeface="Verdana" pitchFamily="34" charset="0"/>
        <a:ea typeface="+mn-ea"/>
        <a:cs typeface="Arial" charset="0"/>
      </a:defRPr>
    </a:lvl3pPr>
    <a:lvl4pPr marL="1371600" algn="l" rtl="0" fontAlgn="base">
      <a:spcBef>
        <a:spcPct val="0"/>
      </a:spcBef>
      <a:spcAft>
        <a:spcPct val="0"/>
      </a:spcAft>
      <a:defRPr sz="2000" kern="1200">
        <a:solidFill>
          <a:schemeClr val="tx1"/>
        </a:solidFill>
        <a:latin typeface="Verdana" pitchFamily="34" charset="0"/>
        <a:ea typeface="+mn-ea"/>
        <a:cs typeface="Arial" charset="0"/>
      </a:defRPr>
    </a:lvl4pPr>
    <a:lvl5pPr marL="1828800" algn="l" rtl="0" fontAlgn="base">
      <a:spcBef>
        <a:spcPct val="0"/>
      </a:spcBef>
      <a:spcAft>
        <a:spcPct val="0"/>
      </a:spcAft>
      <a:defRPr sz="2000" kern="1200">
        <a:solidFill>
          <a:schemeClr val="tx1"/>
        </a:solidFill>
        <a:latin typeface="Verdana" pitchFamily="34" charset="0"/>
        <a:ea typeface="+mn-ea"/>
        <a:cs typeface="Arial" charset="0"/>
      </a:defRPr>
    </a:lvl5pPr>
    <a:lvl6pPr marL="2286000" algn="l" defTabSz="914400" rtl="0" eaLnBrk="1" latinLnBrk="0" hangingPunct="1">
      <a:defRPr sz="2000" kern="1200">
        <a:solidFill>
          <a:schemeClr val="tx1"/>
        </a:solidFill>
        <a:latin typeface="Verdana" pitchFamily="34" charset="0"/>
        <a:ea typeface="+mn-ea"/>
        <a:cs typeface="Arial" charset="0"/>
      </a:defRPr>
    </a:lvl6pPr>
    <a:lvl7pPr marL="2743200" algn="l" defTabSz="914400" rtl="0" eaLnBrk="1" latinLnBrk="0" hangingPunct="1">
      <a:defRPr sz="2000" kern="1200">
        <a:solidFill>
          <a:schemeClr val="tx1"/>
        </a:solidFill>
        <a:latin typeface="Verdana" pitchFamily="34" charset="0"/>
        <a:ea typeface="+mn-ea"/>
        <a:cs typeface="Arial" charset="0"/>
      </a:defRPr>
    </a:lvl7pPr>
    <a:lvl8pPr marL="3200400" algn="l" defTabSz="914400" rtl="0" eaLnBrk="1" latinLnBrk="0" hangingPunct="1">
      <a:defRPr sz="2000" kern="1200">
        <a:solidFill>
          <a:schemeClr val="tx1"/>
        </a:solidFill>
        <a:latin typeface="Verdana" pitchFamily="34" charset="0"/>
        <a:ea typeface="+mn-ea"/>
        <a:cs typeface="Arial" charset="0"/>
      </a:defRPr>
    </a:lvl8pPr>
    <a:lvl9pPr marL="3657600" algn="l" defTabSz="914400" rtl="0" eaLnBrk="1" latinLnBrk="0" hangingPunct="1">
      <a:defRPr sz="2000"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99FF"/>
    <a:srgbClr val="0033CC"/>
    <a:srgbClr val="FF0000"/>
    <a:srgbClr val="008000"/>
    <a:srgbClr val="0000FF"/>
    <a:srgbClr val="5F5F5F"/>
    <a:srgbClr val="0066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25" autoAdjust="0"/>
    <p:restoredTop sz="96222" autoAdjust="0"/>
  </p:normalViewPr>
  <p:slideViewPr>
    <p:cSldViewPr>
      <p:cViewPr>
        <p:scale>
          <a:sx n="66" d="100"/>
          <a:sy n="66" d="100"/>
        </p:scale>
        <p:origin x="-48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7988" cy="496888"/>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lvl1pPr algn="l" eaLnBrk="1" hangingPunct="1">
              <a:defRPr sz="1200">
                <a:cs typeface="+mn-cs"/>
              </a:defRPr>
            </a:lvl1pPr>
          </a:lstStyle>
          <a:p>
            <a:pPr>
              <a:defRPr/>
            </a:pPr>
            <a:endParaRPr lang="en-GB"/>
          </a:p>
        </p:txBody>
      </p:sp>
      <p:sp>
        <p:nvSpPr>
          <p:cNvPr id="20483" name="Rectangle 3"/>
          <p:cNvSpPr>
            <a:spLocks noGrp="1" noChangeArrowheads="1"/>
          </p:cNvSpPr>
          <p:nvPr>
            <p:ph type="dt" sz="quarter" idx="1"/>
          </p:nvPr>
        </p:nvSpPr>
        <p:spPr bwMode="auto">
          <a:xfrm>
            <a:off x="3857625" y="0"/>
            <a:ext cx="2947988" cy="496888"/>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lvl1pPr algn="r" eaLnBrk="1" hangingPunct="1">
              <a:defRPr sz="1200">
                <a:cs typeface="+mn-cs"/>
              </a:defRPr>
            </a:lvl1pPr>
          </a:lstStyle>
          <a:p>
            <a:pPr>
              <a:defRPr/>
            </a:pPr>
            <a:endParaRPr lang="en-GB"/>
          </a:p>
        </p:txBody>
      </p:sp>
      <p:sp>
        <p:nvSpPr>
          <p:cNvPr id="20484" name="Rectangle 4"/>
          <p:cNvSpPr>
            <a:spLocks noGrp="1" noChangeArrowheads="1"/>
          </p:cNvSpPr>
          <p:nvPr>
            <p:ph type="ftr" sz="quarter" idx="2"/>
          </p:nvPr>
        </p:nvSpPr>
        <p:spPr bwMode="auto">
          <a:xfrm>
            <a:off x="0" y="9447213"/>
            <a:ext cx="2947988" cy="496887"/>
          </a:xfrm>
          <a:prstGeom prst="rect">
            <a:avLst/>
          </a:prstGeom>
          <a:noFill/>
          <a:ln w="9525">
            <a:noFill/>
            <a:miter lim="800000"/>
            <a:headEnd/>
            <a:tailEnd/>
          </a:ln>
          <a:effectLst/>
        </p:spPr>
        <p:txBody>
          <a:bodyPr vert="horz" wrap="square" lIns="92044" tIns="46022" rIns="92044" bIns="46022" numCol="1" anchor="b" anchorCtr="0" compatLnSpc="1">
            <a:prstTxWarp prst="textNoShape">
              <a:avLst/>
            </a:prstTxWarp>
          </a:bodyPr>
          <a:lstStyle>
            <a:lvl1pPr algn="l" eaLnBrk="1" hangingPunct="1">
              <a:defRPr sz="1200">
                <a:cs typeface="+mn-cs"/>
              </a:defRPr>
            </a:lvl1pPr>
          </a:lstStyle>
          <a:p>
            <a:pPr>
              <a:defRPr/>
            </a:pPr>
            <a:endParaRPr lang="en-GB"/>
          </a:p>
        </p:txBody>
      </p:sp>
      <p:sp>
        <p:nvSpPr>
          <p:cNvPr id="20485" name="Rectangle 5"/>
          <p:cNvSpPr>
            <a:spLocks noGrp="1" noChangeArrowheads="1"/>
          </p:cNvSpPr>
          <p:nvPr>
            <p:ph type="sldNum" sz="quarter" idx="3"/>
          </p:nvPr>
        </p:nvSpPr>
        <p:spPr bwMode="auto">
          <a:xfrm>
            <a:off x="3857625" y="9447213"/>
            <a:ext cx="2947988" cy="496887"/>
          </a:xfrm>
          <a:prstGeom prst="rect">
            <a:avLst/>
          </a:prstGeom>
          <a:noFill/>
          <a:ln w="9525">
            <a:noFill/>
            <a:miter lim="800000"/>
            <a:headEnd/>
            <a:tailEnd/>
          </a:ln>
          <a:effectLst/>
        </p:spPr>
        <p:txBody>
          <a:bodyPr vert="horz" wrap="square" lIns="92044" tIns="46022" rIns="92044" bIns="46022" numCol="1" anchor="b" anchorCtr="0" compatLnSpc="1">
            <a:prstTxWarp prst="textNoShape">
              <a:avLst/>
            </a:prstTxWarp>
          </a:bodyPr>
          <a:lstStyle>
            <a:lvl1pPr algn="r" eaLnBrk="1" hangingPunct="1">
              <a:defRPr sz="1200">
                <a:cs typeface="+mn-cs"/>
              </a:defRPr>
            </a:lvl1pPr>
          </a:lstStyle>
          <a:p>
            <a:pPr>
              <a:defRPr/>
            </a:pPr>
            <a:fld id="{EFEEF918-460C-4894-8264-1770F7DAD377}" type="slidenum">
              <a:rPr lang="en-GB"/>
              <a:pPr>
                <a:defRPr/>
              </a:pPr>
              <a:t>‹nr.›</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913" cy="461963"/>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lvl1pPr algn="l" eaLnBrk="1" hangingPunct="1">
              <a:defRPr sz="1200">
                <a:cs typeface="+mn-cs"/>
              </a:defRPr>
            </a:lvl1pPr>
          </a:lstStyle>
          <a:p>
            <a:pPr>
              <a:defRPr/>
            </a:pPr>
            <a:endParaRPr lang="en-GB"/>
          </a:p>
        </p:txBody>
      </p:sp>
      <p:sp>
        <p:nvSpPr>
          <p:cNvPr id="22531" name="Rectangle 3"/>
          <p:cNvSpPr>
            <a:spLocks noGrp="1" noChangeArrowheads="1"/>
          </p:cNvSpPr>
          <p:nvPr>
            <p:ph type="dt" idx="1"/>
          </p:nvPr>
        </p:nvSpPr>
        <p:spPr bwMode="auto">
          <a:xfrm>
            <a:off x="3822700" y="0"/>
            <a:ext cx="2982913" cy="461963"/>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lvl1pPr algn="r" eaLnBrk="1" hangingPunct="1">
              <a:defRPr sz="1200">
                <a:cs typeface="+mn-cs"/>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942975" y="768350"/>
            <a:ext cx="4919663" cy="3690938"/>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917575" y="4689475"/>
            <a:ext cx="4970463" cy="4535488"/>
          </a:xfrm>
          <a:prstGeom prst="rect">
            <a:avLst/>
          </a:prstGeom>
          <a:noFill/>
          <a:ln w="9525">
            <a:noFill/>
            <a:miter lim="800000"/>
            <a:headEnd/>
            <a:tailEnd/>
          </a:ln>
          <a:effectLst/>
        </p:spPr>
        <p:txBody>
          <a:bodyPr vert="horz" wrap="square" lIns="92044" tIns="46022" rIns="92044" bIns="46022" numCol="1" anchor="t" anchorCtr="0" compatLnSpc="1">
            <a:prstTxWarp prst="textNoShape">
              <a:avLst/>
            </a:prstTxWarp>
          </a:bodyPr>
          <a:lstStyle/>
          <a:p>
            <a:pPr lvl="0"/>
            <a:r>
              <a:rPr lang="en-GB" noProof="0" smtClean="0"/>
              <a:t>Klik om de opmaakprofielen van de modeltekst te bewerken</a:t>
            </a:r>
          </a:p>
          <a:p>
            <a:pPr lvl="1"/>
            <a:r>
              <a:rPr lang="en-GB" noProof="0" smtClean="0"/>
              <a:t>Tweede niveau</a:t>
            </a:r>
          </a:p>
          <a:p>
            <a:pPr lvl="2"/>
            <a:r>
              <a:rPr lang="en-GB" noProof="0" smtClean="0"/>
              <a:t>Derde niveau</a:t>
            </a:r>
          </a:p>
          <a:p>
            <a:pPr lvl="3"/>
            <a:r>
              <a:rPr lang="en-GB" noProof="0" smtClean="0"/>
              <a:t>Vierde niveau</a:t>
            </a:r>
          </a:p>
          <a:p>
            <a:pPr lvl="4"/>
            <a:r>
              <a:rPr lang="en-GB" noProof="0" smtClean="0"/>
              <a:t>Vijfde niveau</a:t>
            </a:r>
          </a:p>
        </p:txBody>
      </p:sp>
      <p:sp>
        <p:nvSpPr>
          <p:cNvPr id="22534" name="Rectangle 6"/>
          <p:cNvSpPr>
            <a:spLocks noGrp="1" noChangeArrowheads="1"/>
          </p:cNvSpPr>
          <p:nvPr>
            <p:ph type="ftr" sz="quarter" idx="4"/>
          </p:nvPr>
        </p:nvSpPr>
        <p:spPr bwMode="auto">
          <a:xfrm>
            <a:off x="0" y="9455150"/>
            <a:ext cx="2982913" cy="461963"/>
          </a:xfrm>
          <a:prstGeom prst="rect">
            <a:avLst/>
          </a:prstGeom>
          <a:noFill/>
          <a:ln w="9525">
            <a:noFill/>
            <a:miter lim="800000"/>
            <a:headEnd/>
            <a:tailEnd/>
          </a:ln>
          <a:effectLst/>
        </p:spPr>
        <p:txBody>
          <a:bodyPr vert="horz" wrap="square" lIns="92044" tIns="46022" rIns="92044" bIns="46022" numCol="1" anchor="b" anchorCtr="0" compatLnSpc="1">
            <a:prstTxWarp prst="textNoShape">
              <a:avLst/>
            </a:prstTxWarp>
          </a:bodyPr>
          <a:lstStyle>
            <a:lvl1pPr algn="l" eaLnBrk="1" hangingPunct="1">
              <a:defRPr sz="1200">
                <a:cs typeface="+mn-cs"/>
              </a:defRPr>
            </a:lvl1pPr>
          </a:lstStyle>
          <a:p>
            <a:pPr>
              <a:defRPr/>
            </a:pPr>
            <a:endParaRPr lang="en-GB"/>
          </a:p>
        </p:txBody>
      </p:sp>
      <p:sp>
        <p:nvSpPr>
          <p:cNvPr id="22535" name="Rectangle 7"/>
          <p:cNvSpPr>
            <a:spLocks noGrp="1" noChangeArrowheads="1"/>
          </p:cNvSpPr>
          <p:nvPr>
            <p:ph type="sldNum" sz="quarter" idx="5"/>
          </p:nvPr>
        </p:nvSpPr>
        <p:spPr bwMode="auto">
          <a:xfrm>
            <a:off x="3822700" y="9455150"/>
            <a:ext cx="2982913" cy="461963"/>
          </a:xfrm>
          <a:prstGeom prst="rect">
            <a:avLst/>
          </a:prstGeom>
          <a:noFill/>
          <a:ln w="9525">
            <a:noFill/>
            <a:miter lim="800000"/>
            <a:headEnd/>
            <a:tailEnd/>
          </a:ln>
          <a:effectLst/>
        </p:spPr>
        <p:txBody>
          <a:bodyPr vert="horz" wrap="square" lIns="92044" tIns="46022" rIns="92044" bIns="46022" numCol="1" anchor="b" anchorCtr="0" compatLnSpc="1">
            <a:prstTxWarp prst="textNoShape">
              <a:avLst/>
            </a:prstTxWarp>
          </a:bodyPr>
          <a:lstStyle>
            <a:lvl1pPr algn="r" eaLnBrk="1" hangingPunct="1">
              <a:defRPr sz="1200">
                <a:cs typeface="+mn-cs"/>
              </a:defRPr>
            </a:lvl1pPr>
          </a:lstStyle>
          <a:p>
            <a:pPr>
              <a:defRPr/>
            </a:pPr>
            <a:fld id="{0FD86FD1-00D2-4182-BAF7-940182BA6D26}" type="slidenum">
              <a:rPr lang="en-GB"/>
              <a:pPr>
                <a:defRPr/>
              </a:pPr>
              <a:t>‹nr.›</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p:txBody>
          <a:bodyPr/>
          <a:lstStyle/>
          <a:p>
            <a:pPr>
              <a:defRPr/>
            </a:pPr>
            <a:fld id="{0771EAD1-92E3-420B-974A-7B0899417E8F}" type="slidenum">
              <a:rPr lang="en-GB" smtClean="0"/>
              <a:pPr>
                <a:defRPr/>
              </a:pPr>
              <a:t>1</a:t>
            </a:fld>
            <a:endParaRPr lang="en-GB"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r>
              <a:rPr lang="nl-NL" smtClean="0"/>
              <a:t>Klaarleggen uitdraaien competentieprofiel NLT</a:t>
            </a:r>
          </a:p>
        </p:txBody>
      </p:sp>
      <p:sp>
        <p:nvSpPr>
          <p:cNvPr id="4" name="Slide Number Placeholder 3"/>
          <p:cNvSpPr>
            <a:spLocks noGrp="1"/>
          </p:cNvSpPr>
          <p:nvPr>
            <p:ph type="sldNum" sz="quarter" idx="5"/>
          </p:nvPr>
        </p:nvSpPr>
        <p:spPr/>
        <p:txBody>
          <a:bodyPr/>
          <a:lstStyle/>
          <a:p>
            <a:pPr>
              <a:defRPr/>
            </a:pPr>
            <a:fld id="{3BB3BA36-8AEC-4257-BD9E-AE98B176FD24}"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r>
              <a:rPr lang="nl-NL" smtClean="0"/>
              <a:t/>
            </a:r>
            <a:br>
              <a:rPr lang="nl-NL" smtClean="0"/>
            </a:br>
            <a:r>
              <a:rPr lang="nl-NL" smtClean="0"/>
              <a:t>In deze werkgroep wordt een overzicht gepresenteerd hoe er binnen de eerstegraads lerarenopleidingen aandacht wordt besteed aan de ontwikkeling van NLT competenties. Dit varieert van specifieke NLT cursussen tot en met cursusonderdelen waarin NLT competenties impliciet worden verworven. Daarnaast lichten twee opleidingen hun aanpak toe en bespreken we mogelijkheden om de competentie ontwikkeling op uw opleiding te starten, expliciteren en/of te verankeren. </a:t>
            </a:r>
            <a:br>
              <a:rPr lang="nl-NL" smtClean="0"/>
            </a:br>
            <a:r>
              <a:rPr lang="nl-NL" smtClean="0"/>
              <a:t>De werkgroep sluit af met een blik op de toekomst en de initiatieven met betrekking tot de professionalisering van NLT docenten en vakdidactische ontwikkelingen met betrekking tot het vak NLT. </a:t>
            </a:r>
          </a:p>
        </p:txBody>
      </p:sp>
      <p:sp>
        <p:nvSpPr>
          <p:cNvPr id="4" name="Slide Number Placeholder 3"/>
          <p:cNvSpPr>
            <a:spLocks noGrp="1"/>
          </p:cNvSpPr>
          <p:nvPr>
            <p:ph type="sldNum" sz="quarter" idx="5"/>
          </p:nvPr>
        </p:nvSpPr>
        <p:spPr/>
        <p:txBody>
          <a:bodyPr/>
          <a:lstStyle/>
          <a:p>
            <a:pPr>
              <a:defRPr/>
            </a:pPr>
            <a:fld id="{EDC95E0A-EEBC-42A8-BA88-871016758616}"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endParaRPr lang="nl-NL" smtClean="0"/>
          </a:p>
        </p:txBody>
      </p:sp>
      <p:sp>
        <p:nvSpPr>
          <p:cNvPr id="4" name="Slide Number Placeholder 3"/>
          <p:cNvSpPr>
            <a:spLocks noGrp="1"/>
          </p:cNvSpPr>
          <p:nvPr>
            <p:ph type="sldNum" sz="quarter" idx="5"/>
          </p:nvPr>
        </p:nvSpPr>
        <p:spPr/>
        <p:txBody>
          <a:bodyPr/>
          <a:lstStyle/>
          <a:p>
            <a:pPr>
              <a:defRPr/>
            </a:pPr>
            <a:fld id="{465951EC-CA07-44BE-A80A-CBB9D5D81E5F}"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r>
              <a:rPr lang="nl-NL" smtClean="0"/>
              <a:t>Uitzoeken hoeveel EC cursus</a:t>
            </a:r>
          </a:p>
          <a:p>
            <a:endParaRPr lang="nl-NL" smtClean="0"/>
          </a:p>
        </p:txBody>
      </p:sp>
      <p:sp>
        <p:nvSpPr>
          <p:cNvPr id="4" name="Slide Number Placeholder 3"/>
          <p:cNvSpPr>
            <a:spLocks noGrp="1"/>
          </p:cNvSpPr>
          <p:nvPr>
            <p:ph type="sldNum" sz="quarter" idx="5"/>
          </p:nvPr>
        </p:nvSpPr>
        <p:spPr/>
        <p:txBody>
          <a:bodyPr/>
          <a:lstStyle/>
          <a:p>
            <a:pPr>
              <a:defRPr/>
            </a:pPr>
            <a:fld id="{1BE34FEB-19B1-4102-A7CD-2DEBE4004209}"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jdelijke aanduiding voor dia-afbeelding 1"/>
          <p:cNvSpPr>
            <a:spLocks noGrp="1" noRot="1" noChangeAspect="1"/>
          </p:cNvSpPr>
          <p:nvPr>
            <p:ph type="sldImg"/>
          </p:nvPr>
        </p:nvSpPr>
        <p:spPr>
          <a:ln/>
        </p:spPr>
      </p:sp>
      <p:sp>
        <p:nvSpPr>
          <p:cNvPr id="28674" name="Tijdelijke aanduiding voor notities 2"/>
          <p:cNvSpPr>
            <a:spLocks noGrp="1"/>
          </p:cNvSpPr>
          <p:nvPr>
            <p:ph type="body" idx="1"/>
          </p:nvPr>
        </p:nvSpPr>
        <p:spPr>
          <a:noFill/>
          <a:ln/>
        </p:spPr>
        <p:txBody>
          <a:bodyPr/>
          <a:lstStyle/>
          <a:p>
            <a:r>
              <a:rPr lang="nl-NL" smtClean="0"/>
              <a:t>Of via ECENT pagina, zoeken op…</a:t>
            </a:r>
          </a:p>
        </p:txBody>
      </p:sp>
      <p:sp>
        <p:nvSpPr>
          <p:cNvPr id="4" name="Tijdelijke aanduiding voor dianummer 3"/>
          <p:cNvSpPr>
            <a:spLocks noGrp="1"/>
          </p:cNvSpPr>
          <p:nvPr>
            <p:ph type="sldNum" sz="quarter" idx="5"/>
          </p:nvPr>
        </p:nvSpPr>
        <p:spPr/>
        <p:txBody>
          <a:bodyPr/>
          <a:lstStyle/>
          <a:p>
            <a:pPr>
              <a:defRPr/>
            </a:pPr>
            <a:fld id="{C90A9A19-9779-4E09-9DB2-06AC6E37D8D2}" type="slidenum">
              <a:rPr lang="en-GB" smtClean="0"/>
              <a:pPr>
                <a:defRPr/>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8CFBDB6-0BF1-435B-9D6E-A6E9EFD945DD}" type="slidenum">
              <a:rPr lang="en-GB"/>
              <a:pPr>
                <a:defRPr/>
              </a:pPr>
              <a:t>‹nr.›</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537B2AE-8DAA-4AC5-8E9B-A26D4177F77F}" type="slidenum">
              <a:rPr lang="en-GB"/>
              <a:pPr>
                <a:def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762000"/>
            <a:ext cx="2286000" cy="5715000"/>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0" y="762000"/>
            <a:ext cx="6705600" cy="57150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76F5F62-60F5-413B-A738-DFF7AB01B864}" type="slidenum">
              <a:rPr lang="en-GB"/>
              <a:pPr>
                <a:defRPr/>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0" y="762000"/>
            <a:ext cx="9144000" cy="1143000"/>
          </a:xfrm>
        </p:spPr>
        <p:txBody>
          <a:bodyPr/>
          <a:lstStyle/>
          <a:p>
            <a:r>
              <a:rPr lang="nl-NL" smtClean="0"/>
              <a:t>Klik om de stijl te bewerken</a:t>
            </a:r>
            <a:endParaRPr lang="en-US"/>
          </a:p>
        </p:txBody>
      </p:sp>
      <p:sp>
        <p:nvSpPr>
          <p:cNvPr id="3" name="Tijdelijke aanduiding voor tekst 2"/>
          <p:cNvSpPr>
            <a:spLocks noGrp="1"/>
          </p:cNvSpPr>
          <p:nvPr>
            <p:ph type="body" sz="half" idx="1"/>
          </p:nvPr>
        </p:nvSpPr>
        <p:spPr>
          <a:xfrm>
            <a:off x="685800" y="2362200"/>
            <a:ext cx="3810000" cy="4114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2362200"/>
            <a:ext cx="3810000" cy="4114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6990617-F9D3-4CE0-855F-CA3D012D0858}" type="slidenum">
              <a:rPr lang="en-GB"/>
              <a:pPr>
                <a:defRPr/>
              </a:pPr>
              <a:t>‹nr.›</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0" y="762000"/>
            <a:ext cx="9144000" cy="1143000"/>
          </a:xfrm>
        </p:spPr>
        <p:txBody>
          <a:bodyPr/>
          <a:lstStyle/>
          <a:p>
            <a:r>
              <a:rPr lang="nl-NL" smtClean="0"/>
              <a:t>Klik om de stijl te bewerken</a:t>
            </a:r>
            <a:endParaRPr lang="en-US"/>
          </a:p>
        </p:txBody>
      </p:sp>
      <p:sp>
        <p:nvSpPr>
          <p:cNvPr id="3" name="Tijdelijke aanduiding voor tabel 2"/>
          <p:cNvSpPr>
            <a:spLocks noGrp="1"/>
          </p:cNvSpPr>
          <p:nvPr>
            <p:ph type="tbl" idx="1"/>
          </p:nvPr>
        </p:nvSpPr>
        <p:spPr>
          <a:xfrm>
            <a:off x="685800" y="2362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933604F-A9FA-4985-B12A-AC8CBADED71D}"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109583C-36E7-45E9-A371-593D6364A3D5}" type="slidenum">
              <a:rPr lang="en-GB"/>
              <a:pPr>
                <a:defRPr/>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2A8D57E-2C53-436F-90E6-3C49BC766CD6}" type="slidenum">
              <a:rPr lang="en-GB"/>
              <a:pPr>
                <a:defRPr/>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6858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2362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AF42F4C-B8C1-4680-949D-21D68E448869}" type="slidenum">
              <a:rPr lang="en-GB"/>
              <a:pPr>
                <a:def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39DA9A3-6977-4A48-AD0E-A31B3DD636DA}" type="slidenum">
              <a:rPr lang="en-GB"/>
              <a:pPr>
                <a:def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446E7AB-49A0-4262-B556-D9FD781D53E4}" type="slidenum">
              <a:rPr lang="en-GB"/>
              <a:pPr>
                <a:def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9B267FA-C54E-464E-BCFF-FDAAEAF1D8CE}" type="slidenum">
              <a:rPr lang="en-GB"/>
              <a:pPr>
                <a:def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C054556-2C9B-4B65-98AD-F9152B52B347}" type="slidenum">
              <a:rPr lang="en-GB"/>
              <a:pPr>
                <a:def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192207E-65B6-4595-AB4D-B3D54450E976}"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76200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Klik om het opmaakprofiel van de modeltitel te bewerken</a:t>
            </a:r>
          </a:p>
        </p:txBody>
      </p:sp>
      <p:sp>
        <p:nvSpPr>
          <p:cNvPr id="1027" name="Rectangle 3"/>
          <p:cNvSpPr>
            <a:spLocks noGrp="1" noChangeArrowheads="1"/>
          </p:cNvSpPr>
          <p:nvPr>
            <p:ph type="body" idx="1"/>
          </p:nvPr>
        </p:nvSpPr>
        <p:spPr bwMode="auto">
          <a:xfrm>
            <a:off x="685800" y="2362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Klik om de opmaakprofielen van de modeltekst te bewerken</a:t>
            </a:r>
          </a:p>
          <a:p>
            <a:pPr lvl="1"/>
            <a:r>
              <a:rPr lang="en-GB" smtClean="0"/>
              <a:t>Tweede niveau</a:t>
            </a:r>
          </a:p>
          <a:p>
            <a:pPr lvl="2"/>
            <a:r>
              <a:rPr lang="en-GB" smtClean="0"/>
              <a:t>Derde niveau</a:t>
            </a:r>
          </a:p>
          <a:p>
            <a:pPr lvl="3"/>
            <a:r>
              <a:rPr lang="en-GB" smtClean="0"/>
              <a:t>Vierde niveau</a:t>
            </a:r>
          </a:p>
          <a:p>
            <a:pPr lvl="4"/>
            <a:r>
              <a:rPr lang="en-GB" smtClean="0"/>
              <a:t>Vijfde niveau</a:t>
            </a:r>
          </a:p>
        </p:txBody>
      </p:sp>
      <p:sp>
        <p:nvSpPr>
          <p:cNvPr id="5939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cs typeface="+mn-cs"/>
              </a:defRPr>
            </a:lvl1pPr>
          </a:lstStyle>
          <a:p>
            <a:pPr>
              <a:defRPr/>
            </a:pPr>
            <a:endParaRPr lang="en-GB"/>
          </a:p>
        </p:txBody>
      </p:sp>
      <p:sp>
        <p:nvSpPr>
          <p:cNvPr id="593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GB"/>
          </a:p>
        </p:txBody>
      </p:sp>
      <p:sp>
        <p:nvSpPr>
          <p:cNvPr id="5939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cs typeface="+mn-cs"/>
              </a:defRPr>
            </a:lvl1pPr>
          </a:lstStyle>
          <a:p>
            <a:pPr>
              <a:defRPr/>
            </a:pPr>
            <a:fld id="{F3FBF0BA-7220-4816-8E87-3429D7076952}" type="slidenum">
              <a:rPr lang="en-GB"/>
              <a:pPr>
                <a:defRPr/>
              </a:pPr>
              <a:t>‹nr.›</a:t>
            </a:fld>
            <a:endParaRPr lang="en-GB"/>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Verdana" pitchFamily="34" charset="0"/>
        </a:defRPr>
      </a:lvl2pPr>
      <a:lvl3pPr algn="ctr" rtl="0" eaLnBrk="0" fontAlgn="base" hangingPunct="0">
        <a:spcBef>
          <a:spcPct val="0"/>
        </a:spcBef>
        <a:spcAft>
          <a:spcPct val="0"/>
        </a:spcAft>
        <a:defRPr sz="4000" b="1">
          <a:solidFill>
            <a:schemeClr val="tx2"/>
          </a:solidFill>
          <a:latin typeface="Verdana" pitchFamily="34" charset="0"/>
        </a:defRPr>
      </a:lvl3pPr>
      <a:lvl4pPr algn="ctr" rtl="0" eaLnBrk="0" fontAlgn="base" hangingPunct="0">
        <a:spcBef>
          <a:spcPct val="0"/>
        </a:spcBef>
        <a:spcAft>
          <a:spcPct val="0"/>
        </a:spcAft>
        <a:defRPr sz="4000" b="1">
          <a:solidFill>
            <a:schemeClr val="tx2"/>
          </a:solidFill>
          <a:latin typeface="Verdana" pitchFamily="34" charset="0"/>
        </a:defRPr>
      </a:lvl4pPr>
      <a:lvl5pPr algn="ctr" rtl="0" eaLnBrk="0" fontAlgn="base" hangingPunct="0">
        <a:spcBef>
          <a:spcPct val="0"/>
        </a:spcBef>
        <a:spcAft>
          <a:spcPct val="0"/>
        </a:spcAft>
        <a:defRPr sz="4000" b="1">
          <a:solidFill>
            <a:schemeClr val="tx2"/>
          </a:solidFill>
          <a:latin typeface="Verdana" pitchFamily="34" charset="0"/>
        </a:defRPr>
      </a:lvl5pPr>
      <a:lvl6pPr marL="457200" algn="ctr" rtl="0" fontAlgn="base">
        <a:spcBef>
          <a:spcPct val="0"/>
        </a:spcBef>
        <a:spcAft>
          <a:spcPct val="0"/>
        </a:spcAft>
        <a:defRPr sz="4000" b="1">
          <a:solidFill>
            <a:schemeClr val="tx2"/>
          </a:solidFill>
          <a:latin typeface="Verdana" pitchFamily="34" charset="0"/>
        </a:defRPr>
      </a:lvl6pPr>
      <a:lvl7pPr marL="914400" algn="ctr" rtl="0" fontAlgn="base">
        <a:spcBef>
          <a:spcPct val="0"/>
        </a:spcBef>
        <a:spcAft>
          <a:spcPct val="0"/>
        </a:spcAft>
        <a:defRPr sz="4000" b="1">
          <a:solidFill>
            <a:schemeClr val="tx2"/>
          </a:solidFill>
          <a:latin typeface="Verdana" pitchFamily="34" charset="0"/>
        </a:defRPr>
      </a:lvl7pPr>
      <a:lvl8pPr marL="1371600" algn="ctr" rtl="0" fontAlgn="base">
        <a:spcBef>
          <a:spcPct val="0"/>
        </a:spcBef>
        <a:spcAft>
          <a:spcPct val="0"/>
        </a:spcAft>
        <a:defRPr sz="4000" b="1">
          <a:solidFill>
            <a:schemeClr val="tx2"/>
          </a:solidFill>
          <a:latin typeface="Verdana" pitchFamily="34" charset="0"/>
        </a:defRPr>
      </a:lvl8pPr>
      <a:lvl9pPr marL="1828800" algn="ctr" rtl="0" fontAlgn="base">
        <a:spcBef>
          <a:spcPct val="0"/>
        </a:spcBef>
        <a:spcAft>
          <a:spcPct val="0"/>
        </a:spcAft>
        <a:defRPr sz="4000" b="1">
          <a:solidFill>
            <a:schemeClr val="tx2"/>
          </a:solidFill>
          <a:latin typeface="Verdana" pitchFamily="34" charset="0"/>
        </a:defRPr>
      </a:lvl9pPr>
    </p:titleStyle>
    <p:bodyStyle>
      <a:lvl1pPr marL="342900" indent="-342900" algn="l" rtl="0" eaLnBrk="0" fontAlgn="base" hangingPunct="0">
        <a:lnSpc>
          <a:spcPct val="120000"/>
        </a:lnSpc>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cent.nl/artikel/2681/Overzicht+van+NLT-studieonderdelen+in+de+lerarenopleidingen/view.d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m.socrative.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396875" y="2781300"/>
            <a:ext cx="10656888" cy="2447925"/>
          </a:xfrm>
        </p:spPr>
        <p:txBody>
          <a:bodyPr/>
          <a:lstStyle/>
          <a:p>
            <a:pPr eaLnBrk="1" hangingPunct="1"/>
            <a:r>
              <a:rPr lang="nl-NL" smtClean="0">
                <a:solidFill>
                  <a:srgbClr val="008000"/>
                </a:solidFill>
              </a:rPr>
              <a:t>NLT in de opleiding</a:t>
            </a:r>
            <a:r>
              <a:rPr lang="nl-NL" sz="3600" smtClean="0">
                <a:solidFill>
                  <a:srgbClr val="008000"/>
                </a:solidFill>
              </a:rPr>
              <a:t/>
            </a:r>
            <a:br>
              <a:rPr lang="nl-NL" sz="3600" smtClean="0">
                <a:solidFill>
                  <a:srgbClr val="008000"/>
                </a:solidFill>
              </a:rPr>
            </a:br>
            <a:r>
              <a:rPr lang="nl-NL" sz="2400" b="0" i="1" smtClean="0">
                <a:solidFill>
                  <a:srgbClr val="008000"/>
                </a:solidFill>
              </a:rPr>
              <a:t>een palet aan mogelijkheden</a:t>
            </a:r>
            <a:r>
              <a:rPr lang="nl-NL" sz="3600" smtClean="0">
                <a:solidFill>
                  <a:srgbClr val="339933"/>
                </a:solidFill>
              </a:rPr>
              <a:t/>
            </a:r>
            <a:br>
              <a:rPr lang="nl-NL" sz="3600" smtClean="0">
                <a:solidFill>
                  <a:srgbClr val="339933"/>
                </a:solidFill>
              </a:rPr>
            </a:br>
            <a:endParaRPr lang="nl-NL" sz="2800" smtClean="0">
              <a:solidFill>
                <a:srgbClr val="339933"/>
              </a:solidFill>
            </a:endParaRPr>
          </a:p>
        </p:txBody>
      </p:sp>
      <p:sp>
        <p:nvSpPr>
          <p:cNvPr id="17411" name="Rectangle 3"/>
          <p:cNvSpPr>
            <a:spLocks noGrp="1" noChangeArrowheads="1"/>
          </p:cNvSpPr>
          <p:nvPr>
            <p:ph type="subTitle" idx="1"/>
          </p:nvPr>
        </p:nvSpPr>
        <p:spPr>
          <a:xfrm>
            <a:off x="0" y="4868863"/>
            <a:ext cx="9144000" cy="1846262"/>
          </a:xfrm>
        </p:spPr>
        <p:txBody>
          <a:bodyPr/>
          <a:lstStyle/>
          <a:p>
            <a:pPr eaLnBrk="1" hangingPunct="1">
              <a:spcBef>
                <a:spcPct val="60000"/>
              </a:spcBef>
            </a:pPr>
            <a:r>
              <a:rPr lang="nl-NL" sz="1800" smtClean="0">
                <a:solidFill>
                  <a:srgbClr val="000000"/>
                </a:solidFill>
                <a:ea typeface="Arial Unicode MS" pitchFamily="34" charset="-128"/>
                <a:cs typeface="Arial Unicode MS" pitchFamily="34" charset="-128"/>
              </a:rPr>
              <a:t>Werkgroep Opleiding &amp; Professionalisering NLT-docenten</a:t>
            </a:r>
          </a:p>
          <a:p>
            <a:pPr eaLnBrk="1" hangingPunct="1">
              <a:spcBef>
                <a:spcPct val="60000"/>
              </a:spcBef>
            </a:pPr>
            <a:r>
              <a:rPr lang="nl-NL" sz="1800" smtClean="0">
                <a:solidFill>
                  <a:srgbClr val="3399FF"/>
                </a:solidFill>
                <a:ea typeface="Arial Unicode MS" pitchFamily="34" charset="-128"/>
                <a:cs typeface="Arial Unicode MS" pitchFamily="34" charset="-128"/>
              </a:rPr>
              <a:t>	</a:t>
            </a:r>
            <a:r>
              <a:rPr lang="nl-NL" sz="1800" b="1" smtClean="0">
                <a:solidFill>
                  <a:srgbClr val="3399FF"/>
                </a:solidFill>
                <a:ea typeface="Arial Unicode MS" pitchFamily="34" charset="-128"/>
                <a:cs typeface="Arial Unicode MS" pitchFamily="34" charset="-128"/>
              </a:rPr>
              <a:t>Jaco Scheer (LCP-NLT/ APS) </a:t>
            </a:r>
            <a:br>
              <a:rPr lang="nl-NL" sz="1800" b="1" smtClean="0">
                <a:solidFill>
                  <a:srgbClr val="3399FF"/>
                </a:solidFill>
                <a:ea typeface="Arial Unicode MS" pitchFamily="34" charset="-128"/>
                <a:cs typeface="Arial Unicode MS" pitchFamily="34" charset="-128"/>
              </a:rPr>
            </a:br>
            <a:r>
              <a:rPr lang="nl-NL" sz="1800" b="1" smtClean="0">
                <a:solidFill>
                  <a:srgbClr val="3399FF"/>
                </a:solidFill>
                <a:ea typeface="Arial Unicode MS" pitchFamily="34" charset="-128"/>
                <a:cs typeface="Arial Unicode MS" pitchFamily="34" charset="-128"/>
              </a:rPr>
              <a:t>Elise Quant (TU Eindhoven)</a:t>
            </a:r>
            <a:r>
              <a:rPr lang="nl-NL" sz="1800" smtClean="0">
                <a:solidFill>
                  <a:srgbClr val="3399FF"/>
                </a:solidFill>
                <a:ea typeface="Arial Unicode MS" pitchFamily="34" charset="-128"/>
                <a:cs typeface="Arial Unicode MS" pitchFamily="34" charset="-128"/>
              </a:rPr>
              <a:t/>
            </a:r>
            <a:br>
              <a:rPr lang="nl-NL" sz="1800" smtClean="0">
                <a:solidFill>
                  <a:srgbClr val="3399FF"/>
                </a:solidFill>
                <a:ea typeface="Arial Unicode MS" pitchFamily="34" charset="-128"/>
                <a:cs typeface="Arial Unicode MS" pitchFamily="34" charset="-128"/>
              </a:rPr>
            </a:br>
            <a:r>
              <a:rPr lang="nl-NL" sz="1800" b="1" smtClean="0">
                <a:solidFill>
                  <a:srgbClr val="3399FF"/>
                </a:solidFill>
                <a:ea typeface="Arial Unicode MS" pitchFamily="34" charset="-128"/>
                <a:cs typeface="Arial Unicode MS" pitchFamily="34" charset="-128"/>
              </a:rPr>
              <a:t>Alice Veldkamp (ECENT/COLUU)</a:t>
            </a:r>
          </a:p>
          <a:p>
            <a:pPr eaLnBrk="1" hangingPunct="1"/>
            <a:endParaRPr lang="nl-NL" sz="2000" smtClean="0">
              <a:solidFill>
                <a:srgbClr val="3399FF"/>
              </a:solidFill>
              <a:ea typeface="Arial Unicode MS" pitchFamily="34" charset="-128"/>
              <a:cs typeface="Arial Unicode MS" pitchFamily="34"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0"/>
            <a:ext cx="9144000" cy="1484313"/>
          </a:xfrm>
        </p:spPr>
        <p:txBody>
          <a:bodyPr/>
          <a:lstStyle/>
          <a:p>
            <a:r>
              <a:rPr lang="nl-NL" sz="3200" smtClean="0"/>
              <a:t>Competentieprofiel NLT docent</a:t>
            </a:r>
          </a:p>
        </p:txBody>
      </p:sp>
      <p:sp>
        <p:nvSpPr>
          <p:cNvPr id="19458" name="Content Placeholder 2"/>
          <p:cNvSpPr>
            <a:spLocks noGrp="1"/>
          </p:cNvSpPr>
          <p:nvPr>
            <p:ph idx="1"/>
          </p:nvPr>
        </p:nvSpPr>
        <p:spPr>
          <a:xfrm>
            <a:off x="685800" y="2276475"/>
            <a:ext cx="8207375" cy="4200525"/>
          </a:xfrm>
        </p:spPr>
        <p:txBody>
          <a:bodyPr/>
          <a:lstStyle/>
          <a:p>
            <a:pPr marL="457200" indent="-457200">
              <a:buFontTx/>
              <a:buNone/>
            </a:pPr>
            <a:r>
              <a:rPr lang="nl-NL" i="1" smtClean="0"/>
              <a:t>2011-2012 Ontwikkeling competentieprofiel NLT 		</a:t>
            </a:r>
            <a:r>
              <a:rPr lang="nl-NL" sz="2000" i="1" smtClean="0"/>
              <a:t>ism docenten, lerarenopleiders, nascholers</a:t>
            </a:r>
          </a:p>
          <a:p>
            <a:pPr marL="457200" indent="-457200">
              <a:buFontTx/>
              <a:buNone/>
            </a:pPr>
            <a:endParaRPr lang="nl-NL" sz="2000" i="1" smtClean="0"/>
          </a:p>
          <a:p>
            <a:pPr marL="457200" indent="-457200">
              <a:buFontTx/>
              <a:buNone/>
            </a:pPr>
            <a:r>
              <a:rPr lang="nl-NL" i="1" smtClean="0"/>
              <a:t>2012-2013	Hoe wordt er in de lerarenopleiding 		aandacht besteed aan ontwikkeling van 		NLT competenties? </a:t>
            </a:r>
            <a:endParaRPr lang="nl-NL"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0" y="0"/>
            <a:ext cx="9144000" cy="1196975"/>
          </a:xfrm>
        </p:spPr>
        <p:txBody>
          <a:bodyPr/>
          <a:lstStyle/>
          <a:p>
            <a:pPr eaLnBrk="1" hangingPunct="1"/>
            <a:r>
              <a:rPr lang="nl-NL" sz="3200" smtClean="0"/>
              <a:t>Programma werkgroep</a:t>
            </a:r>
          </a:p>
        </p:txBody>
      </p:sp>
      <p:sp>
        <p:nvSpPr>
          <p:cNvPr id="4099" name="Content Placeholder 2"/>
          <p:cNvSpPr>
            <a:spLocks noGrp="1"/>
          </p:cNvSpPr>
          <p:nvPr>
            <p:ph idx="1"/>
          </p:nvPr>
        </p:nvSpPr>
        <p:spPr>
          <a:xfrm>
            <a:off x="971550" y="1773238"/>
            <a:ext cx="7812088" cy="4703762"/>
          </a:xfrm>
        </p:spPr>
        <p:txBody>
          <a:bodyPr/>
          <a:lstStyle/>
          <a:p>
            <a:pPr eaLnBrk="1" hangingPunct="1">
              <a:buFontTx/>
              <a:buNone/>
            </a:pPr>
            <a:r>
              <a:rPr lang="nl-NL" b="1" smtClean="0"/>
              <a:t>Overzicht</a:t>
            </a:r>
            <a:r>
              <a:rPr lang="nl-NL" sz="2000" b="1" smtClean="0"/>
              <a:t> van NLT binnen de opleidingen</a:t>
            </a:r>
          </a:p>
          <a:p>
            <a:pPr lvl="1" eaLnBrk="1" hangingPunct="1">
              <a:buFont typeface="Arial" charset="0"/>
              <a:buChar char="•"/>
            </a:pPr>
            <a:r>
              <a:rPr lang="nl-NL" sz="2000" smtClean="0"/>
              <a:t>algemene uitkomsten</a:t>
            </a:r>
          </a:p>
          <a:p>
            <a:pPr lvl="1" eaLnBrk="1" hangingPunct="1">
              <a:buFont typeface="Arial" charset="0"/>
              <a:buChar char="•"/>
            </a:pPr>
            <a:r>
              <a:rPr lang="nl-NL" sz="2000" smtClean="0"/>
              <a:t>per opleiding -&gt; ecentpagina </a:t>
            </a:r>
          </a:p>
          <a:p>
            <a:pPr eaLnBrk="1" hangingPunct="1">
              <a:buFontTx/>
              <a:buNone/>
            </a:pPr>
            <a:r>
              <a:rPr lang="nl-NL" b="1" smtClean="0"/>
              <a:t>Twee praktijkvoorbeelden</a:t>
            </a:r>
          </a:p>
          <a:p>
            <a:pPr lvl="1" eaLnBrk="1" hangingPunct="1">
              <a:buFont typeface="Arial" charset="0"/>
              <a:buChar char="•"/>
            </a:pPr>
            <a:r>
              <a:rPr lang="nl-NL" sz="2000" smtClean="0"/>
              <a:t>HU Archimedes – Hannah Wielenga </a:t>
            </a:r>
          </a:p>
          <a:p>
            <a:pPr lvl="1" eaLnBrk="1" hangingPunct="1">
              <a:buFont typeface="Arial" charset="0"/>
              <a:buChar char="•"/>
            </a:pPr>
            <a:r>
              <a:rPr lang="nl-NL" sz="2000" smtClean="0"/>
              <a:t>ESoE – Elise Quant</a:t>
            </a:r>
            <a:endParaRPr lang="nl-NL" smtClean="0"/>
          </a:p>
          <a:p>
            <a:pPr eaLnBrk="1" hangingPunct="1">
              <a:buFontTx/>
              <a:buNone/>
            </a:pPr>
            <a:r>
              <a:rPr lang="nl-NL" b="1" smtClean="0"/>
              <a:t>Verankeren NLT in de opleiding</a:t>
            </a:r>
          </a:p>
          <a:p>
            <a:pPr lvl="1" eaLnBrk="1" hangingPunct="1">
              <a:buFont typeface="Arial" charset="0"/>
              <a:buChar char="•"/>
            </a:pPr>
            <a:r>
              <a:rPr lang="nl-NL" sz="2000" smtClean="0"/>
              <a:t>Activiteit in groepen</a:t>
            </a:r>
          </a:p>
          <a:p>
            <a:pPr eaLnBrk="1" hangingPunct="1">
              <a:buFontTx/>
              <a:buNone/>
            </a:pPr>
            <a:r>
              <a:rPr lang="nl-NL" b="1" smtClean="0"/>
              <a:t>Blik op de toekomst</a:t>
            </a:r>
          </a:p>
          <a:p>
            <a:pPr lvl="1" eaLnBrk="1" hangingPunct="1">
              <a:buFont typeface="Arial" charset="0"/>
              <a:buChar char="•"/>
            </a:pPr>
            <a:r>
              <a:rPr lang="nl-NL" sz="2000" smtClean="0"/>
              <a:t>werkgroep O&amp;P-NLT</a:t>
            </a:r>
          </a:p>
          <a:p>
            <a:pPr lvl="1" eaLnBrk="1" hangingPunct="1">
              <a:buFont typeface="Arial" charset="0"/>
              <a:buChar char="•"/>
            </a:pPr>
            <a:r>
              <a:rPr lang="nl-NL" sz="2000" smtClean="0"/>
              <a:t>netwerk vakdidactici NLT</a:t>
            </a:r>
          </a:p>
          <a:p>
            <a:pPr eaLnBrk="1" hangingPunct="1">
              <a:buFontTx/>
              <a:buNone/>
            </a:pPr>
            <a:endParaRPr lang="nl-NL" i="1" smtClean="0"/>
          </a:p>
          <a:p>
            <a:pPr eaLnBrk="1" hangingPunct="1"/>
            <a:endParaRPr lang="nl-NL"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9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9">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0" y="260350"/>
            <a:ext cx="9144000" cy="1223963"/>
          </a:xfrm>
        </p:spPr>
        <p:txBody>
          <a:bodyPr/>
          <a:lstStyle/>
          <a:p>
            <a:r>
              <a:rPr lang="nl-NL" sz="2400" i="1" smtClean="0"/>
              <a:t>Hoe wordt er in de lerarenopleiding aandacht besteed aan ontwikkeling van NLT competenties? </a:t>
            </a:r>
            <a:r>
              <a:rPr lang="nl-NL" sz="2400" smtClean="0"/>
              <a:t>	</a:t>
            </a:r>
          </a:p>
        </p:txBody>
      </p:sp>
      <p:sp>
        <p:nvSpPr>
          <p:cNvPr id="3" name="Content Placeholder 2"/>
          <p:cNvSpPr>
            <a:spLocks noGrp="1"/>
          </p:cNvSpPr>
          <p:nvPr>
            <p:ph idx="1"/>
          </p:nvPr>
        </p:nvSpPr>
        <p:spPr>
          <a:xfrm>
            <a:off x="395288" y="1628775"/>
            <a:ext cx="9432925" cy="4848225"/>
          </a:xfrm>
        </p:spPr>
        <p:txBody>
          <a:bodyPr/>
          <a:lstStyle/>
          <a:p>
            <a:pPr marL="457200" indent="-457200"/>
            <a:r>
              <a:rPr lang="nl-NL" smtClean="0"/>
              <a:t>grote variatie</a:t>
            </a:r>
          </a:p>
          <a:p>
            <a:pPr marL="457200" indent="-457200">
              <a:buFontTx/>
              <a:buNone/>
            </a:pPr>
            <a:r>
              <a:rPr lang="nl-NL" smtClean="0"/>
              <a:t>	</a:t>
            </a:r>
            <a:r>
              <a:rPr lang="nl-NL" sz="1800" smtClean="0"/>
              <a:t>NLT cursussen – onderdeel van bètadidactiek</a:t>
            </a:r>
          </a:p>
          <a:p>
            <a:pPr marL="457200" indent="-457200"/>
            <a:r>
              <a:rPr lang="nl-NL" smtClean="0"/>
              <a:t>Competentie 3 meeste aandacht</a:t>
            </a:r>
          </a:p>
          <a:p>
            <a:pPr marL="457200" indent="-457200"/>
            <a:r>
              <a:rPr lang="nl-NL" smtClean="0"/>
              <a:t>Competentie 6 en 7 zeer beperkt /niet</a:t>
            </a:r>
          </a:p>
          <a:p>
            <a:pPr marL="457200" indent="-457200"/>
            <a:endParaRPr lang="nl-NL" smtClean="0"/>
          </a:p>
          <a:p>
            <a:pPr marL="457200" indent="-457200"/>
            <a:r>
              <a:rPr lang="nl-NL" smtClean="0"/>
              <a:t>Vragen aan andere opleidingen:</a:t>
            </a:r>
          </a:p>
          <a:p>
            <a:pPr lvl="1">
              <a:buFont typeface="Courier New" pitchFamily="49" charset="0"/>
              <a:buChar char="o"/>
            </a:pPr>
            <a:r>
              <a:rPr lang="nl-NL" smtClean="0"/>
              <a:t>hoe aandacht beroepsoriëntatie</a:t>
            </a:r>
          </a:p>
          <a:p>
            <a:pPr lvl="1">
              <a:buFont typeface="Courier New" pitchFamily="49" charset="0"/>
              <a:buChar char="o"/>
            </a:pPr>
            <a:r>
              <a:rPr lang="nl-NL" smtClean="0"/>
              <a:t>docentbegeleiding bij complexe groepsopdrachten </a:t>
            </a:r>
          </a:p>
          <a:p>
            <a:pPr lvl="1">
              <a:buFontTx/>
              <a:buNone/>
            </a:pPr>
            <a:r>
              <a:rPr lang="nl-NL" smtClean="0"/>
              <a:t>    of heterogene groepen</a:t>
            </a:r>
          </a:p>
          <a:p>
            <a:pPr marL="457200" indent="-457200"/>
            <a:endParaRPr lang="nl-NL" smtClean="0"/>
          </a:p>
          <a:p>
            <a:pPr marL="457200" indent="-457200">
              <a:buFontTx/>
              <a:buNone/>
            </a:pPr>
            <a:r>
              <a:rPr lang="nl-NL" smtClean="0"/>
              <a:t>	</a:t>
            </a:r>
          </a:p>
          <a:p>
            <a:pPr marL="457200" indent="-457200">
              <a:buFontTx/>
              <a:buNone/>
            </a:pPr>
            <a:endParaRPr lang="nl-NL"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0" y="0"/>
            <a:ext cx="9144000" cy="1484313"/>
          </a:xfrm>
        </p:spPr>
        <p:txBody>
          <a:bodyPr/>
          <a:lstStyle/>
          <a:p>
            <a:r>
              <a:rPr lang="nl-NL" smtClean="0"/>
              <a:t>Langs de opleidingen 	</a:t>
            </a:r>
          </a:p>
        </p:txBody>
      </p:sp>
      <p:sp>
        <p:nvSpPr>
          <p:cNvPr id="3" name="Content Placeholder 2"/>
          <p:cNvSpPr>
            <a:spLocks noGrp="1"/>
          </p:cNvSpPr>
          <p:nvPr>
            <p:ph idx="1"/>
          </p:nvPr>
        </p:nvSpPr>
        <p:spPr>
          <a:xfrm>
            <a:off x="395288" y="1989138"/>
            <a:ext cx="9432925" cy="4487862"/>
          </a:xfrm>
        </p:spPr>
        <p:txBody>
          <a:bodyPr/>
          <a:lstStyle/>
          <a:p>
            <a:pPr marL="457200" indent="-457200"/>
            <a:r>
              <a:rPr lang="nl-NL" smtClean="0"/>
              <a:t>onrealistisch dat er meer uur binnen vakdidactiek expliciet aan NLT wordt besteed. </a:t>
            </a:r>
          </a:p>
          <a:p>
            <a:pPr marL="457200" indent="-457200">
              <a:buFontTx/>
              <a:buNone/>
            </a:pPr>
            <a:r>
              <a:rPr lang="nl-NL" smtClean="0"/>
              <a:t>	wel: benoemen en werken vanuit NLT methodes bij algemeen didactische thema’s / keuze bijeenkomsten</a:t>
            </a:r>
          </a:p>
          <a:p>
            <a:pPr marL="457200" indent="-457200"/>
            <a:r>
              <a:rPr lang="nl-NL" smtClean="0"/>
              <a:t>gebruik competentieprofiel op 3 vd 7 opleidingen</a:t>
            </a:r>
          </a:p>
          <a:p>
            <a:pPr marL="457200" indent="-457200"/>
            <a:r>
              <a:rPr lang="nl-NL" smtClean="0"/>
              <a:t>studenten fysisch geografie nauwelijks deelname</a:t>
            </a:r>
          </a:p>
          <a:p>
            <a:pPr marL="457200" indent="-457200"/>
            <a:r>
              <a:rPr lang="nl-NL" smtClean="0"/>
              <a:t>wiskunde en informatica studenten ‘meer’</a:t>
            </a:r>
          </a:p>
          <a:p>
            <a:pPr marL="457200" indent="-457200"/>
            <a:r>
              <a:rPr lang="nl-NL" smtClean="0"/>
              <a:t>voortrekker in de opleiding: </a:t>
            </a:r>
          </a:p>
          <a:p>
            <a:pPr marL="457200" indent="-457200">
              <a:buFontTx/>
              <a:buNone/>
            </a:pPr>
            <a:r>
              <a:rPr lang="nl-NL" smtClean="0"/>
              <a:t>	(ex)docent NLT of (ex)steunpunt medewerkers</a:t>
            </a:r>
          </a:p>
          <a:p>
            <a:pPr marL="457200" indent="-457200"/>
            <a:endParaRPr lang="nl-NL" smtClean="0"/>
          </a:p>
          <a:p>
            <a:pPr marL="457200" indent="-457200"/>
            <a:endParaRPr lang="nl-NL" smtClean="0"/>
          </a:p>
          <a:p>
            <a:pPr marL="457200" indent="-457200">
              <a:buFontTx/>
              <a:buNone/>
            </a:pPr>
            <a:r>
              <a:rPr lang="nl-NL" smtClean="0"/>
              <a:t>	</a:t>
            </a:r>
          </a:p>
          <a:p>
            <a:pPr marL="457200" indent="-457200">
              <a:buFontTx/>
              <a:buNone/>
            </a:pPr>
            <a:endParaRPr lang="nl-NL"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nl-NL" smtClean="0"/>
              <a:t>Overzicht op ECENT.nl</a:t>
            </a:r>
          </a:p>
        </p:txBody>
      </p:sp>
      <p:sp>
        <p:nvSpPr>
          <p:cNvPr id="27650" name="Content Placeholder 2"/>
          <p:cNvSpPr>
            <a:spLocks noGrp="1"/>
          </p:cNvSpPr>
          <p:nvPr>
            <p:ph idx="1"/>
          </p:nvPr>
        </p:nvSpPr>
        <p:spPr/>
        <p:txBody>
          <a:bodyPr/>
          <a:lstStyle/>
          <a:p>
            <a:r>
              <a:rPr lang="nl-NL" sz="2000" smtClean="0">
                <a:hlinkClick r:id="rId3"/>
              </a:rPr>
              <a:t>http://www.ecent.nl/artikel/2681/Overzicht+van+NLT-studieonderdelen+in+de+lerarenopleidingen/view.do</a:t>
            </a:r>
            <a:endParaRPr lang="nl-NL"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0" y="1000108"/>
            <a:ext cx="9144000" cy="1143000"/>
          </a:xfrm>
        </p:spPr>
        <p:txBody>
          <a:bodyPr/>
          <a:lstStyle/>
          <a:p>
            <a:r>
              <a:rPr lang="nl-NL" dirty="0" smtClean="0"/>
              <a:t>Verankeren NLT in de opleiding</a:t>
            </a:r>
            <a:br>
              <a:rPr lang="nl-NL" dirty="0" smtClean="0"/>
            </a:br>
            <a:r>
              <a:rPr lang="nl-NL" dirty="0" smtClean="0"/>
              <a:t/>
            </a:r>
            <a:br>
              <a:rPr lang="nl-NL" dirty="0" smtClean="0"/>
            </a:br>
            <a:r>
              <a:rPr lang="nl-NL" dirty="0" smtClean="0"/>
              <a:t> </a:t>
            </a:r>
            <a:r>
              <a:rPr lang="nl-NL" sz="3600" b="0" dirty="0" smtClean="0">
                <a:solidFill>
                  <a:schemeClr val="tx1"/>
                </a:solidFill>
              </a:rPr>
              <a:t>Pak nu je mobieltjes er maar bij !!</a:t>
            </a:r>
            <a:br>
              <a:rPr lang="nl-NL" sz="3600" b="0" dirty="0" smtClean="0">
                <a:solidFill>
                  <a:schemeClr val="tx1"/>
                </a:solidFill>
              </a:rPr>
            </a:br>
            <a:r>
              <a:rPr lang="nl-NL" sz="2800" b="0" i="1" dirty="0" smtClean="0">
                <a:solidFill>
                  <a:schemeClr val="tx1"/>
                </a:solidFill>
              </a:rPr>
              <a:t>(Één per groepje)</a:t>
            </a:r>
          </a:p>
        </p:txBody>
      </p:sp>
      <p:sp>
        <p:nvSpPr>
          <p:cNvPr id="29698" name="Content Placeholder 2"/>
          <p:cNvSpPr>
            <a:spLocks noGrp="1"/>
          </p:cNvSpPr>
          <p:nvPr>
            <p:ph idx="1"/>
          </p:nvPr>
        </p:nvSpPr>
        <p:spPr>
          <a:xfrm>
            <a:off x="2627313" y="3357563"/>
            <a:ext cx="5830887" cy="3119437"/>
          </a:xfrm>
        </p:spPr>
        <p:txBody>
          <a:bodyPr/>
          <a:lstStyle/>
          <a:p>
            <a:r>
              <a:rPr lang="nl-NL" smtClean="0">
                <a:solidFill>
                  <a:srgbClr val="323232"/>
                </a:solidFill>
              </a:rPr>
              <a:t>Ga naar de site </a:t>
            </a:r>
            <a:r>
              <a:rPr lang="nl-NL" b="1" smtClean="0">
                <a:solidFill>
                  <a:srgbClr val="323232"/>
                </a:solidFill>
                <a:hlinkClick r:id="rId2"/>
              </a:rPr>
              <a:t>http://m.socrative.com</a:t>
            </a:r>
            <a:r>
              <a:rPr lang="nl-NL" smtClean="0">
                <a:solidFill>
                  <a:srgbClr val="323232"/>
                </a:solidFill>
              </a:rPr>
              <a:t> </a:t>
            </a:r>
          </a:p>
          <a:p>
            <a:endParaRPr lang="nl-NL" smtClean="0">
              <a:solidFill>
                <a:srgbClr val="323232"/>
              </a:solidFill>
            </a:endParaRPr>
          </a:p>
          <a:p>
            <a:r>
              <a:rPr lang="nl-NL" smtClean="0">
                <a:solidFill>
                  <a:srgbClr val="323232"/>
                </a:solidFill>
              </a:rPr>
              <a:t>Vul  bij    </a:t>
            </a:r>
            <a:r>
              <a:rPr lang="nl-NL" b="1" smtClean="0">
                <a:solidFill>
                  <a:srgbClr val="323232"/>
                </a:solidFill>
              </a:rPr>
              <a:t>ROOM</a:t>
            </a:r>
            <a:r>
              <a:rPr lang="nl-NL" smtClean="0">
                <a:solidFill>
                  <a:srgbClr val="323232"/>
                </a:solidFill>
              </a:rPr>
              <a:t>nr     </a:t>
            </a:r>
            <a:r>
              <a:rPr lang="nl-NL" b="1" smtClean="0">
                <a:solidFill>
                  <a:srgbClr val="323232"/>
                </a:solidFill>
              </a:rPr>
              <a:t>8379   </a:t>
            </a:r>
            <a:r>
              <a:rPr lang="nl-NL" smtClean="0">
                <a:solidFill>
                  <a:srgbClr val="323232"/>
                </a:solidFill>
              </a:rPr>
              <a:t> in en wacht. . .</a:t>
            </a:r>
          </a:p>
          <a:p>
            <a:endParaRPr lang="nl-NL" smtClean="0"/>
          </a:p>
        </p:txBody>
      </p:sp>
      <p:pic>
        <p:nvPicPr>
          <p:cNvPr id="29700" name="Picture 8"/>
          <p:cNvPicPr>
            <a:picLocks noChangeAspect="1" noChangeArrowheads="1"/>
          </p:cNvPicPr>
          <p:nvPr/>
        </p:nvPicPr>
        <p:blipFill>
          <a:blip r:embed="rId3" cstate="print"/>
          <a:srcRect/>
          <a:stretch>
            <a:fillRect/>
          </a:stretch>
        </p:blipFill>
        <p:spPr bwMode="auto">
          <a:xfrm>
            <a:off x="250825" y="4005263"/>
            <a:ext cx="2124075" cy="21002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2413" y="188913"/>
            <a:ext cx="9144001" cy="1143000"/>
          </a:xfrm>
        </p:spPr>
        <p:txBody>
          <a:bodyPr/>
          <a:lstStyle/>
          <a:p>
            <a:r>
              <a:rPr lang="nl-NL" sz="3600" smtClean="0"/>
              <a:t>Verankeren NLT in de opleiding</a:t>
            </a:r>
            <a:br>
              <a:rPr lang="nl-NL" sz="3600" smtClean="0"/>
            </a:br>
            <a:endParaRPr lang="en-US" sz="3600" smtClean="0"/>
          </a:p>
        </p:txBody>
      </p:sp>
      <p:sp>
        <p:nvSpPr>
          <p:cNvPr id="31747" name="Rectangle 3"/>
          <p:cNvSpPr>
            <a:spLocks noGrp="1" noChangeArrowheads="1"/>
          </p:cNvSpPr>
          <p:nvPr>
            <p:ph type="body" idx="1"/>
          </p:nvPr>
        </p:nvSpPr>
        <p:spPr>
          <a:xfrm>
            <a:off x="395288" y="765175"/>
            <a:ext cx="8062912" cy="5229225"/>
          </a:xfrm>
        </p:spPr>
        <p:txBody>
          <a:bodyPr/>
          <a:lstStyle/>
          <a:p>
            <a:pPr marL="457200" indent="-457200">
              <a:buFontTx/>
              <a:buAutoNum type="arabicPeriod"/>
            </a:pPr>
            <a:r>
              <a:rPr lang="nl-NL" sz="1800" b="1" dirty="0" smtClean="0"/>
              <a:t>Alle opleidingen moeten een expliciete NLT module aanbieden!				</a:t>
            </a:r>
            <a:r>
              <a:rPr lang="nl-NL" sz="1800" b="1" i="1" dirty="0" smtClean="0">
                <a:solidFill>
                  <a:srgbClr val="000000"/>
                </a:solidFill>
              </a:rPr>
              <a:t>Eens</a:t>
            </a:r>
            <a:r>
              <a:rPr lang="nl-NL" sz="1800" b="1" i="1" dirty="0" smtClean="0">
                <a:solidFill>
                  <a:srgbClr val="000000"/>
                </a:solidFill>
              </a:rPr>
              <a:t> </a:t>
            </a:r>
            <a:r>
              <a:rPr lang="nl-NL" sz="1800" b="1" i="1" dirty="0" smtClean="0">
                <a:solidFill>
                  <a:srgbClr val="000000"/>
                </a:solidFill>
              </a:rPr>
              <a:t>/ </a:t>
            </a:r>
            <a:r>
              <a:rPr lang="nl-NL" sz="1800" b="1" i="1" dirty="0" smtClean="0">
                <a:solidFill>
                  <a:srgbClr val="000000"/>
                </a:solidFill>
              </a:rPr>
              <a:t>Oneens</a:t>
            </a:r>
            <a:endParaRPr lang="nl-NL" sz="1800" b="1" i="1" dirty="0" smtClean="0">
              <a:solidFill>
                <a:srgbClr val="000000"/>
              </a:solidFill>
            </a:endParaRPr>
          </a:p>
          <a:p>
            <a:pPr marL="457200" indent="-457200">
              <a:buFontTx/>
              <a:buAutoNum type="arabicPeriod"/>
            </a:pPr>
            <a:endParaRPr lang="nl-NL" sz="1800" b="1" i="1" dirty="0" smtClean="0">
              <a:solidFill>
                <a:srgbClr val="000000"/>
              </a:solidFill>
            </a:endParaRPr>
          </a:p>
          <a:p>
            <a:pPr marL="457200" indent="-457200">
              <a:buFontTx/>
              <a:buAutoNum type="arabicPeriod"/>
            </a:pPr>
            <a:r>
              <a:rPr lang="nl-NL" sz="1800" b="1" dirty="0" smtClean="0"/>
              <a:t>Bij het vormgeven van een NLT- activiteit voor de opleiding heb ik het meest aan:</a:t>
            </a:r>
          </a:p>
          <a:p>
            <a:pPr marL="457200" indent="-457200">
              <a:buFontTx/>
              <a:buNone/>
            </a:pPr>
            <a:r>
              <a:rPr lang="nl-NL" sz="1800" b="1" dirty="0" smtClean="0"/>
              <a:t>	A:	Ervaring van andere opleiders</a:t>
            </a:r>
          </a:p>
          <a:p>
            <a:pPr marL="457200" indent="-457200">
              <a:buFontTx/>
              <a:buNone/>
            </a:pPr>
            <a:r>
              <a:rPr lang="nl-NL" sz="1800" b="1" dirty="0" smtClean="0"/>
              <a:t>	B:	Het competentieprofiel</a:t>
            </a:r>
          </a:p>
          <a:p>
            <a:pPr marL="457200" indent="-457200">
              <a:buFontTx/>
              <a:buNone/>
            </a:pPr>
            <a:r>
              <a:rPr lang="nl-NL" sz="1800" b="1" dirty="0" smtClean="0"/>
              <a:t>	C:	Materiaal van andere opleiders</a:t>
            </a:r>
          </a:p>
          <a:p>
            <a:pPr marL="457200" indent="-457200">
              <a:buFontTx/>
              <a:buNone/>
            </a:pPr>
            <a:r>
              <a:rPr lang="nl-NL" sz="1800" b="1" dirty="0" smtClean="0"/>
              <a:t>	D:	De modules				</a:t>
            </a:r>
          </a:p>
          <a:p>
            <a:pPr marL="457200" indent="-457200">
              <a:buFontTx/>
              <a:buNone/>
            </a:pPr>
            <a:r>
              <a:rPr lang="nl-NL" sz="1800" b="1" dirty="0" smtClean="0"/>
              <a:t>	E:	Eigen didactiekmodules		</a:t>
            </a:r>
            <a:r>
              <a:rPr lang="nl-NL" sz="1800" b="1" i="1" dirty="0" smtClean="0">
                <a:solidFill>
                  <a:srgbClr val="000000"/>
                </a:solidFill>
              </a:rPr>
              <a:t>Multiple </a:t>
            </a:r>
            <a:r>
              <a:rPr lang="nl-NL" sz="1800" b="1" i="1" dirty="0" err="1" smtClean="0">
                <a:solidFill>
                  <a:srgbClr val="000000"/>
                </a:solidFill>
              </a:rPr>
              <a:t>choise</a:t>
            </a:r>
            <a:endParaRPr lang="nl-NL" sz="1800" b="1" i="1" dirty="0" smtClean="0">
              <a:solidFill>
                <a:srgbClr val="000000"/>
              </a:solidFill>
            </a:endParaRPr>
          </a:p>
          <a:p>
            <a:pPr marL="457200" indent="-457200">
              <a:buFontTx/>
              <a:buNone/>
            </a:pPr>
            <a:endParaRPr lang="nl-NL" sz="1800" b="1" i="1" dirty="0" smtClean="0">
              <a:solidFill>
                <a:srgbClr val="000000"/>
              </a:solidFill>
            </a:endParaRPr>
          </a:p>
          <a:p>
            <a:pPr marL="457200" indent="-457200">
              <a:buFontTx/>
              <a:buAutoNum type="arabicPeriod" startAt="3"/>
            </a:pPr>
            <a:r>
              <a:rPr lang="nl-NL" sz="1800" b="1" dirty="0" smtClean="0"/>
              <a:t>Hoe kan dit </a:t>
            </a:r>
            <a:r>
              <a:rPr lang="nl-NL" sz="1800" b="1" dirty="0" err="1" smtClean="0"/>
              <a:t>assesementtool</a:t>
            </a:r>
            <a:r>
              <a:rPr lang="nl-NL" sz="1800" b="1" dirty="0" smtClean="0"/>
              <a:t> gebruikt worden in de opleiding?					</a:t>
            </a:r>
            <a:r>
              <a:rPr lang="nl-NL" sz="1800" b="1" i="1" dirty="0" smtClean="0">
                <a:solidFill>
                  <a:srgbClr val="000000"/>
                </a:solidFill>
              </a:rPr>
              <a:t>Kort antwoord</a:t>
            </a:r>
          </a:p>
          <a:p>
            <a:pPr marL="457200" indent="-457200">
              <a:buFontTx/>
              <a:buAutoNum type="arabicPeriod" startAt="3"/>
            </a:pPr>
            <a:endParaRPr lang="nl-NL" sz="1800" b="1" i="1" dirty="0" smtClean="0">
              <a:solidFill>
                <a:srgbClr val="000000"/>
              </a:solidFill>
            </a:endParaRPr>
          </a:p>
          <a:p>
            <a:pPr marL="457200" indent="-457200">
              <a:buFontTx/>
              <a:buAutoNum type="arabicPeriod" startAt="3"/>
            </a:pPr>
            <a:r>
              <a:rPr lang="nl-NL" sz="1800" b="1" dirty="0" smtClean="0"/>
              <a:t>In alle opleidingen moet NLT zichtbaar verankerd worden. 					</a:t>
            </a:r>
            <a:r>
              <a:rPr lang="nl-NL" sz="1800" b="1" i="1" dirty="0" smtClean="0">
                <a:solidFill>
                  <a:srgbClr val="000000"/>
                </a:solidFill>
              </a:rPr>
              <a:t>Juist / onjuist</a:t>
            </a:r>
            <a:endParaRPr lang="en-US" sz="1800" b="1" i="1" dirty="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10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10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additive="base">
                                        <p:cTn id="19" dur="20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174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anim calcmode="lin" valueType="num">
                                      <p:cBhvr additive="base">
                                        <p:cTn id="23" dur="20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174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anim calcmode="lin" valueType="num">
                                      <p:cBhvr additive="base">
                                        <p:cTn id="27" dur="20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1747">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anim calcmode="lin" valueType="num">
                                      <p:cBhvr additive="base">
                                        <p:cTn id="31" dur="20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1747">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1747">
                                            <p:txEl>
                                              <p:pRg st="7" end="7"/>
                                            </p:txEl>
                                          </p:spTgt>
                                        </p:tgtEl>
                                        <p:attrNameLst>
                                          <p:attrName>style.visibility</p:attrName>
                                        </p:attrNameLst>
                                      </p:cBhvr>
                                      <p:to>
                                        <p:strVal val="visible"/>
                                      </p:to>
                                    </p:set>
                                    <p:anim calcmode="lin" valueType="num">
                                      <p:cBhvr additive="base">
                                        <p:cTn id="35" dur="20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317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1747">
                                            <p:txEl>
                                              <p:pRg st="9" end="9"/>
                                            </p:txEl>
                                          </p:spTgt>
                                        </p:tgtEl>
                                        <p:attrNameLst>
                                          <p:attrName>style.visibility</p:attrName>
                                        </p:attrNameLst>
                                      </p:cBhvr>
                                      <p:to>
                                        <p:strVal val="visible"/>
                                      </p:to>
                                    </p:set>
                                    <p:anim calcmode="lin" valueType="num">
                                      <p:cBhvr additive="base">
                                        <p:cTn id="41" dur="1000" fill="hold"/>
                                        <p:tgtEl>
                                          <p:spTgt spid="31747">
                                            <p:txEl>
                                              <p:pRg st="9" end="9"/>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174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1747">
                                            <p:txEl>
                                              <p:pRg st="11" end="11"/>
                                            </p:txEl>
                                          </p:spTgt>
                                        </p:tgtEl>
                                        <p:attrNameLst>
                                          <p:attrName>style.visibility</p:attrName>
                                        </p:attrNameLst>
                                      </p:cBhvr>
                                      <p:to>
                                        <p:strVal val="visible"/>
                                      </p:to>
                                    </p:set>
                                    <p:anim calcmode="lin" valueType="num">
                                      <p:cBhvr additive="base">
                                        <p:cTn id="47" dur="1000" fill="hold"/>
                                        <p:tgtEl>
                                          <p:spTgt spid="31747">
                                            <p:txEl>
                                              <p:pRg st="11" end="11"/>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174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nl-NL" smtClean="0"/>
              <a:t>Blik op de toekomst</a:t>
            </a:r>
            <a:br>
              <a:rPr lang="nl-NL" smtClean="0"/>
            </a:br>
            <a:endParaRPr lang="nl-NL" smtClean="0"/>
          </a:p>
        </p:txBody>
      </p:sp>
      <p:sp>
        <p:nvSpPr>
          <p:cNvPr id="3" name="Content Placeholder 2"/>
          <p:cNvSpPr>
            <a:spLocks noGrp="1"/>
          </p:cNvSpPr>
          <p:nvPr>
            <p:ph idx="1"/>
          </p:nvPr>
        </p:nvSpPr>
        <p:spPr/>
        <p:txBody>
          <a:bodyPr/>
          <a:lstStyle/>
          <a:p>
            <a:pPr lvl="1" eaLnBrk="1" hangingPunct="1">
              <a:buFont typeface="Arial" pitchFamily="34" charset="0"/>
              <a:buChar char="•"/>
              <a:defRPr/>
            </a:pPr>
            <a:r>
              <a:rPr lang="nl-NL" b="1" dirty="0" smtClean="0">
                <a:ea typeface="+mn-ea"/>
                <a:cs typeface="+mn-cs"/>
              </a:rPr>
              <a:t>werkgroep O&amp;P-NLT</a:t>
            </a:r>
          </a:p>
          <a:p>
            <a:pPr lvl="1" eaLnBrk="1" hangingPunct="1">
              <a:buFont typeface="Arial" pitchFamily="34" charset="0"/>
              <a:buChar char="•"/>
              <a:defRPr/>
            </a:pPr>
            <a:r>
              <a:rPr lang="nl-NL" b="1" dirty="0" smtClean="0">
                <a:ea typeface="+mn-ea"/>
                <a:cs typeface="+mn-cs"/>
              </a:rPr>
              <a:t>netwerk vakdidactici NLT </a:t>
            </a:r>
            <a:br>
              <a:rPr lang="nl-NL" b="1" dirty="0" smtClean="0">
                <a:ea typeface="+mn-ea"/>
                <a:cs typeface="+mn-cs"/>
              </a:rPr>
            </a:br>
            <a:endParaRPr lang="nl-NL" b="1" dirty="0" smtClean="0">
              <a:ea typeface="+mn-ea"/>
              <a:cs typeface="+mn-cs"/>
            </a:endParaRPr>
          </a:p>
        </p:txBody>
      </p:sp>
    </p:spTree>
  </p:cSld>
  <p:clrMapOvr>
    <a:masterClrMapping/>
  </p:clrMapOvr>
</p:sld>
</file>

<file path=ppt/theme/theme1.xml><?xml version="1.0" encoding="utf-8"?>
<a:theme xmlns:a="http://schemas.openxmlformats.org/drawingml/2006/main" name="Standaardontwerp">
  <a:themeElements>
    <a:clrScheme name="">
      <a:dk1>
        <a:srgbClr val="008000"/>
      </a:dk1>
      <a:lt1>
        <a:srgbClr val="FFFFFF"/>
      </a:lt1>
      <a:dk2>
        <a:srgbClr val="666633"/>
      </a:dk2>
      <a:lt2>
        <a:srgbClr val="CCCC00"/>
      </a:lt2>
      <a:accent1>
        <a:srgbClr val="00FFFF"/>
      </a:accent1>
      <a:accent2>
        <a:srgbClr val="009999"/>
      </a:accent2>
      <a:accent3>
        <a:srgbClr val="FFFFFF"/>
      </a:accent3>
      <a:accent4>
        <a:srgbClr val="006C00"/>
      </a:accent4>
      <a:accent5>
        <a:srgbClr val="AAFFFF"/>
      </a:accent5>
      <a:accent6>
        <a:srgbClr val="008A8A"/>
      </a:accent6>
      <a:hlink>
        <a:srgbClr val="00CC00"/>
      </a:hlink>
      <a:folHlink>
        <a:srgbClr val="B2B2B2"/>
      </a:folHlink>
    </a:clrScheme>
    <a:fontScheme name="Standaardontwerp">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00"/>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006600"/>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ardontwerp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2575</TotalTime>
  <Words>163</Words>
  <Application>Microsoft Office PowerPoint</Application>
  <PresentationFormat>Diavoorstelling (4:3)</PresentationFormat>
  <Paragraphs>74</Paragraphs>
  <Slides>9</Slides>
  <Notes>6</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Standaardontwerp</vt:lpstr>
      <vt:lpstr>NLT in de opleiding een palet aan mogelijkheden </vt:lpstr>
      <vt:lpstr>Competentieprofiel NLT docent</vt:lpstr>
      <vt:lpstr>Programma werkgroep</vt:lpstr>
      <vt:lpstr>Hoe wordt er in de lerarenopleiding aandacht besteed aan ontwikkeling van NLT competenties?  </vt:lpstr>
      <vt:lpstr>Langs de opleidingen  </vt:lpstr>
      <vt:lpstr>Overzicht op ECENT.nl</vt:lpstr>
      <vt:lpstr>Verankeren NLT in de opleiding   Pak nu je mobieltjes er maar bij !! (Één per groepje)</vt:lpstr>
      <vt:lpstr>Verankeren NLT in de opleiding </vt:lpstr>
      <vt:lpstr>Blik op de toekomst </vt:lpstr>
    </vt:vector>
  </TitlesOfParts>
  <Company>Stichting Leerplanontwikkeling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nieuwe geïntegreerde bètavak</dc:title>
  <dc:creator>Gebruiker</dc:creator>
  <cp:lastModifiedBy>gast</cp:lastModifiedBy>
  <cp:revision>152</cp:revision>
  <cp:lastPrinted>2013-05-07T14:24:14Z</cp:lastPrinted>
  <dcterms:created xsi:type="dcterms:W3CDTF">2005-11-06T15:25:50Z</dcterms:created>
  <dcterms:modified xsi:type="dcterms:W3CDTF">2013-05-15T11:32:15Z</dcterms:modified>
</cp:coreProperties>
</file>