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56" r:id="rId2"/>
    <p:sldId id="487" r:id="rId3"/>
    <p:sldId id="488" r:id="rId4"/>
    <p:sldId id="493" r:id="rId5"/>
    <p:sldId id="491" r:id="rId6"/>
    <p:sldId id="492" r:id="rId7"/>
    <p:sldId id="500" r:id="rId8"/>
    <p:sldId id="490" r:id="rId9"/>
  </p:sldIdLst>
  <p:sldSz cx="9144000" cy="6858000" type="screen4x3"/>
  <p:notesSz cx="6781800" cy="985678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0000"/>
    <a:srgbClr val="5F5F5F"/>
    <a:srgbClr val="0033CC"/>
    <a:srgbClr val="008000"/>
    <a:srgbClr val="0000FF"/>
    <a:srgbClr val="FF00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81" autoAdjust="0"/>
    <p:restoredTop sz="94974" autoAdjust="0"/>
  </p:normalViewPr>
  <p:slideViewPr>
    <p:cSldViewPr>
      <p:cViewPr>
        <p:scale>
          <a:sx n="66" d="100"/>
          <a:sy n="66" d="100"/>
        </p:scale>
        <p:origin x="-6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4663"/>
            <a:ext cx="29384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364663"/>
            <a:ext cx="29384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12DD1B0-DA42-49D3-BDAF-40E09A2F6092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95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opmaakprofielen van de modeltekst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3B32B0-902A-4263-91D5-22D03C2A8DD5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AA62E-9346-4D67-B492-5616095DAF8A}" type="slidenum">
              <a:rPr lang="en-GB"/>
              <a:pPr/>
              <a:t>1</a:t>
            </a:fld>
            <a:endParaRPr lang="en-GB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5E5A2-CD9F-45E9-ACFC-19A1804D98F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15AD0-987C-43F2-9391-DB49783B90B5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762000"/>
            <a:ext cx="2286000" cy="5715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0" y="762000"/>
            <a:ext cx="6705600" cy="5715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910C1-4A09-4573-93D6-D2797171D63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2362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5AAA9C-7686-477D-A1CC-7D901A9EF43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61D774-4372-463D-B869-840B1DA6C40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4E8B2-7EB6-47EC-97C0-8BCCB6A1BD01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0A2D7-C017-46A6-82E8-4317C92DEC99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2362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29644-E63B-4991-9532-3189F1EAA3EA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E7FFE-F133-42CC-94ED-CB83D7398AED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87DD8-7BD3-4AEF-9885-5B546DAA684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01967-E389-4F36-8FA9-9CC14A654CAE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77530-12E3-45E8-93A3-0A63E3939FB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C077C-785F-401A-BAD7-6CE69312C064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het opmaakprofiel van de modeltitel te bewerken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opmaakprofielen van de modeltekst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endParaRPr lang="en-GB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GB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B300B5F-22D6-4F85-A9A3-A4DDEA18FE1D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tavak-nlt.nl/" TargetMode="External"/><Relationship Id="rId2" Type="http://schemas.openxmlformats.org/officeDocument/2006/relationships/hyperlink" Target="https://cursussen.sharepoint.hu.nl/fe/18/OAEM-MNLT-12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tasteunpunten.nl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990600"/>
          </a:xfrm>
        </p:spPr>
        <p:txBody>
          <a:bodyPr/>
          <a:lstStyle/>
          <a:p>
            <a:r>
              <a:rPr lang="nl-NL" sz="3600" dirty="0">
                <a:solidFill>
                  <a:srgbClr val="339933"/>
                </a:solidFill>
              </a:rPr>
              <a:t>Natuur Leven en Technologie</a:t>
            </a:r>
            <a:br>
              <a:rPr lang="nl-NL" sz="3600" dirty="0">
                <a:solidFill>
                  <a:srgbClr val="339933"/>
                </a:solidFill>
              </a:rPr>
            </a:br>
            <a:endParaRPr lang="nl-NL" sz="2800" dirty="0">
              <a:solidFill>
                <a:srgbClr val="339933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221088"/>
            <a:ext cx="9144000" cy="1600200"/>
          </a:xfrm>
        </p:spPr>
        <p:txBody>
          <a:bodyPr/>
          <a:lstStyle/>
          <a:p>
            <a:r>
              <a:rPr lang="nl-NL" dirty="0" smtClean="0">
                <a:solidFill>
                  <a:srgbClr val="3399FF"/>
                </a:solidFill>
              </a:rPr>
              <a:t>verplichte cursus (5 ec) voor </a:t>
            </a:r>
            <a:r>
              <a:rPr lang="nl-NL" dirty="0" smtClean="0">
                <a:solidFill>
                  <a:srgbClr val="3399FF"/>
                </a:solidFill>
              </a:rPr>
              <a:t>masters</a:t>
            </a:r>
            <a:endParaRPr lang="nl-NL" dirty="0">
              <a:solidFill>
                <a:srgbClr val="3399FF"/>
              </a:solidFill>
            </a:endParaRPr>
          </a:p>
          <a:p>
            <a:r>
              <a:rPr lang="nl-NL" dirty="0" smtClean="0">
                <a:solidFill>
                  <a:srgbClr val="3399FF"/>
                </a:solidFill>
              </a:rPr>
              <a:t>Aardrijkskunde, Biologie, Natuurkunde en Wiskunde</a:t>
            </a:r>
          </a:p>
          <a:p>
            <a:r>
              <a:rPr lang="nl-NL" dirty="0" smtClean="0">
                <a:solidFill>
                  <a:srgbClr val="3399FF"/>
                </a:solidFill>
              </a:rPr>
              <a:t>2012-2013</a:t>
            </a:r>
            <a:endParaRPr lang="nl-NL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r>
              <a:rPr lang="nl-NL" dirty="0" smtClean="0">
                <a:solidFill>
                  <a:srgbClr val="339933"/>
                </a:solidFill>
              </a:rPr>
              <a:t>Cursus NLT voor masters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353425" cy="4689475"/>
          </a:xfrm>
        </p:spPr>
        <p:txBody>
          <a:bodyPr/>
          <a:lstStyle/>
          <a:p>
            <a:pPr>
              <a:spcAft>
                <a:spcPct val="40000"/>
              </a:spcAft>
              <a:buFontTx/>
              <a:buNone/>
            </a:pPr>
            <a:r>
              <a:rPr lang="nl-NL" sz="2800" dirty="0" smtClean="0">
                <a:solidFill>
                  <a:srgbClr val="3399FF"/>
                </a:solidFill>
              </a:rPr>
              <a:t>Uitgangspunten:</a:t>
            </a:r>
            <a:endParaRPr lang="nl-NL" sz="2800" dirty="0">
              <a:solidFill>
                <a:srgbClr val="3399FF"/>
              </a:solidFill>
            </a:endParaRP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elke </a:t>
            </a:r>
            <a:r>
              <a:rPr lang="nl-NL" sz="2000" dirty="0" err="1" smtClean="0">
                <a:solidFill>
                  <a:srgbClr val="000000"/>
                </a:solidFill>
              </a:rPr>
              <a:t>Master</a:t>
            </a:r>
            <a:r>
              <a:rPr lang="nl-NL" sz="2000" dirty="0" smtClean="0">
                <a:solidFill>
                  <a:srgbClr val="000000"/>
                </a:solidFill>
              </a:rPr>
              <a:t> of ed. </a:t>
            </a:r>
            <a:r>
              <a:rPr lang="nl-NL" sz="2000" dirty="0" err="1" smtClean="0">
                <a:solidFill>
                  <a:srgbClr val="000000"/>
                </a:solidFill>
              </a:rPr>
              <a:t>Ak</a:t>
            </a:r>
            <a:r>
              <a:rPr lang="nl-NL" sz="2000" dirty="0" smtClean="0">
                <a:solidFill>
                  <a:srgbClr val="000000"/>
                </a:solidFill>
              </a:rPr>
              <a:t>, </a:t>
            </a:r>
            <a:r>
              <a:rPr lang="nl-NL" sz="2000" dirty="0" err="1" smtClean="0">
                <a:solidFill>
                  <a:srgbClr val="000000"/>
                </a:solidFill>
              </a:rPr>
              <a:t>Bio</a:t>
            </a:r>
            <a:r>
              <a:rPr lang="nl-NL" sz="2000" dirty="0" smtClean="0">
                <a:solidFill>
                  <a:srgbClr val="000000"/>
                </a:solidFill>
              </a:rPr>
              <a:t>, Na, </a:t>
            </a:r>
            <a:r>
              <a:rPr lang="nl-NL" sz="2000" dirty="0" err="1" smtClean="0">
                <a:solidFill>
                  <a:srgbClr val="000000"/>
                </a:solidFill>
              </a:rPr>
              <a:t>Sk</a:t>
            </a:r>
            <a:r>
              <a:rPr lang="nl-NL" sz="2000" dirty="0" smtClean="0">
                <a:solidFill>
                  <a:srgbClr val="000000"/>
                </a:solidFill>
              </a:rPr>
              <a:t>, Wis en Inf. 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	automatisch bevoegd </a:t>
            </a:r>
            <a:endParaRPr lang="nl-NL" sz="2000" dirty="0">
              <a:solidFill>
                <a:srgbClr val="000000"/>
              </a:solidFill>
            </a:endParaRPr>
          </a:p>
          <a:p>
            <a:pPr>
              <a:spcBef>
                <a:spcPts val="18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NLT: interdisciplinair vak 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	gegeven in teamverband</a:t>
            </a:r>
          </a:p>
          <a:p>
            <a:pPr>
              <a:spcBef>
                <a:spcPts val="18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specifieke in(aan)vulling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	op competenties 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	</a:t>
            </a:r>
            <a:r>
              <a:rPr lang="nl-NL" sz="2000" dirty="0" err="1" smtClean="0">
                <a:solidFill>
                  <a:srgbClr val="000000"/>
                </a:solidFill>
              </a:rPr>
              <a:t>mono-vakdocent</a:t>
            </a:r>
            <a:r>
              <a:rPr lang="nl-NL" sz="2000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3000"/>
              </a:spcBef>
              <a:buNone/>
            </a:pPr>
            <a:r>
              <a:rPr lang="nl-NL" sz="2000" dirty="0" smtClean="0">
                <a:solidFill>
                  <a:srgbClr val="00B050"/>
                </a:solidFill>
                <a:sym typeface="Wingdings" pitchFamily="2" charset="2"/>
              </a:rPr>
              <a:t> vastgelegd in (landelijk) Competentieprofiel docent NLT</a:t>
            </a:r>
            <a:endParaRPr lang="nl-NL" sz="2000" dirty="0">
              <a:solidFill>
                <a:srgbClr val="00B050"/>
              </a:solidFill>
            </a:endParaRPr>
          </a:p>
          <a:p>
            <a:endParaRPr lang="nl-NL" sz="2000" dirty="0">
              <a:solidFill>
                <a:srgbClr val="3399FF"/>
              </a:solidFill>
            </a:endParaRPr>
          </a:p>
          <a:p>
            <a:pPr>
              <a:buFontTx/>
              <a:buNone/>
            </a:pPr>
            <a:endParaRPr lang="nl-NL" sz="2000" dirty="0">
              <a:solidFill>
                <a:srgbClr val="3399FF"/>
              </a:solidFill>
            </a:endParaRPr>
          </a:p>
          <a:p>
            <a:endParaRPr lang="nl-NL" sz="2000" dirty="0"/>
          </a:p>
        </p:txBody>
      </p:sp>
      <p:pic>
        <p:nvPicPr>
          <p:cNvPr id="4" name="Afbeelding 3" descr="Image1.jpg"/>
          <p:cNvPicPr>
            <a:picLocks noChangeAspect="1"/>
          </p:cNvPicPr>
          <p:nvPr/>
        </p:nvPicPr>
        <p:blipFill>
          <a:blip r:embed="rId2" cstate="print"/>
          <a:srcRect l="11784" t="14583" r="26157" b="37500"/>
          <a:stretch>
            <a:fillRect/>
          </a:stretch>
        </p:blipFill>
        <p:spPr bwMode="auto">
          <a:xfrm>
            <a:off x="4440570" y="3068960"/>
            <a:ext cx="445191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r>
              <a:rPr lang="nl-NL" dirty="0" smtClean="0">
                <a:solidFill>
                  <a:srgbClr val="339933"/>
                </a:solidFill>
              </a:rPr>
              <a:t>Cursus NLT voor masters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353425" cy="4689475"/>
          </a:xfrm>
        </p:spPr>
        <p:txBody>
          <a:bodyPr/>
          <a:lstStyle/>
          <a:p>
            <a:pPr>
              <a:spcAft>
                <a:spcPct val="40000"/>
              </a:spcAft>
              <a:buFontTx/>
              <a:buNone/>
            </a:pPr>
            <a:r>
              <a:rPr lang="nl-NL" sz="2800" dirty="0" smtClean="0">
                <a:solidFill>
                  <a:srgbClr val="3399FF"/>
                </a:solidFill>
              </a:rPr>
              <a:t>Opzet:</a:t>
            </a:r>
            <a:endParaRPr lang="nl-NL" sz="2800" dirty="0">
              <a:solidFill>
                <a:srgbClr val="3399FF"/>
              </a:solidFill>
            </a:endParaRP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Oriëntatie op NLT op micro en </a:t>
            </a:r>
            <a:r>
              <a:rPr lang="nl-NL" sz="2000" dirty="0" err="1" smtClean="0">
                <a:solidFill>
                  <a:srgbClr val="000000"/>
                </a:solidFill>
              </a:rPr>
              <a:t>meso-niveau</a:t>
            </a:r>
            <a:endParaRPr lang="nl-NL" sz="2000" dirty="0" smtClean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Drie hoofdopdrachten: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	</a:t>
            </a:r>
            <a:r>
              <a:rPr lang="nl-NL" sz="2000" dirty="0" smtClean="0">
                <a:solidFill>
                  <a:srgbClr val="00B050"/>
                </a:solidFill>
              </a:rPr>
              <a:t>1. uitvoeren </a:t>
            </a:r>
            <a:r>
              <a:rPr lang="nl-NL" sz="2000" dirty="0" err="1" smtClean="0">
                <a:solidFill>
                  <a:srgbClr val="00B050"/>
                </a:solidFill>
              </a:rPr>
              <a:t>NLT-module</a:t>
            </a:r>
            <a:endParaRPr lang="nl-NL" sz="2000" dirty="0" smtClean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B050"/>
                </a:solidFill>
              </a:rPr>
              <a:t>	2. invoeren NLT </a:t>
            </a:r>
            <a:r>
              <a:rPr lang="nl-NL" sz="2000" dirty="0" smtClean="0">
                <a:solidFill>
                  <a:srgbClr val="00B050"/>
                </a:solidFill>
              </a:rPr>
              <a:t>op </a:t>
            </a:r>
            <a:r>
              <a:rPr lang="nl-NL" sz="2000" dirty="0" smtClean="0">
                <a:solidFill>
                  <a:srgbClr val="00B050"/>
                </a:solidFill>
              </a:rPr>
              <a:t>school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B050"/>
                </a:solidFill>
              </a:rPr>
              <a:t>	3. </a:t>
            </a:r>
            <a:r>
              <a:rPr lang="nl-NL" sz="2000" dirty="0" err="1" smtClean="0">
                <a:solidFill>
                  <a:srgbClr val="00B050"/>
                </a:solidFill>
              </a:rPr>
              <a:t>NLT-zelfportret</a:t>
            </a:r>
            <a:r>
              <a:rPr lang="nl-NL" sz="2000" dirty="0" smtClean="0">
                <a:solidFill>
                  <a:srgbClr val="00B050"/>
                </a:solidFill>
              </a:rPr>
              <a:t> </a:t>
            </a:r>
            <a:endParaRPr lang="nl-NL" sz="2000" dirty="0">
              <a:solidFill>
                <a:srgbClr val="00B050"/>
              </a:solidFill>
            </a:endParaRPr>
          </a:p>
          <a:p>
            <a:pPr>
              <a:spcBef>
                <a:spcPts val="18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Flankerende activiteiten, o.a. 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	</a:t>
            </a:r>
            <a:r>
              <a:rPr lang="nl-NL" sz="2000" dirty="0" smtClean="0">
                <a:solidFill>
                  <a:srgbClr val="00B050"/>
                </a:solidFill>
              </a:rPr>
              <a:t>- inleiding op NLT en oriëntatie op het examenprogramma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B050"/>
                </a:solidFill>
              </a:rPr>
              <a:t>	</a:t>
            </a:r>
            <a:r>
              <a:rPr lang="nl-NL" sz="2000" dirty="0" smtClean="0">
                <a:solidFill>
                  <a:srgbClr val="00B050"/>
                </a:solidFill>
              </a:rPr>
              <a:t>- </a:t>
            </a:r>
            <a:r>
              <a:rPr lang="nl-NL" sz="2000" dirty="0" smtClean="0">
                <a:solidFill>
                  <a:srgbClr val="00B050"/>
                </a:solidFill>
              </a:rPr>
              <a:t>inhoudelijk keuzecollege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B050"/>
                </a:solidFill>
              </a:rPr>
              <a:t>	- didactische keuzeworkshop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B050"/>
                </a:solidFill>
              </a:rPr>
              <a:t>	- gesprekken met ervaringsdeskundigen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r>
              <a:rPr lang="nl-NL" dirty="0" smtClean="0">
                <a:solidFill>
                  <a:srgbClr val="339933"/>
                </a:solidFill>
              </a:rPr>
              <a:t>Cursus NLT voor masters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353425" cy="4689475"/>
          </a:xfrm>
        </p:spPr>
        <p:txBody>
          <a:bodyPr/>
          <a:lstStyle/>
          <a:p>
            <a:pPr>
              <a:spcAft>
                <a:spcPct val="40000"/>
              </a:spcAft>
              <a:buFontTx/>
              <a:buNone/>
            </a:pPr>
            <a:r>
              <a:rPr lang="nl-NL" sz="2800" dirty="0" smtClean="0">
                <a:solidFill>
                  <a:srgbClr val="3399FF"/>
                </a:solidFill>
              </a:rPr>
              <a:t>Materiaal:</a:t>
            </a:r>
            <a:endParaRPr lang="nl-NL" sz="2800" dirty="0">
              <a:solidFill>
                <a:srgbClr val="3399FF"/>
              </a:solidFill>
            </a:endParaRP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Cursushandleiding</a:t>
            </a:r>
          </a:p>
          <a:p>
            <a:pPr>
              <a:spcBef>
                <a:spcPts val="1200"/>
              </a:spcBef>
            </a:pPr>
            <a:r>
              <a:rPr lang="nl-NL" sz="2000" dirty="0" err="1" smtClean="0">
                <a:solidFill>
                  <a:srgbClr val="000000"/>
                </a:solidFill>
                <a:hlinkClick r:id="rId2"/>
              </a:rPr>
              <a:t>SharePoint-site</a:t>
            </a:r>
            <a:endParaRPr lang="nl-NL" sz="2000" dirty="0" smtClean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Landelijke </a:t>
            </a:r>
            <a:r>
              <a:rPr lang="nl-NL" sz="2000" dirty="0" err="1" smtClean="0">
                <a:solidFill>
                  <a:srgbClr val="000000"/>
                </a:solidFill>
              </a:rPr>
              <a:t>NLT-site</a:t>
            </a:r>
            <a:r>
              <a:rPr lang="nl-NL" sz="2000" dirty="0" smtClean="0">
                <a:solidFill>
                  <a:srgbClr val="000000"/>
                </a:solidFill>
              </a:rPr>
              <a:t>: </a:t>
            </a:r>
            <a:r>
              <a:rPr lang="nl-NL" sz="2000" dirty="0" err="1" smtClean="0">
                <a:solidFill>
                  <a:srgbClr val="000000"/>
                </a:solidFill>
                <a:hlinkClick r:id="rId3"/>
              </a:rPr>
              <a:t>www.betavak-nlt.nl</a:t>
            </a:r>
            <a:r>
              <a:rPr lang="nl-NL" sz="2000" dirty="0" smtClean="0">
                <a:solidFill>
                  <a:srgbClr val="000000"/>
                </a:solidFill>
              </a:rPr>
              <a:t>  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Site Regionale Steunpunten: </a:t>
            </a:r>
            <a:r>
              <a:rPr lang="nl-NL" sz="2000" dirty="0" err="1" smtClean="0">
                <a:solidFill>
                  <a:srgbClr val="000000"/>
                </a:solidFill>
                <a:hlinkClick r:id="rId4"/>
              </a:rPr>
              <a:t>www.betasteunpunten.nl</a:t>
            </a:r>
            <a:r>
              <a:rPr lang="nl-NL" sz="2000" dirty="0" smtClean="0">
                <a:solidFill>
                  <a:srgbClr val="000000"/>
                </a:solidFill>
              </a:rPr>
              <a:t>  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	</a:t>
            </a:r>
            <a:endParaRPr lang="nl-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r>
              <a:rPr lang="nl-NL" dirty="0" smtClean="0">
                <a:solidFill>
                  <a:srgbClr val="339933"/>
                </a:solidFill>
              </a:rPr>
              <a:t>Cursus NLT voor masters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353425" cy="4689475"/>
          </a:xfrm>
        </p:spPr>
        <p:txBody>
          <a:bodyPr/>
          <a:lstStyle/>
          <a:p>
            <a:pPr>
              <a:spcAft>
                <a:spcPct val="40000"/>
              </a:spcAft>
              <a:buFontTx/>
              <a:buNone/>
            </a:pPr>
            <a:r>
              <a:rPr lang="nl-NL" sz="2800" dirty="0" smtClean="0">
                <a:solidFill>
                  <a:srgbClr val="3399FF"/>
                </a:solidFill>
              </a:rPr>
              <a:t>Hoofdopdracht 1: uitvoeren NLT module</a:t>
            </a:r>
            <a:endParaRPr lang="nl-NL" sz="2800" dirty="0">
              <a:solidFill>
                <a:srgbClr val="3399FF"/>
              </a:solidFill>
            </a:endParaRP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groepsopdracht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module naar keuze: theorie, opdrachten, practica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achtergrondartikelen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analyse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uitvoerplan 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presentatie uitvoerplan 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	</a:t>
            </a:r>
            <a:endParaRPr lang="nl-NL" sz="2000" dirty="0" smtClean="0"/>
          </a:p>
        </p:txBody>
      </p:sp>
      <p:pic>
        <p:nvPicPr>
          <p:cNvPr id="5" name="Afbeelding 4" descr="IMAG01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645024"/>
            <a:ext cx="3995936" cy="2392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r>
              <a:rPr lang="nl-NL" dirty="0" smtClean="0">
                <a:solidFill>
                  <a:srgbClr val="339933"/>
                </a:solidFill>
              </a:rPr>
              <a:t>Cursus NLT voor masters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353425" cy="4689475"/>
          </a:xfrm>
        </p:spPr>
        <p:txBody>
          <a:bodyPr/>
          <a:lstStyle/>
          <a:p>
            <a:pPr>
              <a:spcAft>
                <a:spcPct val="40000"/>
              </a:spcAft>
              <a:buFontTx/>
              <a:buNone/>
            </a:pPr>
            <a:r>
              <a:rPr lang="nl-NL" sz="2800" dirty="0" smtClean="0">
                <a:solidFill>
                  <a:srgbClr val="3399FF"/>
                </a:solidFill>
              </a:rPr>
              <a:t>Hoofdopdracht 2: invoeren NLT op school</a:t>
            </a:r>
            <a:endParaRPr lang="nl-NL" sz="2800" dirty="0">
              <a:solidFill>
                <a:srgbClr val="3399FF"/>
              </a:solidFill>
            </a:endParaRP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groepsopdracht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oriëntatie NLT op school, o.a. gesprekken met </a:t>
            </a:r>
            <a:r>
              <a:rPr lang="nl-NL" sz="2000" dirty="0" smtClean="0">
                <a:solidFill>
                  <a:srgbClr val="000000"/>
                </a:solidFill>
              </a:rPr>
              <a:t>gasten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d</a:t>
            </a:r>
            <a:r>
              <a:rPr lang="nl-NL" sz="2000" dirty="0" smtClean="0">
                <a:solidFill>
                  <a:srgbClr val="000000"/>
                </a:solidFill>
              </a:rPr>
              <a:t>idactische keuzeworkshop</a:t>
            </a:r>
            <a:endParaRPr lang="nl-NL" sz="2000" dirty="0" smtClean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invoerplan </a:t>
            </a:r>
            <a:r>
              <a:rPr lang="nl-NL" sz="2000" dirty="0" smtClean="0">
                <a:solidFill>
                  <a:srgbClr val="000000"/>
                </a:solidFill>
              </a:rPr>
              <a:t>voor s</a:t>
            </a:r>
            <a:r>
              <a:rPr lang="nl-NL" sz="2000" dirty="0" smtClean="0">
                <a:solidFill>
                  <a:srgbClr val="000000"/>
                </a:solidFill>
              </a:rPr>
              <a:t>pecifieke </a:t>
            </a:r>
            <a:r>
              <a:rPr lang="nl-NL" sz="2000" dirty="0" smtClean="0">
                <a:solidFill>
                  <a:srgbClr val="000000"/>
                </a:solidFill>
              </a:rPr>
              <a:t>school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vraaggesprek met (fictieve) </a:t>
            </a:r>
            <a:endParaRPr lang="nl-NL" sz="20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	schoolleiding</a:t>
            </a:r>
            <a:endParaRPr lang="nl-NL" sz="2000" dirty="0" smtClean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endParaRPr lang="nl-NL" sz="2000" dirty="0" smtClean="0"/>
          </a:p>
        </p:txBody>
      </p:sp>
      <p:pic>
        <p:nvPicPr>
          <p:cNvPr id="5" name="Afbeelding 4" descr="IMAG0141.jpg"/>
          <p:cNvPicPr>
            <a:picLocks noChangeAspect="1"/>
          </p:cNvPicPr>
          <p:nvPr/>
        </p:nvPicPr>
        <p:blipFill>
          <a:blip r:embed="rId2" cstate="print"/>
          <a:srcRect r="10464"/>
          <a:stretch>
            <a:fillRect/>
          </a:stretch>
        </p:blipFill>
        <p:spPr>
          <a:xfrm>
            <a:off x="5237429" y="4221088"/>
            <a:ext cx="3943083" cy="2636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r>
              <a:rPr lang="nl-NL" dirty="0" smtClean="0">
                <a:solidFill>
                  <a:srgbClr val="339933"/>
                </a:solidFill>
              </a:rPr>
              <a:t>Cursus NLT voor masters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353425" cy="5229225"/>
          </a:xfrm>
        </p:spPr>
        <p:txBody>
          <a:bodyPr/>
          <a:lstStyle/>
          <a:p>
            <a:pPr>
              <a:spcAft>
                <a:spcPct val="40000"/>
              </a:spcAft>
              <a:buFontTx/>
              <a:buNone/>
            </a:pPr>
            <a:r>
              <a:rPr lang="nl-NL" sz="2800" dirty="0" smtClean="0">
                <a:solidFill>
                  <a:srgbClr val="3399FF"/>
                </a:solidFill>
              </a:rPr>
              <a:t>Hoofdopdracht 3: </a:t>
            </a:r>
            <a:r>
              <a:rPr lang="nl-NL" sz="2800" dirty="0" err="1" smtClean="0">
                <a:solidFill>
                  <a:srgbClr val="3399FF"/>
                </a:solidFill>
              </a:rPr>
              <a:t>NLT-zelfportret</a:t>
            </a:r>
            <a:endParaRPr lang="nl-NL" sz="2800" dirty="0">
              <a:solidFill>
                <a:srgbClr val="3399FF"/>
              </a:solidFill>
            </a:endParaRP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individuele opdracht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beschrijven van wat je zelf wilt </a:t>
            </a:r>
            <a:r>
              <a:rPr lang="nl-NL" sz="2000" dirty="0" smtClean="0">
                <a:solidFill>
                  <a:srgbClr val="000000"/>
                </a:solidFill>
              </a:rPr>
              <a:t>en </a:t>
            </a:r>
            <a:r>
              <a:rPr lang="nl-NL" sz="2000" dirty="0" smtClean="0">
                <a:solidFill>
                  <a:srgbClr val="000000"/>
                </a:solidFill>
              </a:rPr>
              <a:t>kunt met NLT</a:t>
            </a:r>
          </a:p>
          <a:p>
            <a:pPr>
              <a:spcBef>
                <a:spcPts val="1200"/>
              </a:spcBef>
            </a:pPr>
            <a:r>
              <a:rPr lang="nl-NL" sz="2000" dirty="0" smtClean="0">
                <a:solidFill>
                  <a:srgbClr val="000000"/>
                </a:solidFill>
              </a:rPr>
              <a:t>op </a:t>
            </a:r>
            <a:r>
              <a:rPr lang="nl-NL" sz="2000" dirty="0" smtClean="0">
                <a:solidFill>
                  <a:srgbClr val="000000"/>
                </a:solidFill>
              </a:rPr>
              <a:t>basis </a:t>
            </a:r>
            <a:r>
              <a:rPr lang="nl-NL" sz="2000" dirty="0" smtClean="0">
                <a:solidFill>
                  <a:srgbClr val="000000"/>
                </a:solidFill>
              </a:rPr>
              <a:t>van Competentieprofiel </a:t>
            </a:r>
            <a:r>
              <a:rPr lang="nl-NL" sz="2000" dirty="0" smtClean="0">
                <a:solidFill>
                  <a:srgbClr val="000000"/>
                </a:solidFill>
              </a:rPr>
              <a:t>docent NLT:</a:t>
            </a:r>
          </a:p>
          <a:p>
            <a:pPr>
              <a:spcBef>
                <a:spcPts val="20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	</a:t>
            </a:r>
            <a:r>
              <a:rPr lang="nl-NL" sz="2000" dirty="0" smtClean="0">
                <a:solidFill>
                  <a:srgbClr val="00B050"/>
                </a:solidFill>
              </a:rPr>
              <a:t>- </a:t>
            </a:r>
            <a:r>
              <a:rPr lang="nl-NL" sz="2000" dirty="0" smtClean="0">
                <a:solidFill>
                  <a:srgbClr val="00B050"/>
                </a:solidFill>
              </a:rPr>
              <a:t>zelfanalyse: voorbeelden uit je eigen ervaring</a:t>
            </a:r>
          </a:p>
          <a:p>
            <a:pPr>
              <a:spcBef>
                <a:spcPts val="200"/>
              </a:spcBef>
              <a:buNone/>
            </a:pPr>
            <a:r>
              <a:rPr lang="nl-NL" sz="2000" dirty="0" smtClean="0">
                <a:solidFill>
                  <a:srgbClr val="00B050"/>
                </a:solidFill>
              </a:rPr>
              <a:t>	</a:t>
            </a:r>
            <a:r>
              <a:rPr lang="nl-NL" sz="2000" dirty="0" smtClean="0">
                <a:solidFill>
                  <a:srgbClr val="00B050"/>
                </a:solidFill>
              </a:rPr>
              <a:t>- feedback medestudenten en evt. collega’s</a:t>
            </a:r>
            <a:endParaRPr lang="nl-NL" sz="2000" dirty="0" smtClean="0">
              <a:solidFill>
                <a:srgbClr val="00B050"/>
              </a:solidFill>
            </a:endParaRPr>
          </a:p>
          <a:p>
            <a:pPr>
              <a:spcBef>
                <a:spcPts val="200"/>
              </a:spcBef>
              <a:buNone/>
            </a:pPr>
            <a:r>
              <a:rPr lang="nl-NL" sz="2000" dirty="0" smtClean="0">
                <a:solidFill>
                  <a:srgbClr val="00B050"/>
                </a:solidFill>
              </a:rPr>
              <a:t>	- </a:t>
            </a:r>
            <a:r>
              <a:rPr lang="nl-NL" sz="2000" dirty="0" smtClean="0">
                <a:solidFill>
                  <a:srgbClr val="00B050"/>
                </a:solidFill>
              </a:rPr>
              <a:t>zelfportret: welke rol kan en wil jij spelen binnen een </a:t>
            </a:r>
          </a:p>
          <a:p>
            <a:pPr>
              <a:spcBef>
                <a:spcPts val="0"/>
              </a:spcBef>
              <a:buNone/>
              <a:tabLst>
                <a:tab pos="536575" algn="l"/>
              </a:tabLst>
            </a:pPr>
            <a:r>
              <a:rPr lang="nl-NL" sz="2000" dirty="0" smtClean="0">
                <a:solidFill>
                  <a:srgbClr val="00B050"/>
                </a:solidFill>
              </a:rPr>
              <a:t>	</a:t>
            </a:r>
            <a:r>
              <a:rPr lang="nl-NL" sz="2000" dirty="0" smtClean="0">
                <a:solidFill>
                  <a:srgbClr val="00B050"/>
                </a:solidFill>
              </a:rPr>
              <a:t>	</a:t>
            </a:r>
            <a:r>
              <a:rPr lang="nl-NL" sz="2000" dirty="0" err="1" smtClean="0">
                <a:solidFill>
                  <a:srgbClr val="00B050"/>
                </a:solidFill>
              </a:rPr>
              <a:t>NLT-team</a:t>
            </a:r>
            <a:endParaRPr lang="nl-NL" sz="2000" dirty="0" smtClean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nl-NL" sz="2000" dirty="0" smtClean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	</a:t>
            </a:r>
            <a:endParaRPr lang="nl-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r>
              <a:rPr lang="nl-NL" dirty="0" smtClean="0">
                <a:solidFill>
                  <a:srgbClr val="339933"/>
                </a:solidFill>
              </a:rPr>
              <a:t>Cursus NLT voor masters</a:t>
            </a:r>
            <a:endParaRPr lang="nl-NL" dirty="0">
              <a:solidFill>
                <a:srgbClr val="339933"/>
              </a:solidFill>
            </a:endParaRP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91853"/>
            <a:ext cx="8353425" cy="4689475"/>
          </a:xfrm>
        </p:spPr>
        <p:txBody>
          <a:bodyPr/>
          <a:lstStyle/>
          <a:p>
            <a:pPr>
              <a:spcAft>
                <a:spcPct val="40000"/>
              </a:spcAft>
              <a:buFontTx/>
              <a:buNone/>
            </a:pPr>
            <a:r>
              <a:rPr lang="nl-NL" sz="2800" dirty="0" smtClean="0">
                <a:solidFill>
                  <a:srgbClr val="3399FF"/>
                </a:solidFill>
              </a:rPr>
              <a:t>Evaluatie</a:t>
            </a:r>
            <a:r>
              <a:rPr lang="nl-NL" sz="2800" dirty="0" smtClean="0">
                <a:solidFill>
                  <a:srgbClr val="3399FF"/>
                </a:solidFill>
              </a:rPr>
              <a:t>:</a:t>
            </a:r>
            <a:endParaRPr lang="nl-NL" sz="2800" dirty="0">
              <a:solidFill>
                <a:srgbClr val="3399FF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+ zelf module helemaal doorwerken incl. uittesten practicum</a:t>
            </a:r>
          </a:p>
          <a:p>
            <a:pPr>
              <a:spcBef>
                <a:spcPts val="60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+ invoerplan voor bestaande school ontwikkelen </a:t>
            </a:r>
            <a:r>
              <a:rPr lang="nl-NL" sz="20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nl-NL" sz="2000" dirty="0" err="1" smtClean="0">
                <a:solidFill>
                  <a:srgbClr val="000000"/>
                </a:solidFill>
                <a:sym typeface="Wingdings" pitchFamily="2" charset="2"/>
              </a:rPr>
              <a:t>mesonivo</a:t>
            </a:r>
            <a:endParaRPr lang="nl-NL" sz="20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+ keuzecolleges en keuzeworkshops</a:t>
            </a:r>
          </a:p>
          <a:p>
            <a:pPr>
              <a:spcBef>
                <a:spcPts val="60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+ gesprekken met gasten!</a:t>
            </a:r>
          </a:p>
          <a:p>
            <a:pPr>
              <a:spcBef>
                <a:spcPts val="600"/>
              </a:spcBef>
              <a:buNone/>
            </a:pPr>
            <a:endParaRPr lang="nl-NL" sz="20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* keuze voor module moet zorgvuldiger</a:t>
            </a:r>
          </a:p>
          <a:p>
            <a:pPr>
              <a:spcBef>
                <a:spcPts val="60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* meer tijd nemen voor presentatie modules</a:t>
            </a:r>
          </a:p>
          <a:p>
            <a:pPr>
              <a:spcBef>
                <a:spcPts val="60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* </a:t>
            </a:r>
            <a:r>
              <a:rPr lang="nl-NL" sz="2000" dirty="0" smtClean="0">
                <a:solidFill>
                  <a:srgbClr val="000000"/>
                </a:solidFill>
              </a:rPr>
              <a:t>m</a:t>
            </a:r>
            <a:r>
              <a:rPr lang="nl-NL" sz="2000" dirty="0" smtClean="0">
                <a:solidFill>
                  <a:srgbClr val="000000"/>
                </a:solidFill>
              </a:rPr>
              <a:t>eer gewicht geven aan gesprek met fictieve schoolleiding </a:t>
            </a:r>
          </a:p>
          <a:p>
            <a:pPr marL="261938" indent="-261938">
              <a:spcBef>
                <a:spcPts val="600"/>
              </a:spcBef>
              <a:buNone/>
            </a:pPr>
            <a:r>
              <a:rPr lang="nl-NL" sz="2000" dirty="0" smtClean="0">
                <a:solidFill>
                  <a:srgbClr val="000000"/>
                </a:solidFill>
              </a:rPr>
              <a:t>* te veel reflectiemomenten, koppeling aan competentieprofiel en zelfportret wel goed </a:t>
            </a:r>
            <a:r>
              <a:rPr lang="nl-NL" sz="2000" dirty="0" smtClean="0">
                <a:solidFill>
                  <a:srgbClr val="000000"/>
                </a:solidFill>
              </a:rPr>
              <a:t> </a:t>
            </a:r>
            <a:endParaRPr lang="nl-NL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">
      <a:dk1>
        <a:srgbClr val="008000"/>
      </a:dk1>
      <a:lt1>
        <a:srgbClr val="FFFFFF"/>
      </a:lt1>
      <a:dk2>
        <a:srgbClr val="666633"/>
      </a:dk2>
      <a:lt2>
        <a:srgbClr val="CCCC00"/>
      </a:lt2>
      <a:accent1>
        <a:srgbClr val="00FFFF"/>
      </a:accent1>
      <a:accent2>
        <a:srgbClr val="009999"/>
      </a:accent2>
      <a:accent3>
        <a:srgbClr val="FFFFFF"/>
      </a:accent3>
      <a:accent4>
        <a:srgbClr val="006C00"/>
      </a:accent4>
      <a:accent5>
        <a:srgbClr val="AAFFFF"/>
      </a:accent5>
      <a:accent6>
        <a:srgbClr val="008A8A"/>
      </a:accent6>
      <a:hlink>
        <a:srgbClr val="00CC00"/>
      </a:hlink>
      <a:folHlink>
        <a:srgbClr val="B2B2B2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8000"/>
    </a:dk1>
    <a:lt1>
      <a:srgbClr val="FFFFFF"/>
    </a:lt1>
    <a:dk2>
      <a:srgbClr val="666633"/>
    </a:dk2>
    <a:lt2>
      <a:srgbClr val="CCCC00"/>
    </a:lt2>
    <a:accent1>
      <a:srgbClr val="00FFFF"/>
    </a:accent1>
    <a:accent2>
      <a:srgbClr val="009999"/>
    </a:accent2>
    <a:accent3>
      <a:srgbClr val="FFFFFF"/>
    </a:accent3>
    <a:accent4>
      <a:srgbClr val="006C00"/>
    </a:accent4>
    <a:accent5>
      <a:srgbClr val="AAFFFF"/>
    </a:accent5>
    <a:accent6>
      <a:srgbClr val="008A8A"/>
    </a:accent6>
    <a:hlink>
      <a:srgbClr val="00CC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2292</TotalTime>
  <Words>229</Words>
  <Application>Microsoft Office PowerPoint</Application>
  <PresentationFormat>Diavoorstelling (4:3)</PresentationFormat>
  <Paragraphs>77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Standaardontwerp</vt:lpstr>
      <vt:lpstr>Natuur Leven en Technologie </vt:lpstr>
      <vt:lpstr>Cursus NLT voor masters</vt:lpstr>
      <vt:lpstr>Cursus NLT voor masters</vt:lpstr>
      <vt:lpstr>Cursus NLT voor masters</vt:lpstr>
      <vt:lpstr>Cursus NLT voor masters</vt:lpstr>
      <vt:lpstr>Cursus NLT voor masters</vt:lpstr>
      <vt:lpstr>Cursus NLT voor masters</vt:lpstr>
      <vt:lpstr>Cursus NLT voor masters</vt:lpstr>
    </vt:vector>
  </TitlesOfParts>
  <Company>Stichting Leerplanontwikkeling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nieuwe geïntegreerde bètavak</dc:title>
  <dc:creator>Gebruiker</dc:creator>
  <cp:lastModifiedBy>Hannah Wielenga</cp:lastModifiedBy>
  <cp:revision>104</cp:revision>
  <dcterms:created xsi:type="dcterms:W3CDTF">2005-11-06T15:25:50Z</dcterms:created>
  <dcterms:modified xsi:type="dcterms:W3CDTF">2013-05-12T15:41:41Z</dcterms:modified>
</cp:coreProperties>
</file>