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84" r:id="rId3"/>
    <p:sldId id="265" r:id="rId4"/>
    <p:sldId id="258" r:id="rId5"/>
    <p:sldId id="259" r:id="rId6"/>
    <p:sldId id="266" r:id="rId7"/>
    <p:sldId id="277" r:id="rId8"/>
    <p:sldId id="278" r:id="rId9"/>
    <p:sldId id="279" r:id="rId10"/>
    <p:sldId id="280" r:id="rId11"/>
    <p:sldId id="281" r:id="rId12"/>
    <p:sldId id="257" r:id="rId13"/>
    <p:sldId id="261" r:id="rId14"/>
    <p:sldId id="260" r:id="rId15"/>
    <p:sldId id="262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83" r:id="rId24"/>
  </p:sldIdLst>
  <p:sldSz cx="9144000" cy="6858000" type="screen4x3"/>
  <p:notesSz cx="7102475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0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40" autoAdjust="0"/>
  </p:normalViewPr>
  <p:slideViewPr>
    <p:cSldViewPr>
      <p:cViewPr>
        <p:scale>
          <a:sx n="70" d="100"/>
          <a:sy n="70" d="100"/>
        </p:scale>
        <p:origin x="-42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Pre-course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Data logging</c:v>
                </c:pt>
                <c:pt idx="1">
                  <c:v>Video measurement</c:v>
                </c:pt>
                <c:pt idx="2">
                  <c:v>Modeling</c:v>
                </c:pt>
                <c:pt idx="3">
                  <c:v>Data processing and analysis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2.58</c:v>
                </c:pt>
                <c:pt idx="1">
                  <c:v>1.75</c:v>
                </c:pt>
                <c:pt idx="2">
                  <c:v>2</c:v>
                </c:pt>
                <c:pt idx="3">
                  <c:v>3.08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Post-course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Data logging</c:v>
                </c:pt>
                <c:pt idx="1">
                  <c:v>Video measurement</c:v>
                </c:pt>
                <c:pt idx="2">
                  <c:v>Modeling</c:v>
                </c:pt>
                <c:pt idx="3">
                  <c:v>Data processing and analysis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3.33</c:v>
                </c:pt>
                <c:pt idx="1">
                  <c:v>3</c:v>
                </c:pt>
                <c:pt idx="2">
                  <c:v>3.36</c:v>
                </c:pt>
                <c:pt idx="3">
                  <c:v>3.45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532288"/>
        <c:axId val="22904832"/>
      </c:barChart>
      <c:catAx>
        <c:axId val="25532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904832"/>
        <c:crosses val="autoZero"/>
        <c:auto val="1"/>
        <c:lblAlgn val="ctr"/>
        <c:lblOffset val="100"/>
        <c:noMultiLvlLbl val="0"/>
      </c:catAx>
      <c:valAx>
        <c:axId val="22904832"/>
        <c:scaling>
          <c:orientation val="minMax"/>
          <c:max val="5"/>
          <c:min val="1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322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participants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not at all confident</c:v>
                </c:pt>
                <c:pt idx="1">
                  <c:v>slightly confident</c:v>
                </c:pt>
                <c:pt idx="2">
                  <c:v>moderately confident</c:v>
                </c:pt>
                <c:pt idx="3">
                  <c:v>very confident</c:v>
                </c:pt>
                <c:pt idx="4">
                  <c:v>extremely confident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464832"/>
        <c:axId val="68323200"/>
      </c:barChart>
      <c:catAx>
        <c:axId val="254648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68323200"/>
        <c:crosses val="autoZero"/>
        <c:auto val="1"/>
        <c:lblAlgn val="ctr"/>
        <c:lblOffset val="100"/>
        <c:noMultiLvlLbl val="0"/>
      </c:catAx>
      <c:valAx>
        <c:axId val="68323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b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Number of participants</a:t>
                </a:r>
                <a:endParaRPr lang="en-US" sz="1600" b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2546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orma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3892C-3A5F-4840-83DC-1B8B9AAD47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83B857-2D55-4B1A-9538-F998499F4BA9}">
      <dgm:prSet phldrT="[Text]" custT="1"/>
      <dgm:spPr/>
      <dgm:t>
        <a:bodyPr/>
        <a:lstStyle/>
        <a:p>
          <a:r>
            <a:rPr lang="en-US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Data logging</a:t>
          </a:r>
          <a:r>
            <a:rPr lang="en-US" sz="20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collect data via interfaces and sensors</a:t>
          </a:r>
          <a:endParaRPr lang="en-US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2205B33-F748-4392-B216-D72E07A5A6C0}" type="parTrans" cxnId="{A7A2691C-E9F7-4C18-8907-59C993BE926B}">
      <dgm:prSet/>
      <dgm:spPr/>
      <dgm:t>
        <a:bodyPr/>
        <a:lstStyle/>
        <a:p>
          <a:endParaRPr lang="en-US"/>
        </a:p>
      </dgm:t>
    </dgm:pt>
    <dgm:pt modelId="{9C04324C-A67F-4B93-905A-B107707DC913}" type="sibTrans" cxnId="{A7A2691C-E9F7-4C18-8907-59C993BE926B}">
      <dgm:prSet/>
      <dgm:spPr/>
      <dgm:t>
        <a:bodyPr/>
        <a:lstStyle/>
        <a:p>
          <a:endParaRPr lang="en-US"/>
        </a:p>
      </dgm:t>
    </dgm:pt>
    <dgm:pt modelId="{A1B2CA50-08EE-4576-B707-22A20ECEFE7E}">
      <dgm:prSet phldrT="[Text]" custT="1"/>
      <dgm:spPr/>
      <dgm:t>
        <a:bodyPr/>
        <a:lstStyle/>
        <a:p>
          <a:r>
            <a:rPr lang="en-US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Video measurement</a:t>
          </a:r>
          <a:r>
            <a:rPr lang="en-US" sz="20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make measurements on video clips</a:t>
          </a:r>
          <a:endParaRPr lang="en-US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937883D-A6BE-4BD2-9177-527B0F121A35}" type="parTrans" cxnId="{5A31EDF3-034D-4FBE-8F80-F0A37187185F}">
      <dgm:prSet/>
      <dgm:spPr/>
      <dgm:t>
        <a:bodyPr/>
        <a:lstStyle/>
        <a:p>
          <a:endParaRPr lang="en-US"/>
        </a:p>
      </dgm:t>
    </dgm:pt>
    <dgm:pt modelId="{75B62D68-1821-4727-99BE-714B6F3ABE20}" type="sibTrans" cxnId="{5A31EDF3-034D-4FBE-8F80-F0A37187185F}">
      <dgm:prSet/>
      <dgm:spPr/>
      <dgm:t>
        <a:bodyPr/>
        <a:lstStyle/>
        <a:p>
          <a:endParaRPr lang="en-US"/>
        </a:p>
      </dgm:t>
    </dgm:pt>
    <dgm:pt modelId="{DAE0E845-ECA4-44C8-AAFF-F2C449521AE8}">
      <dgm:prSet phldrT="[Text]" custT="1"/>
      <dgm:spPr/>
      <dgm:t>
        <a:bodyPr/>
        <a:lstStyle/>
        <a:p>
          <a:r>
            <a:rPr lang="en-US" sz="2000" b="1" smtClean="0">
              <a:latin typeface="Tahoma" pitchFamily="34" charset="0"/>
              <a:ea typeface="Tahoma" pitchFamily="34" charset="0"/>
              <a:cs typeface="Tahoma" pitchFamily="34" charset="0"/>
            </a:rPr>
            <a:t>Modeling</a:t>
          </a:r>
          <a:r>
            <a:rPr lang="en-US" sz="20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use &amp; create numerical models of dynamical changing systems </a:t>
          </a:r>
          <a:endParaRPr lang="en-US" sz="2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F962962-6F33-4DB7-80B8-9F45EC1CBAC9}" type="parTrans" cxnId="{DED7689F-3565-4149-AC2A-4147BDBBF796}">
      <dgm:prSet/>
      <dgm:spPr/>
      <dgm:t>
        <a:bodyPr/>
        <a:lstStyle/>
        <a:p>
          <a:endParaRPr lang="en-US"/>
        </a:p>
      </dgm:t>
    </dgm:pt>
    <dgm:pt modelId="{1180142A-817A-4C50-AF6B-FAFFC2B9E3A7}" type="sibTrans" cxnId="{DED7689F-3565-4149-AC2A-4147BDBBF796}">
      <dgm:prSet/>
      <dgm:spPr/>
      <dgm:t>
        <a:bodyPr/>
        <a:lstStyle/>
        <a:p>
          <a:endParaRPr lang="en-US"/>
        </a:p>
      </dgm:t>
    </dgm:pt>
    <dgm:pt modelId="{2A079EBB-D4EE-4CC0-A43B-95A18128B1ED}" type="pres">
      <dgm:prSet presAssocID="{CD03892C-3A5F-4840-83DC-1B8B9AAD47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EDE25A4-66AA-4157-8DA3-582093600622}" type="pres">
      <dgm:prSet presAssocID="{CD03892C-3A5F-4840-83DC-1B8B9AAD47F1}" presName="Name1" presStyleCnt="0"/>
      <dgm:spPr/>
    </dgm:pt>
    <dgm:pt modelId="{E465DBBF-FBFD-4425-AC05-00FCE1DE1F5C}" type="pres">
      <dgm:prSet presAssocID="{CD03892C-3A5F-4840-83DC-1B8B9AAD47F1}" presName="cycle" presStyleCnt="0"/>
      <dgm:spPr/>
    </dgm:pt>
    <dgm:pt modelId="{3204D007-4E98-483C-B525-CF2AEB20C546}" type="pres">
      <dgm:prSet presAssocID="{CD03892C-3A5F-4840-83DC-1B8B9AAD47F1}" presName="srcNode" presStyleLbl="node1" presStyleIdx="0" presStyleCnt="3"/>
      <dgm:spPr/>
    </dgm:pt>
    <dgm:pt modelId="{A03AA1F7-2579-4DB0-8A5E-F1EFCA3A127D}" type="pres">
      <dgm:prSet presAssocID="{CD03892C-3A5F-4840-83DC-1B8B9AAD47F1}" presName="conn" presStyleLbl="parChTrans1D2" presStyleIdx="0" presStyleCnt="1" custScaleX="125930"/>
      <dgm:spPr/>
      <dgm:t>
        <a:bodyPr/>
        <a:lstStyle/>
        <a:p>
          <a:endParaRPr lang="en-US"/>
        </a:p>
      </dgm:t>
    </dgm:pt>
    <dgm:pt modelId="{C904185F-C282-4120-81D5-F569FD618C6B}" type="pres">
      <dgm:prSet presAssocID="{CD03892C-3A5F-4840-83DC-1B8B9AAD47F1}" presName="extraNode" presStyleLbl="node1" presStyleIdx="0" presStyleCnt="3"/>
      <dgm:spPr/>
    </dgm:pt>
    <dgm:pt modelId="{E2A3ED68-7BBF-47F2-BE41-8448F3C5769A}" type="pres">
      <dgm:prSet presAssocID="{CD03892C-3A5F-4840-83DC-1B8B9AAD47F1}" presName="dstNode" presStyleLbl="node1" presStyleIdx="0" presStyleCnt="3"/>
      <dgm:spPr/>
    </dgm:pt>
    <dgm:pt modelId="{DB2F7CB5-E2DB-4409-9985-0982D26052A6}" type="pres">
      <dgm:prSet presAssocID="{E983B857-2D55-4B1A-9538-F998499F4BA9}" presName="text_1" presStyleLbl="node1" presStyleIdx="0" presStyleCnt="3" custScaleX="82962" custLinFactNeighborY="-9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DDC2F-2A81-4022-8F93-3EA5A68EFB05}" type="pres">
      <dgm:prSet presAssocID="{E983B857-2D55-4B1A-9538-F998499F4BA9}" presName="accent_1" presStyleCnt="0"/>
      <dgm:spPr/>
    </dgm:pt>
    <dgm:pt modelId="{BA3194B6-9703-4924-B6F9-13ABDC5211BB}" type="pres">
      <dgm:prSet presAssocID="{E983B857-2D55-4B1A-9538-F998499F4BA9}" presName="accentRepeatNode" presStyleLbl="solidFgAcc1" presStyleIdx="0" presStyleCnt="3" custScaleX="177165" custScaleY="177165" custLinFactNeighborX="-5270" custLinFactNeighborY="-43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C04D4FE-4268-4153-939C-3A85A77BAA89}" type="pres">
      <dgm:prSet presAssocID="{A1B2CA50-08EE-4576-B707-22A20ECEFE7E}" presName="text_2" presStyleLbl="node1" presStyleIdx="1" presStyleCnt="3" custScaleX="72128" custLinFactNeighborX="4562" custLinFactNeighborY="10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7C91D-52E3-421B-89A3-049A72AF151E}" type="pres">
      <dgm:prSet presAssocID="{A1B2CA50-08EE-4576-B707-22A20ECEFE7E}" presName="accent_2" presStyleCnt="0"/>
      <dgm:spPr/>
    </dgm:pt>
    <dgm:pt modelId="{9256810E-8C95-4F3D-B3A0-4824B7C79BC7}" type="pres">
      <dgm:prSet presAssocID="{A1B2CA50-08EE-4576-B707-22A20ECEFE7E}" presName="accentRepeatNode" presStyleLbl="solidFgAcc1" presStyleIdx="1" presStyleCnt="3" custScaleX="177165" custScaleY="177165" custLinFactNeighborX="51098" custLinFactNeighborY="1083"/>
      <dgm:spPr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606DDD5E-DA7A-4868-8491-C3B96962FF76}" type="pres">
      <dgm:prSet presAssocID="{DAE0E845-ECA4-44C8-AAFF-F2C449521AE8}" presName="text_3" presStyleLbl="node1" presStyleIdx="2" presStyleCnt="3" custScaleX="84621" custLinFactNeighborX="-1460" custLinFactNeighborY="18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95B1B-2F4D-43FA-ACE4-1DB81FD20A3D}" type="pres">
      <dgm:prSet presAssocID="{DAE0E845-ECA4-44C8-AAFF-F2C449521AE8}" presName="accent_3" presStyleCnt="0"/>
      <dgm:spPr/>
    </dgm:pt>
    <dgm:pt modelId="{E283E12C-A158-448B-9D99-52479F2B6987}" type="pres">
      <dgm:prSet presAssocID="{DAE0E845-ECA4-44C8-AAFF-F2C449521AE8}" presName="accentRepeatNode" presStyleLbl="solidFgAcc1" presStyleIdx="2" presStyleCnt="3" custScaleX="177165" custScaleY="177165" custLinFactNeighborX="-5270" custLinFactNeighborY="-167"/>
      <dgm:spPr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</dgm:ptLst>
  <dgm:cxnLst>
    <dgm:cxn modelId="{DC6589DB-F273-4E82-93C0-03C10A8F9D39}" type="presOf" srcId="{CD03892C-3A5F-4840-83DC-1B8B9AAD47F1}" destId="{2A079EBB-D4EE-4CC0-A43B-95A18128B1ED}" srcOrd="0" destOrd="0" presId="urn:microsoft.com/office/officeart/2008/layout/VerticalCurvedList"/>
    <dgm:cxn modelId="{A7A2691C-E9F7-4C18-8907-59C993BE926B}" srcId="{CD03892C-3A5F-4840-83DC-1B8B9AAD47F1}" destId="{E983B857-2D55-4B1A-9538-F998499F4BA9}" srcOrd="0" destOrd="0" parTransId="{22205B33-F748-4392-B216-D72E07A5A6C0}" sibTransId="{9C04324C-A67F-4B93-905A-B107707DC913}"/>
    <dgm:cxn modelId="{CA53B83D-9932-4040-BE3F-38A83937A82D}" type="presOf" srcId="{E983B857-2D55-4B1A-9538-F998499F4BA9}" destId="{DB2F7CB5-E2DB-4409-9985-0982D26052A6}" srcOrd="0" destOrd="0" presId="urn:microsoft.com/office/officeart/2008/layout/VerticalCurvedList"/>
    <dgm:cxn modelId="{5A31EDF3-034D-4FBE-8F80-F0A37187185F}" srcId="{CD03892C-3A5F-4840-83DC-1B8B9AAD47F1}" destId="{A1B2CA50-08EE-4576-B707-22A20ECEFE7E}" srcOrd="1" destOrd="0" parTransId="{1937883D-A6BE-4BD2-9177-527B0F121A35}" sibTransId="{75B62D68-1821-4727-99BE-714B6F3ABE20}"/>
    <dgm:cxn modelId="{DED7689F-3565-4149-AC2A-4147BDBBF796}" srcId="{CD03892C-3A5F-4840-83DC-1B8B9AAD47F1}" destId="{DAE0E845-ECA4-44C8-AAFF-F2C449521AE8}" srcOrd="2" destOrd="0" parTransId="{0F962962-6F33-4DB7-80B8-9F45EC1CBAC9}" sibTransId="{1180142A-817A-4C50-AF6B-FAFFC2B9E3A7}"/>
    <dgm:cxn modelId="{3767D467-5F0B-492C-B124-39D0F6E75680}" type="presOf" srcId="{DAE0E845-ECA4-44C8-AAFF-F2C449521AE8}" destId="{606DDD5E-DA7A-4868-8491-C3B96962FF76}" srcOrd="0" destOrd="0" presId="urn:microsoft.com/office/officeart/2008/layout/VerticalCurvedList"/>
    <dgm:cxn modelId="{5A1352FD-6F8F-41F0-A426-5B966FECEC71}" type="presOf" srcId="{9C04324C-A67F-4B93-905A-B107707DC913}" destId="{A03AA1F7-2579-4DB0-8A5E-F1EFCA3A127D}" srcOrd="0" destOrd="0" presId="urn:microsoft.com/office/officeart/2008/layout/VerticalCurvedList"/>
    <dgm:cxn modelId="{1D6601DB-3614-436E-89BE-77888D91BF2C}" type="presOf" srcId="{A1B2CA50-08EE-4576-B707-22A20ECEFE7E}" destId="{CC04D4FE-4268-4153-939C-3A85A77BAA89}" srcOrd="0" destOrd="0" presId="urn:microsoft.com/office/officeart/2008/layout/VerticalCurvedList"/>
    <dgm:cxn modelId="{A53714E0-14CE-4A4E-8DF3-1CAE244EF172}" type="presParOf" srcId="{2A079EBB-D4EE-4CC0-A43B-95A18128B1ED}" destId="{EEDE25A4-66AA-4157-8DA3-582093600622}" srcOrd="0" destOrd="0" presId="urn:microsoft.com/office/officeart/2008/layout/VerticalCurvedList"/>
    <dgm:cxn modelId="{1C80A51E-FF25-499E-9D25-3A4DD6EA8A07}" type="presParOf" srcId="{EEDE25A4-66AA-4157-8DA3-582093600622}" destId="{E465DBBF-FBFD-4425-AC05-00FCE1DE1F5C}" srcOrd="0" destOrd="0" presId="urn:microsoft.com/office/officeart/2008/layout/VerticalCurvedList"/>
    <dgm:cxn modelId="{313E5B16-71DE-46B9-933E-90427F610DF2}" type="presParOf" srcId="{E465DBBF-FBFD-4425-AC05-00FCE1DE1F5C}" destId="{3204D007-4E98-483C-B525-CF2AEB20C546}" srcOrd="0" destOrd="0" presId="urn:microsoft.com/office/officeart/2008/layout/VerticalCurvedList"/>
    <dgm:cxn modelId="{6C0ACE20-E08A-426D-9D09-D4263FF449A6}" type="presParOf" srcId="{E465DBBF-FBFD-4425-AC05-00FCE1DE1F5C}" destId="{A03AA1F7-2579-4DB0-8A5E-F1EFCA3A127D}" srcOrd="1" destOrd="0" presId="urn:microsoft.com/office/officeart/2008/layout/VerticalCurvedList"/>
    <dgm:cxn modelId="{DFF9E60A-789B-4568-B01E-F206B7E578C8}" type="presParOf" srcId="{E465DBBF-FBFD-4425-AC05-00FCE1DE1F5C}" destId="{C904185F-C282-4120-81D5-F569FD618C6B}" srcOrd="2" destOrd="0" presId="urn:microsoft.com/office/officeart/2008/layout/VerticalCurvedList"/>
    <dgm:cxn modelId="{5DE57DF7-0D45-4927-864F-74332F623253}" type="presParOf" srcId="{E465DBBF-FBFD-4425-AC05-00FCE1DE1F5C}" destId="{E2A3ED68-7BBF-47F2-BE41-8448F3C5769A}" srcOrd="3" destOrd="0" presId="urn:microsoft.com/office/officeart/2008/layout/VerticalCurvedList"/>
    <dgm:cxn modelId="{11015993-0489-4103-A95A-32F58B6CF6AE}" type="presParOf" srcId="{EEDE25A4-66AA-4157-8DA3-582093600622}" destId="{DB2F7CB5-E2DB-4409-9985-0982D26052A6}" srcOrd="1" destOrd="0" presId="urn:microsoft.com/office/officeart/2008/layout/VerticalCurvedList"/>
    <dgm:cxn modelId="{358E5F40-F863-46B9-8A5F-BDECA763E0A5}" type="presParOf" srcId="{EEDE25A4-66AA-4157-8DA3-582093600622}" destId="{325DDC2F-2A81-4022-8F93-3EA5A68EFB05}" srcOrd="2" destOrd="0" presId="urn:microsoft.com/office/officeart/2008/layout/VerticalCurvedList"/>
    <dgm:cxn modelId="{B9DE4295-13DD-4CA9-9D66-036261FB6780}" type="presParOf" srcId="{325DDC2F-2A81-4022-8F93-3EA5A68EFB05}" destId="{BA3194B6-9703-4924-B6F9-13ABDC5211BB}" srcOrd="0" destOrd="0" presId="urn:microsoft.com/office/officeart/2008/layout/VerticalCurvedList"/>
    <dgm:cxn modelId="{54ABECEE-603F-41E5-83FE-8B5B30CA3E6D}" type="presParOf" srcId="{EEDE25A4-66AA-4157-8DA3-582093600622}" destId="{CC04D4FE-4268-4153-939C-3A85A77BAA89}" srcOrd="3" destOrd="0" presId="urn:microsoft.com/office/officeart/2008/layout/VerticalCurvedList"/>
    <dgm:cxn modelId="{931FCB33-D449-40D3-AC29-BC9B937DA49C}" type="presParOf" srcId="{EEDE25A4-66AA-4157-8DA3-582093600622}" destId="{7C27C91D-52E3-421B-89A3-049A72AF151E}" srcOrd="4" destOrd="0" presId="urn:microsoft.com/office/officeart/2008/layout/VerticalCurvedList"/>
    <dgm:cxn modelId="{2D335703-9F89-4B0F-AF49-80C3DCCB4607}" type="presParOf" srcId="{7C27C91D-52E3-421B-89A3-049A72AF151E}" destId="{9256810E-8C95-4F3D-B3A0-4824B7C79BC7}" srcOrd="0" destOrd="0" presId="urn:microsoft.com/office/officeart/2008/layout/VerticalCurvedList"/>
    <dgm:cxn modelId="{B3B5141A-A9A6-4939-8B8D-C43BBB178295}" type="presParOf" srcId="{EEDE25A4-66AA-4157-8DA3-582093600622}" destId="{606DDD5E-DA7A-4868-8491-C3B96962FF76}" srcOrd="5" destOrd="0" presId="urn:microsoft.com/office/officeart/2008/layout/VerticalCurvedList"/>
    <dgm:cxn modelId="{1B03EA11-067A-4E57-9135-B03731E9290A}" type="presParOf" srcId="{EEDE25A4-66AA-4157-8DA3-582093600622}" destId="{D5695B1B-2F4D-43FA-ACE4-1DB81FD20A3D}" srcOrd="6" destOrd="0" presId="urn:microsoft.com/office/officeart/2008/layout/VerticalCurvedList"/>
    <dgm:cxn modelId="{1ED3C476-8A89-410B-B585-E6B5A751C1C5}" type="presParOf" srcId="{D5695B1B-2F4D-43FA-ACE4-1DB81FD20A3D}" destId="{E283E12C-A158-448B-9D99-52479F2B698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BCF23A-D373-403B-87D8-0F8B5D541422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F13FCA55-5FE8-428B-9DD2-69E3AFFE6795}">
      <dgm:prSet phldrT="[Text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Getting basic concepts &amp; skills of the tools and possibilities of use in science teaching</a:t>
          </a:r>
        </a:p>
      </dgm:t>
    </dgm:pt>
    <dgm:pt modelId="{3540088D-230B-4DC4-9884-0C6EC68EE0F5}" type="parTrans" cxnId="{A4AB1F83-C731-4F56-B243-9831631E43AC}">
      <dgm:prSet/>
      <dgm:spPr/>
      <dgm:t>
        <a:bodyPr/>
        <a:lstStyle/>
        <a:p>
          <a:endParaRPr lang="en-US"/>
        </a:p>
      </dgm:t>
    </dgm:pt>
    <dgm:pt modelId="{C1FAB7B8-8DB4-4432-ADEA-C2F8FCA9CA8A}" type="sibTrans" cxnId="{A4AB1F83-C731-4F56-B243-9831631E43AC}">
      <dgm:prSet/>
      <dgm:spPr/>
      <dgm:t>
        <a:bodyPr/>
        <a:lstStyle/>
        <a:p>
          <a:endParaRPr lang="en-US"/>
        </a:p>
      </dgm:t>
    </dgm:pt>
    <dgm:pt modelId="{145D817B-2ED4-4C91-9152-6EC9BB9D7D4F}">
      <dgm:prSet phldrT="[Text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Applying a particular tool </a:t>
          </a:r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to </a:t>
          </a:r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prepare an ICT-IBSE lesson</a:t>
          </a:r>
        </a:p>
      </dgm:t>
    </dgm:pt>
    <dgm:pt modelId="{9E45E899-A3D8-466E-B3AF-8E29C55909A6}" type="parTrans" cxnId="{854CD0A9-0340-4EB0-BC77-46DCAEF8B33D}">
      <dgm:prSet/>
      <dgm:spPr/>
      <dgm:t>
        <a:bodyPr/>
        <a:lstStyle/>
        <a:p>
          <a:endParaRPr lang="en-US"/>
        </a:p>
      </dgm:t>
    </dgm:pt>
    <dgm:pt modelId="{5473DBD8-D4CC-4CE3-99C2-7B4883B91F29}" type="sibTrans" cxnId="{854CD0A9-0340-4EB0-BC77-46DCAEF8B33D}">
      <dgm:prSet/>
      <dgm:spPr/>
      <dgm:t>
        <a:bodyPr/>
        <a:lstStyle/>
        <a:p>
          <a:endParaRPr lang="en-US"/>
        </a:p>
      </dgm:t>
    </dgm:pt>
    <dgm:pt modelId="{5D7757CA-52FC-440A-B82E-005AC9328440}">
      <dgm:prSet phldrT="[Text]" custT="1"/>
      <dgm:spPr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</dgm:spPr>
      <dgm:t>
        <a:bodyPr anchor="t" anchorCtr="0"/>
        <a:lstStyle/>
        <a:p>
          <a:pPr>
            <a:spcBef>
              <a:spcPts val="600"/>
            </a:spcBef>
            <a:spcAft>
              <a:spcPts val="0"/>
            </a:spcAft>
          </a:pPr>
          <a:endParaRPr lang="en-US" sz="1600">
            <a:latin typeface="Tahoma" pitchFamily="34" charset="0"/>
            <a:ea typeface="Tahoma" pitchFamily="34" charset="0"/>
            <a:cs typeface="Tahoma" pitchFamily="34" charset="0"/>
          </a:endParaRPr>
        </a:p>
        <a:p>
          <a:pPr>
            <a:spcBef>
              <a:spcPts val="600"/>
            </a:spcBef>
            <a:spcAft>
              <a:spcPct val="35000"/>
            </a:spcAft>
          </a:pPr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Trying the ICT-IBSE lesson </a:t>
          </a:r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out </a:t>
          </a:r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in class </a:t>
          </a:r>
        </a:p>
        <a:p>
          <a:pPr>
            <a:spcBef>
              <a:spcPts val="600"/>
            </a:spcBef>
            <a:spcAft>
              <a:spcPct val="35000"/>
            </a:spcAft>
          </a:pPr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&amp; evaluating </a:t>
          </a:r>
        </a:p>
        <a:p>
          <a:pPr>
            <a:spcBef>
              <a:spcPts val="600"/>
            </a:spcBef>
            <a:spcAft>
              <a:spcPct val="35000"/>
            </a:spcAft>
          </a:pPr>
          <a:r>
            <a:rPr lang="en-US" sz="1600">
              <a:latin typeface="Tahoma" pitchFamily="34" charset="0"/>
              <a:ea typeface="Tahoma" pitchFamily="34" charset="0"/>
              <a:cs typeface="Tahoma" pitchFamily="34" charset="0"/>
            </a:rPr>
            <a:t>the tryout</a:t>
          </a:r>
        </a:p>
      </dgm:t>
    </dgm:pt>
    <dgm:pt modelId="{BDD3F333-62AE-4890-81BE-5DED8A9D9FFB}" type="parTrans" cxnId="{1727BB3F-1631-4A0F-A5F8-D5A66BB22E2E}">
      <dgm:prSet/>
      <dgm:spPr/>
      <dgm:t>
        <a:bodyPr/>
        <a:lstStyle/>
        <a:p>
          <a:endParaRPr lang="en-US"/>
        </a:p>
      </dgm:t>
    </dgm:pt>
    <dgm:pt modelId="{88D853BA-D7CF-4043-95D5-4E2175960D48}" type="sibTrans" cxnId="{1727BB3F-1631-4A0F-A5F8-D5A66BB22E2E}">
      <dgm:prSet/>
      <dgm:spPr/>
      <dgm:t>
        <a:bodyPr/>
        <a:lstStyle/>
        <a:p>
          <a:endParaRPr lang="en-US"/>
        </a:p>
      </dgm:t>
    </dgm:pt>
    <dgm:pt modelId="{CF9F500B-51B9-4827-89DB-86AF88EECAFE}" type="pres">
      <dgm:prSet presAssocID="{9FBCF23A-D373-403B-87D8-0F8B5D541422}" presName="Name0" presStyleCnt="0">
        <dgm:presLayoutVars>
          <dgm:dir/>
          <dgm:animLvl val="lvl"/>
          <dgm:resizeHandles val="exact"/>
        </dgm:presLayoutVars>
      </dgm:prSet>
      <dgm:spPr/>
    </dgm:pt>
    <dgm:pt modelId="{6C66DE32-E370-40B5-89EA-3CACFEBE1640}" type="pres">
      <dgm:prSet presAssocID="{F13FCA55-5FE8-428B-9DD2-69E3AFFE6795}" presName="Name8" presStyleCnt="0"/>
      <dgm:spPr/>
    </dgm:pt>
    <dgm:pt modelId="{F65C61BA-93DE-4EC8-8EF7-ABE6A4EAE871}" type="pres">
      <dgm:prSet presAssocID="{F13FCA55-5FE8-428B-9DD2-69E3AFFE6795}" presName="level" presStyleLbl="node1" presStyleIdx="0" presStyleCnt="3" custScaleY="740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28EE5-8C7D-4012-ACD4-44AE7BD7DDC2}" type="pres">
      <dgm:prSet presAssocID="{F13FCA55-5FE8-428B-9DD2-69E3AFFE67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0D69F-4092-4A9F-8941-33142C544594}" type="pres">
      <dgm:prSet presAssocID="{145D817B-2ED4-4C91-9152-6EC9BB9D7D4F}" presName="Name8" presStyleCnt="0"/>
      <dgm:spPr/>
    </dgm:pt>
    <dgm:pt modelId="{A17B2A8C-3316-46E2-89FD-968509EC0977}" type="pres">
      <dgm:prSet presAssocID="{145D817B-2ED4-4C91-9152-6EC9BB9D7D4F}" presName="level" presStyleLbl="node1" presStyleIdx="1" presStyleCnt="3" custScaleY="56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F6F46-BA93-4388-977D-D7F6D1CD11EF}" type="pres">
      <dgm:prSet presAssocID="{145D817B-2ED4-4C91-9152-6EC9BB9D7D4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68C-8531-45CE-A8C6-B6A8A44E8AA6}" type="pres">
      <dgm:prSet presAssocID="{5D7757CA-52FC-440A-B82E-005AC9328440}" presName="Name8" presStyleCnt="0"/>
      <dgm:spPr/>
    </dgm:pt>
    <dgm:pt modelId="{F46B2A77-103F-4B27-85D7-CA45B42630E1}" type="pres">
      <dgm:prSet presAssocID="{5D7757CA-52FC-440A-B82E-005AC932844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77DBC-A2AB-407B-ACE1-0FEB3C3C5197}" type="pres">
      <dgm:prSet presAssocID="{5D7757CA-52FC-440A-B82E-005AC93284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CA080-8092-44B0-BBAE-91859F2924D9}" type="presOf" srcId="{9FBCF23A-D373-403B-87D8-0F8B5D541422}" destId="{CF9F500B-51B9-4827-89DB-86AF88EECAFE}" srcOrd="0" destOrd="0" presId="urn:microsoft.com/office/officeart/2005/8/layout/pyramid3"/>
    <dgm:cxn modelId="{8051C986-1CBD-43C5-A72C-BCE2D8DBFE52}" type="presOf" srcId="{5D7757CA-52FC-440A-B82E-005AC9328440}" destId="{F46B2A77-103F-4B27-85D7-CA45B42630E1}" srcOrd="0" destOrd="0" presId="urn:microsoft.com/office/officeart/2005/8/layout/pyramid3"/>
    <dgm:cxn modelId="{7CCC08D0-5B62-45EE-9266-A558A7851103}" type="presOf" srcId="{F13FCA55-5FE8-428B-9DD2-69E3AFFE6795}" destId="{F65C61BA-93DE-4EC8-8EF7-ABE6A4EAE871}" srcOrd="0" destOrd="0" presId="urn:microsoft.com/office/officeart/2005/8/layout/pyramid3"/>
    <dgm:cxn modelId="{9083CB39-D553-4573-AE48-0EBDCD4DBBBE}" type="presOf" srcId="{145D817B-2ED4-4C91-9152-6EC9BB9D7D4F}" destId="{A17B2A8C-3316-46E2-89FD-968509EC0977}" srcOrd="0" destOrd="0" presId="urn:microsoft.com/office/officeart/2005/8/layout/pyramid3"/>
    <dgm:cxn modelId="{85628C21-883E-4BAE-BC2C-25A550BF7D74}" type="presOf" srcId="{5D7757CA-52FC-440A-B82E-005AC9328440}" destId="{19077DBC-A2AB-407B-ACE1-0FEB3C3C5197}" srcOrd="1" destOrd="0" presId="urn:microsoft.com/office/officeart/2005/8/layout/pyramid3"/>
    <dgm:cxn modelId="{854CD0A9-0340-4EB0-BC77-46DCAEF8B33D}" srcId="{9FBCF23A-D373-403B-87D8-0F8B5D541422}" destId="{145D817B-2ED4-4C91-9152-6EC9BB9D7D4F}" srcOrd="1" destOrd="0" parTransId="{9E45E899-A3D8-466E-B3AF-8E29C55909A6}" sibTransId="{5473DBD8-D4CC-4CE3-99C2-7B4883B91F29}"/>
    <dgm:cxn modelId="{6E2F401A-7EE6-4F0C-A86E-CB31B1624642}" type="presOf" srcId="{F13FCA55-5FE8-428B-9DD2-69E3AFFE6795}" destId="{B7A28EE5-8C7D-4012-ACD4-44AE7BD7DDC2}" srcOrd="1" destOrd="0" presId="urn:microsoft.com/office/officeart/2005/8/layout/pyramid3"/>
    <dgm:cxn modelId="{1727BB3F-1631-4A0F-A5F8-D5A66BB22E2E}" srcId="{9FBCF23A-D373-403B-87D8-0F8B5D541422}" destId="{5D7757CA-52FC-440A-B82E-005AC9328440}" srcOrd="2" destOrd="0" parTransId="{BDD3F333-62AE-4890-81BE-5DED8A9D9FFB}" sibTransId="{88D853BA-D7CF-4043-95D5-4E2175960D48}"/>
    <dgm:cxn modelId="{A34CBADE-7040-47B1-8C94-4F3E41BBC9D6}" type="presOf" srcId="{145D817B-2ED4-4C91-9152-6EC9BB9D7D4F}" destId="{DFBF6F46-BA93-4388-977D-D7F6D1CD11EF}" srcOrd="1" destOrd="0" presId="urn:microsoft.com/office/officeart/2005/8/layout/pyramid3"/>
    <dgm:cxn modelId="{A4AB1F83-C731-4F56-B243-9831631E43AC}" srcId="{9FBCF23A-D373-403B-87D8-0F8B5D541422}" destId="{F13FCA55-5FE8-428B-9DD2-69E3AFFE6795}" srcOrd="0" destOrd="0" parTransId="{3540088D-230B-4DC4-9884-0C6EC68EE0F5}" sibTransId="{C1FAB7B8-8DB4-4432-ADEA-C2F8FCA9CA8A}"/>
    <dgm:cxn modelId="{5822A0AB-CCAD-4C64-A538-B298372E9EF1}" type="presParOf" srcId="{CF9F500B-51B9-4827-89DB-86AF88EECAFE}" destId="{6C66DE32-E370-40B5-89EA-3CACFEBE1640}" srcOrd="0" destOrd="0" presId="urn:microsoft.com/office/officeart/2005/8/layout/pyramid3"/>
    <dgm:cxn modelId="{3A9972C3-D17F-4F7B-A55B-888EAB0E8C27}" type="presParOf" srcId="{6C66DE32-E370-40B5-89EA-3CACFEBE1640}" destId="{F65C61BA-93DE-4EC8-8EF7-ABE6A4EAE871}" srcOrd="0" destOrd="0" presId="urn:microsoft.com/office/officeart/2005/8/layout/pyramid3"/>
    <dgm:cxn modelId="{4A807D87-53A7-49DA-BAD9-C0718DCB1FCA}" type="presParOf" srcId="{6C66DE32-E370-40B5-89EA-3CACFEBE1640}" destId="{B7A28EE5-8C7D-4012-ACD4-44AE7BD7DDC2}" srcOrd="1" destOrd="0" presId="urn:microsoft.com/office/officeart/2005/8/layout/pyramid3"/>
    <dgm:cxn modelId="{E032F839-76BE-40D6-9106-6312E2F3DF9A}" type="presParOf" srcId="{CF9F500B-51B9-4827-89DB-86AF88EECAFE}" destId="{9200D69F-4092-4A9F-8941-33142C544594}" srcOrd="1" destOrd="0" presId="urn:microsoft.com/office/officeart/2005/8/layout/pyramid3"/>
    <dgm:cxn modelId="{D7AC0F6A-FEBF-4F9F-8009-240979C3B452}" type="presParOf" srcId="{9200D69F-4092-4A9F-8941-33142C544594}" destId="{A17B2A8C-3316-46E2-89FD-968509EC0977}" srcOrd="0" destOrd="0" presId="urn:microsoft.com/office/officeart/2005/8/layout/pyramid3"/>
    <dgm:cxn modelId="{6D6826F0-DABF-46B7-B2AC-CD5EC936BBF3}" type="presParOf" srcId="{9200D69F-4092-4A9F-8941-33142C544594}" destId="{DFBF6F46-BA93-4388-977D-D7F6D1CD11EF}" srcOrd="1" destOrd="0" presId="urn:microsoft.com/office/officeart/2005/8/layout/pyramid3"/>
    <dgm:cxn modelId="{36533F73-9B0C-406B-BFA5-8F3AD01A17DC}" type="presParOf" srcId="{CF9F500B-51B9-4827-89DB-86AF88EECAFE}" destId="{5623B68C-8531-45CE-A8C6-B6A8A44E8AA6}" srcOrd="2" destOrd="0" presId="urn:microsoft.com/office/officeart/2005/8/layout/pyramid3"/>
    <dgm:cxn modelId="{E74B9D5F-6154-4A9E-ADA0-96FEB617A64F}" type="presParOf" srcId="{5623B68C-8531-45CE-A8C6-B6A8A44E8AA6}" destId="{F46B2A77-103F-4B27-85D7-CA45B42630E1}" srcOrd="0" destOrd="0" presId="urn:microsoft.com/office/officeart/2005/8/layout/pyramid3"/>
    <dgm:cxn modelId="{564C0ADD-E34E-4D73-BD0B-A08C9951EDA8}" type="presParOf" srcId="{5623B68C-8531-45CE-A8C6-B6A8A44E8AA6}" destId="{19077DBC-A2AB-407B-ACE1-0FEB3C3C519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3F6F1F-72C1-4AF9-A36B-4B17483ECAFB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84661F-F2B8-4005-B463-FE202AC9773D}">
      <dgm:prSet phldrT="[Text]" custT="1"/>
      <dgm:spPr/>
      <dgm:t>
        <a:bodyPr anchor="t" anchorCtr="0"/>
        <a:lstStyle/>
        <a:p>
          <a:r>
            <a:rPr lang="en-US" sz="1600" b="0" smtClean="0">
              <a:latin typeface="Tahoma" pitchFamily="34" charset="0"/>
              <a:ea typeface="Tahoma" pitchFamily="34" charset="0"/>
              <a:cs typeface="Tahoma" pitchFamily="34" charset="0"/>
            </a:rPr>
            <a:t>Questionnaires</a:t>
          </a:r>
        </a:p>
        <a:p>
          <a:r>
            <a:rPr lang="en-US" sz="1000" smtClean="0">
              <a:latin typeface="Tahoma" pitchFamily="34" charset="0"/>
              <a:ea typeface="Tahoma" pitchFamily="34" charset="0"/>
              <a:cs typeface="Tahoma" pitchFamily="34" charset="0"/>
            </a:rPr>
            <a:t>Pre-course, post-course, follow-up</a:t>
          </a:r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4DCD7A8-185D-463B-9B2D-9C8A645C677A}" type="parTrans" cxnId="{C74D493F-2B38-4CEE-A347-20B02FAFF02E}">
      <dgm:prSet/>
      <dgm:spPr/>
      <dgm:t>
        <a:bodyPr/>
        <a:lstStyle/>
        <a:p>
          <a:endParaRPr lang="en-US"/>
        </a:p>
      </dgm:t>
    </dgm:pt>
    <dgm:pt modelId="{145658B0-02E9-4C5D-8C05-8EF00F1B5FAD}" type="sibTrans" cxnId="{C74D493F-2B38-4CEE-A347-20B02FAFF02E}">
      <dgm:prSet/>
      <dgm:spPr/>
      <dgm:t>
        <a:bodyPr/>
        <a:lstStyle/>
        <a:p>
          <a:endParaRPr lang="en-US"/>
        </a:p>
      </dgm:t>
    </dgm:pt>
    <dgm:pt modelId="{28FEDD92-B712-415C-B8C7-6387FA82BF79}">
      <dgm:prSet phldrT="[Text]" custT="1"/>
      <dgm:spPr/>
      <dgm:t>
        <a:bodyPr anchor="t" anchorCtr="0"/>
        <a:lstStyle/>
        <a:p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Observation</a:t>
          </a:r>
        </a:p>
        <a:p>
          <a:r>
            <a:rPr lang="en-US" sz="1000" smtClean="0">
              <a:latin typeface="Tahoma" pitchFamily="34" charset="0"/>
              <a:ea typeface="Tahoma" pitchFamily="34" charset="0"/>
              <a:cs typeface="Tahoma" pitchFamily="34" charset="0"/>
            </a:rPr>
            <a:t>Sessions and ICT-IBSE tryouts</a:t>
          </a:r>
          <a:endParaRPr lang="en-US" sz="10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3C4FCF0-73F6-4291-A36B-C1281A9ED6CD}" type="parTrans" cxnId="{E247A448-31F4-43B5-B85B-EC316F94B575}">
      <dgm:prSet/>
      <dgm:spPr/>
      <dgm:t>
        <a:bodyPr/>
        <a:lstStyle/>
        <a:p>
          <a:endParaRPr lang="en-US"/>
        </a:p>
      </dgm:t>
    </dgm:pt>
    <dgm:pt modelId="{866E33CA-F91A-4056-B7F9-38711769E394}" type="sibTrans" cxnId="{E247A448-31F4-43B5-B85B-EC316F94B575}">
      <dgm:prSet/>
      <dgm:spPr/>
      <dgm:t>
        <a:bodyPr/>
        <a:lstStyle/>
        <a:p>
          <a:endParaRPr lang="en-US"/>
        </a:p>
      </dgm:t>
    </dgm:pt>
    <dgm:pt modelId="{B97E4251-1DEA-4344-BCEC-642DE34622C7}">
      <dgm:prSet phldrT="[Text]" custT="1"/>
      <dgm:spPr/>
      <dgm:t>
        <a:bodyPr anchor="t" anchorCtr="0"/>
        <a:lstStyle/>
        <a:p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Interviews</a:t>
          </a:r>
        </a:p>
        <a:p>
          <a:r>
            <a:rPr lang="en-US" sz="1000" smtClean="0">
              <a:latin typeface="Tahoma" pitchFamily="34" charset="0"/>
              <a:ea typeface="Tahoma" pitchFamily="34" charset="0"/>
              <a:cs typeface="Tahoma" pitchFamily="34" charset="0"/>
            </a:rPr>
            <a:t>Participants and Teacher trainers</a:t>
          </a:r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US" sz="160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6A8545-DF18-4B88-857B-1C7912474A1F}" type="parTrans" cxnId="{99E73C64-144D-4D13-9FA0-9AD74BDB7621}">
      <dgm:prSet/>
      <dgm:spPr/>
      <dgm:t>
        <a:bodyPr/>
        <a:lstStyle/>
        <a:p>
          <a:endParaRPr lang="en-US"/>
        </a:p>
      </dgm:t>
    </dgm:pt>
    <dgm:pt modelId="{2E8834D5-9C0A-4D5E-A2EE-234EBF06F637}" type="sibTrans" cxnId="{99E73C64-144D-4D13-9FA0-9AD74BDB7621}">
      <dgm:prSet/>
      <dgm:spPr/>
      <dgm:t>
        <a:bodyPr/>
        <a:lstStyle/>
        <a:p>
          <a:endParaRPr lang="en-US"/>
        </a:p>
      </dgm:t>
    </dgm:pt>
    <dgm:pt modelId="{62579453-4E9B-4571-BA81-9A876E124AA7}">
      <dgm:prSet phldrT="[Text]" custT="1"/>
      <dgm:spPr/>
      <dgm:t>
        <a:bodyPr anchor="t" anchorCtr="0"/>
        <a:lstStyle/>
        <a:p>
          <a:r>
            <a:rPr lang="en-US" sz="1600" smtClean="0">
              <a:latin typeface="Tahoma" pitchFamily="34" charset="0"/>
              <a:ea typeface="Tahoma" pitchFamily="34" charset="0"/>
              <a:cs typeface="Tahoma" pitchFamily="34" charset="0"/>
            </a:rPr>
            <a:t>Documents</a:t>
          </a:r>
        </a:p>
        <a:p>
          <a:r>
            <a:rPr lang="en-US" sz="1100" smtClean="0">
              <a:latin typeface="Tahoma" pitchFamily="34" charset="0"/>
              <a:ea typeface="Tahoma" pitchFamily="34" charset="0"/>
              <a:cs typeface="Tahoma" pitchFamily="34" charset="0"/>
            </a:rPr>
            <a:t>Coach activities, lesson plans, participants’ evaluation on the tryouts, students’ handouts</a:t>
          </a:r>
        </a:p>
        <a:p>
          <a:endParaRPr lang="en-US" sz="1100">
            <a:latin typeface="Tahoma" pitchFamily="34" charset="0"/>
            <a:ea typeface="Tahoma" pitchFamily="34" charset="0"/>
            <a:cs typeface="Tahoma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33C4693A-2ACA-4732-B0C3-4763D3CD45FA}" type="parTrans" cxnId="{59505FB0-754B-445A-ADC4-1F3DF835B887}">
      <dgm:prSet/>
      <dgm:spPr/>
      <dgm:t>
        <a:bodyPr/>
        <a:lstStyle/>
        <a:p>
          <a:endParaRPr lang="en-US"/>
        </a:p>
      </dgm:t>
    </dgm:pt>
    <dgm:pt modelId="{63C534FF-8892-40BC-ADF6-70FAFF6E8B97}" type="sibTrans" cxnId="{59505FB0-754B-445A-ADC4-1F3DF835B887}">
      <dgm:prSet/>
      <dgm:spPr/>
      <dgm:t>
        <a:bodyPr/>
        <a:lstStyle/>
        <a:p>
          <a:endParaRPr lang="en-US"/>
        </a:p>
      </dgm:t>
    </dgm:pt>
    <dgm:pt modelId="{B6889B9C-AA1E-4B43-BE49-C27D24F85E77}" type="pres">
      <dgm:prSet presAssocID="{733F6F1F-72C1-4AF9-A36B-4B17483ECAF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128CDC-547D-44F0-8A77-D26A1A999188}" type="pres">
      <dgm:prSet presAssocID="{733F6F1F-72C1-4AF9-A36B-4B17483ECAFB}" presName="diamond" presStyleLbl="bgShp" presStyleIdx="0" presStyleCnt="1" custScaleX="103234"/>
      <dgm:spPr/>
    </dgm:pt>
    <dgm:pt modelId="{6F94FD31-CF42-4A77-90DB-9473E651EEAA}" type="pres">
      <dgm:prSet presAssocID="{733F6F1F-72C1-4AF9-A36B-4B17483ECAFB}" presName="quad1" presStyleLbl="node1" presStyleIdx="0" presStyleCnt="4" custScaleX="113793" custLinFactNeighborX="-5402" custLinFactNeighborY="5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F1E5C-28E8-4F36-B8D9-81E6C7543C17}" type="pres">
      <dgm:prSet presAssocID="{733F6F1F-72C1-4AF9-A36B-4B17483ECAFB}" presName="quad2" presStyleLbl="node1" presStyleIdx="1" presStyleCnt="4" custScaleX="113793" custLinFactNeighborX="3489" custLinFactNeighborY="50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8D1E1-8D2F-41BE-B474-3C4A2C5AFC5D}" type="pres">
      <dgm:prSet presAssocID="{733F6F1F-72C1-4AF9-A36B-4B17483ECAFB}" presName="quad3" presStyleLbl="node1" presStyleIdx="2" presStyleCnt="4" custScaleX="113793" custLinFactNeighborX="-5402" custLinFactNeighborY="-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F3646-1A1D-4BA8-9B6A-2E984BA6E6E3}" type="pres">
      <dgm:prSet presAssocID="{733F6F1F-72C1-4AF9-A36B-4B17483ECAFB}" presName="quad4" presStyleLbl="node1" presStyleIdx="3" presStyleCnt="4" custScaleX="113793" custLinFactNeighborX="2386" custLinFactNeighborY="-7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505FB0-754B-445A-ADC4-1F3DF835B887}" srcId="{733F6F1F-72C1-4AF9-A36B-4B17483ECAFB}" destId="{62579453-4E9B-4571-BA81-9A876E124AA7}" srcOrd="3" destOrd="0" parTransId="{33C4693A-2ACA-4732-B0C3-4763D3CD45FA}" sibTransId="{63C534FF-8892-40BC-ADF6-70FAFF6E8B97}"/>
    <dgm:cxn modelId="{C74D493F-2B38-4CEE-A347-20B02FAFF02E}" srcId="{733F6F1F-72C1-4AF9-A36B-4B17483ECAFB}" destId="{0184661F-F2B8-4005-B463-FE202AC9773D}" srcOrd="0" destOrd="0" parTransId="{E4DCD7A8-185D-463B-9B2D-9C8A645C677A}" sibTransId="{145658B0-02E9-4C5D-8C05-8EF00F1B5FAD}"/>
    <dgm:cxn modelId="{E247A448-31F4-43B5-B85B-EC316F94B575}" srcId="{733F6F1F-72C1-4AF9-A36B-4B17483ECAFB}" destId="{28FEDD92-B712-415C-B8C7-6387FA82BF79}" srcOrd="1" destOrd="0" parTransId="{53C4FCF0-73F6-4291-A36B-C1281A9ED6CD}" sibTransId="{866E33CA-F91A-4056-B7F9-38711769E394}"/>
    <dgm:cxn modelId="{28F730B0-D188-425E-A4C9-670CFD5B658B}" type="presOf" srcId="{B97E4251-1DEA-4344-BCEC-642DE34622C7}" destId="{1918D1E1-8D2F-41BE-B474-3C4A2C5AFC5D}" srcOrd="0" destOrd="0" presId="urn:microsoft.com/office/officeart/2005/8/layout/matrix3"/>
    <dgm:cxn modelId="{093C02E4-040C-471B-BE39-3EA654A4E916}" type="presOf" srcId="{0184661F-F2B8-4005-B463-FE202AC9773D}" destId="{6F94FD31-CF42-4A77-90DB-9473E651EEAA}" srcOrd="0" destOrd="0" presId="urn:microsoft.com/office/officeart/2005/8/layout/matrix3"/>
    <dgm:cxn modelId="{B7A9C510-5880-468A-9662-943C3373392B}" type="presOf" srcId="{733F6F1F-72C1-4AF9-A36B-4B17483ECAFB}" destId="{B6889B9C-AA1E-4B43-BE49-C27D24F85E77}" srcOrd="0" destOrd="0" presId="urn:microsoft.com/office/officeart/2005/8/layout/matrix3"/>
    <dgm:cxn modelId="{50003FB6-9CEA-4EA0-A5FF-9527D3C49A88}" type="presOf" srcId="{28FEDD92-B712-415C-B8C7-6387FA82BF79}" destId="{8EEF1E5C-28E8-4F36-B8D9-81E6C7543C17}" srcOrd="0" destOrd="0" presId="urn:microsoft.com/office/officeart/2005/8/layout/matrix3"/>
    <dgm:cxn modelId="{99E73C64-144D-4D13-9FA0-9AD74BDB7621}" srcId="{733F6F1F-72C1-4AF9-A36B-4B17483ECAFB}" destId="{B97E4251-1DEA-4344-BCEC-642DE34622C7}" srcOrd="2" destOrd="0" parTransId="{416A8545-DF18-4B88-857B-1C7912474A1F}" sibTransId="{2E8834D5-9C0A-4D5E-A2EE-234EBF06F637}"/>
    <dgm:cxn modelId="{EE995C31-C918-4D57-91B6-98B990C84B7B}" type="presOf" srcId="{62579453-4E9B-4571-BA81-9A876E124AA7}" destId="{452F3646-1A1D-4BA8-9B6A-2E984BA6E6E3}" srcOrd="0" destOrd="0" presId="urn:microsoft.com/office/officeart/2005/8/layout/matrix3"/>
    <dgm:cxn modelId="{FEE1DD4A-3B02-4431-8441-3CD37F01A2F9}" type="presParOf" srcId="{B6889B9C-AA1E-4B43-BE49-C27D24F85E77}" destId="{8F128CDC-547D-44F0-8A77-D26A1A999188}" srcOrd="0" destOrd="0" presId="urn:microsoft.com/office/officeart/2005/8/layout/matrix3"/>
    <dgm:cxn modelId="{93523AAE-6A3D-425F-9FEC-0B16A9C89D90}" type="presParOf" srcId="{B6889B9C-AA1E-4B43-BE49-C27D24F85E77}" destId="{6F94FD31-CF42-4A77-90DB-9473E651EEAA}" srcOrd="1" destOrd="0" presId="urn:microsoft.com/office/officeart/2005/8/layout/matrix3"/>
    <dgm:cxn modelId="{87911508-4F43-4485-95FB-BB4F64BE509C}" type="presParOf" srcId="{B6889B9C-AA1E-4B43-BE49-C27D24F85E77}" destId="{8EEF1E5C-28E8-4F36-B8D9-81E6C7543C17}" srcOrd="2" destOrd="0" presId="urn:microsoft.com/office/officeart/2005/8/layout/matrix3"/>
    <dgm:cxn modelId="{01B7F078-728B-4F71-B4E6-DD25E373530B}" type="presParOf" srcId="{B6889B9C-AA1E-4B43-BE49-C27D24F85E77}" destId="{1918D1E1-8D2F-41BE-B474-3C4A2C5AFC5D}" srcOrd="3" destOrd="0" presId="urn:microsoft.com/office/officeart/2005/8/layout/matrix3"/>
    <dgm:cxn modelId="{041467BB-0851-451B-B50C-37357E1E114A}" type="presParOf" srcId="{B6889B9C-AA1E-4B43-BE49-C27D24F85E77}" destId="{452F3646-1A1D-4BA8-9B6A-2E984BA6E6E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AA1F7-2579-4DB0-8A5E-F1EFCA3A127D}">
      <dsp:nvSpPr>
        <dsp:cNvPr id="0" name=""/>
        <dsp:cNvSpPr/>
      </dsp:nvSpPr>
      <dsp:spPr>
        <a:xfrm>
          <a:off x="-5897049" y="-844209"/>
          <a:ext cx="8267580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F7CB5-E2DB-4409-9985-0982D26052A6}">
      <dsp:nvSpPr>
        <dsp:cNvPr id="0" name=""/>
        <dsp:cNvSpPr/>
      </dsp:nvSpPr>
      <dsp:spPr>
        <a:xfrm>
          <a:off x="1658572" y="396240"/>
          <a:ext cx="5008913" cy="975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Data logging</a:t>
          </a:r>
          <a:r>
            <a:rPr lang="en-US" sz="2000" kern="12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collect data via interfaces and sensors</a:t>
          </a:r>
          <a:endParaRPr lang="en-US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658572" y="396240"/>
        <a:ext cx="5008913" cy="975360"/>
      </dsp:txXfrm>
    </dsp:sp>
    <dsp:sp modelId="{BA3194B6-9703-4924-B6F9-13ABDC5211BB}">
      <dsp:nvSpPr>
        <dsp:cNvPr id="0" name=""/>
        <dsp:cNvSpPr/>
      </dsp:nvSpPr>
      <dsp:spPr>
        <a:xfrm>
          <a:off x="0" y="-104637"/>
          <a:ext cx="2159995" cy="21599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4D4FE-4268-4153-939C-3A85A77BAA89}">
      <dsp:nvSpPr>
        <dsp:cNvPr id="0" name=""/>
        <dsp:cNvSpPr/>
      </dsp:nvSpPr>
      <dsp:spPr>
        <a:xfrm>
          <a:off x="2550024" y="2056878"/>
          <a:ext cx="4099075" cy="975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Video measurement</a:t>
          </a:r>
          <a:r>
            <a:rPr lang="en-US" sz="2000" kern="12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make measurements on video clips</a:t>
          </a:r>
          <a:endParaRPr lang="en-US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50024" y="2056878"/>
        <a:ext cx="4099075" cy="975360"/>
      </dsp:txXfrm>
    </dsp:sp>
    <dsp:sp modelId="{9256810E-8C95-4F3D-B3A0-4824B7C79BC7}">
      <dsp:nvSpPr>
        <dsp:cNvPr id="0" name=""/>
        <dsp:cNvSpPr/>
      </dsp:nvSpPr>
      <dsp:spPr>
        <a:xfrm>
          <a:off x="1041761" y="1371606"/>
          <a:ext cx="2159995" cy="2159995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DDD5E-DA7A-4868-8491-C3B96962FF76}">
      <dsp:nvSpPr>
        <dsp:cNvPr id="0" name=""/>
        <dsp:cNvSpPr/>
      </dsp:nvSpPr>
      <dsp:spPr>
        <a:xfrm>
          <a:off x="1520341" y="3596640"/>
          <a:ext cx="5109077" cy="975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19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ahoma" pitchFamily="34" charset="0"/>
              <a:ea typeface="Tahoma" pitchFamily="34" charset="0"/>
              <a:cs typeface="Tahoma" pitchFamily="34" charset="0"/>
            </a:rPr>
            <a:t>Modeling</a:t>
          </a:r>
          <a:r>
            <a:rPr lang="en-US" sz="2000" kern="1200" smtClean="0">
              <a:latin typeface="Tahoma" pitchFamily="34" charset="0"/>
              <a:ea typeface="Tahoma" pitchFamily="34" charset="0"/>
              <a:cs typeface="Tahoma" pitchFamily="34" charset="0"/>
            </a:rPr>
            <a:t>: enable you to use &amp; create numerical models of dynamical changing systems </a:t>
          </a:r>
          <a:endParaRPr lang="en-US" sz="2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520341" y="3596640"/>
        <a:ext cx="5109077" cy="975360"/>
      </dsp:txXfrm>
    </dsp:sp>
    <dsp:sp modelId="{E283E12C-A158-448B-9D99-52479F2B6987}">
      <dsp:nvSpPr>
        <dsp:cNvPr id="0" name=""/>
        <dsp:cNvSpPr/>
      </dsp:nvSpPr>
      <dsp:spPr>
        <a:xfrm>
          <a:off x="0" y="2819406"/>
          <a:ext cx="2159995" cy="2159995"/>
        </a:xfrm>
        <a:prstGeom prst="ellipse">
          <a:avLst/>
        </a:prstGeom>
        <a:blipFill rotWithShape="0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C61BA-93DE-4EC8-8EF7-ABE6A4EAE871}">
      <dsp:nvSpPr>
        <dsp:cNvPr id="0" name=""/>
        <dsp:cNvSpPr/>
      </dsp:nvSpPr>
      <dsp:spPr>
        <a:xfrm rot="10800000">
          <a:off x="0" y="0"/>
          <a:ext cx="5258999" cy="1360076"/>
        </a:xfrm>
        <a:prstGeom prst="trapezoid">
          <a:avLst>
            <a:gd name="adj" fmla="val 62151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Getting basic concepts &amp; skills of the tools and possibilities of use in science teaching</a:t>
          </a:r>
        </a:p>
      </dsp:txBody>
      <dsp:txXfrm rot="-10800000">
        <a:off x="920324" y="0"/>
        <a:ext cx="3418349" cy="1360076"/>
      </dsp:txXfrm>
    </dsp:sp>
    <dsp:sp modelId="{A17B2A8C-3316-46E2-89FD-968509EC0977}">
      <dsp:nvSpPr>
        <dsp:cNvPr id="0" name=""/>
        <dsp:cNvSpPr/>
      </dsp:nvSpPr>
      <dsp:spPr>
        <a:xfrm rot="10800000">
          <a:off x="845301" y="1360076"/>
          <a:ext cx="3568395" cy="1034490"/>
        </a:xfrm>
        <a:prstGeom prst="trapezoid">
          <a:avLst>
            <a:gd name="adj" fmla="val 62151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Applying a particular tool </a:t>
          </a: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to </a:t>
          </a: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prepare an ICT-IBSE lesson</a:t>
          </a:r>
        </a:p>
      </dsp:txBody>
      <dsp:txXfrm rot="-10800000">
        <a:off x="1469771" y="1360076"/>
        <a:ext cx="2319456" cy="1034490"/>
      </dsp:txXfrm>
    </dsp:sp>
    <dsp:sp modelId="{F46B2A77-103F-4B27-85D7-CA45B42630E1}">
      <dsp:nvSpPr>
        <dsp:cNvPr id="0" name=""/>
        <dsp:cNvSpPr/>
      </dsp:nvSpPr>
      <dsp:spPr>
        <a:xfrm rot="10800000">
          <a:off x="1488248" y="2394566"/>
          <a:ext cx="2282502" cy="1836253"/>
        </a:xfrm>
        <a:prstGeom prst="trapezoid">
          <a:avLst>
            <a:gd name="adj" fmla="val 62151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600" kern="1200">
            <a:latin typeface="Tahoma" pitchFamily="34" charset="0"/>
            <a:ea typeface="Tahoma" pitchFamily="34" charset="0"/>
            <a:cs typeface="Tahoma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Trying the ICT-IBSE lesson </a:t>
          </a: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out </a:t>
          </a: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in class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&amp; evaluating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latin typeface="Tahoma" pitchFamily="34" charset="0"/>
              <a:ea typeface="Tahoma" pitchFamily="34" charset="0"/>
              <a:cs typeface="Tahoma" pitchFamily="34" charset="0"/>
            </a:rPr>
            <a:t>the tryout</a:t>
          </a:r>
        </a:p>
      </dsp:txBody>
      <dsp:txXfrm rot="-10800000">
        <a:off x="1488248" y="2394566"/>
        <a:ext cx="2282502" cy="18362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28CDC-547D-44F0-8A77-D26A1A999188}">
      <dsp:nvSpPr>
        <dsp:cNvPr id="0" name=""/>
        <dsp:cNvSpPr/>
      </dsp:nvSpPr>
      <dsp:spPr>
        <a:xfrm>
          <a:off x="228595" y="0"/>
          <a:ext cx="3733809" cy="361684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4FD31-CF42-4A77-90DB-9473E651EEAA}">
      <dsp:nvSpPr>
        <dsp:cNvPr id="0" name=""/>
        <dsp:cNvSpPr/>
      </dsp:nvSpPr>
      <dsp:spPr>
        <a:xfrm>
          <a:off x="457200" y="415284"/>
          <a:ext cx="1605127" cy="141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smtClean="0">
              <a:latin typeface="Tahoma" pitchFamily="34" charset="0"/>
              <a:ea typeface="Tahoma" pitchFamily="34" charset="0"/>
              <a:cs typeface="Tahoma" pitchFamily="34" charset="0"/>
            </a:rPr>
            <a:t>Questionnaires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latin typeface="Tahoma" pitchFamily="34" charset="0"/>
              <a:ea typeface="Tahoma" pitchFamily="34" charset="0"/>
              <a:cs typeface="Tahoma" pitchFamily="34" charset="0"/>
            </a:rPr>
            <a:t>Pre-course, post-course, follow-up</a:t>
          </a:r>
          <a:endParaRPr lang="en-US" sz="1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26058" y="484142"/>
        <a:ext cx="1467411" cy="1272851"/>
      </dsp:txXfrm>
    </dsp:sp>
    <dsp:sp modelId="{8EEF1E5C-28E8-4F36-B8D9-81E6C7543C17}">
      <dsp:nvSpPr>
        <dsp:cNvPr id="0" name=""/>
        <dsp:cNvSpPr/>
      </dsp:nvSpPr>
      <dsp:spPr>
        <a:xfrm>
          <a:off x="2101687" y="415284"/>
          <a:ext cx="1605127" cy="141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Observation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latin typeface="Tahoma" pitchFamily="34" charset="0"/>
              <a:ea typeface="Tahoma" pitchFamily="34" charset="0"/>
              <a:cs typeface="Tahoma" pitchFamily="34" charset="0"/>
            </a:rPr>
            <a:t>Sessions and ICT-IBSE tryouts</a:t>
          </a:r>
          <a:endParaRPr lang="en-US" sz="10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70545" y="484142"/>
        <a:ext cx="1467411" cy="1272851"/>
      </dsp:txXfrm>
    </dsp:sp>
    <dsp:sp modelId="{1918D1E1-8D2F-41BE-B474-3C4A2C5AFC5D}">
      <dsp:nvSpPr>
        <dsp:cNvPr id="0" name=""/>
        <dsp:cNvSpPr/>
      </dsp:nvSpPr>
      <dsp:spPr>
        <a:xfrm>
          <a:off x="457200" y="1850866"/>
          <a:ext cx="1605127" cy="141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Interviews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>
              <a:latin typeface="Tahoma" pitchFamily="34" charset="0"/>
              <a:ea typeface="Tahoma" pitchFamily="34" charset="0"/>
              <a:cs typeface="Tahoma" pitchFamily="34" charset="0"/>
            </a:rPr>
            <a:t>Participants and Teacher trainers</a:t>
          </a: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US" sz="16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26058" y="1919724"/>
        <a:ext cx="1467411" cy="1272851"/>
      </dsp:txXfrm>
    </dsp:sp>
    <dsp:sp modelId="{452F3646-1A1D-4BA8-9B6A-2E984BA6E6E3}">
      <dsp:nvSpPr>
        <dsp:cNvPr id="0" name=""/>
        <dsp:cNvSpPr/>
      </dsp:nvSpPr>
      <dsp:spPr>
        <a:xfrm>
          <a:off x="2086128" y="1851854"/>
          <a:ext cx="1605127" cy="14105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ahoma" pitchFamily="34" charset="0"/>
              <a:ea typeface="Tahoma" pitchFamily="34" charset="0"/>
              <a:cs typeface="Tahoma" pitchFamily="34" charset="0"/>
            </a:rPr>
            <a:t>Documents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Tahoma" pitchFamily="34" charset="0"/>
              <a:ea typeface="Tahoma" pitchFamily="34" charset="0"/>
              <a:cs typeface="Tahoma" pitchFamily="34" charset="0"/>
            </a:rPr>
            <a:t>Coach activities, lesson plans, participants’ evaluation on the tryouts, students’ handouts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54986" y="1920712"/>
        <a:ext cx="1467411" cy="1272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D756D1A-4F3A-4572-B396-1BBAB17BBCFA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8B2E17D-FD30-4C0C-B75A-14435D48E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/>
              <a:t>To achieve effectiveness of the training course on ICT integration in IBSE, the common difficulties of </a:t>
            </a:r>
            <a:r>
              <a:rPr lang="en-US" sz="1500" b="1"/>
              <a:t>time constraint </a:t>
            </a:r>
            <a:r>
              <a:rPr lang="en-US" sz="1500"/>
              <a:t>and </a:t>
            </a:r>
            <a:r>
              <a:rPr lang="en-US" sz="1500" b="1"/>
              <a:t>heterogeneous teacher backgrounds</a:t>
            </a:r>
            <a:r>
              <a:rPr lang="en-US" sz="1500"/>
              <a:t> must be taken into account.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Compare the familiarity</a:t>
            </a:r>
            <a:r>
              <a:rPr lang="en-US" baseline="0" smtClean="0"/>
              <a:t> before and after the course</a:t>
            </a:r>
          </a:p>
          <a:p>
            <a:r>
              <a:rPr lang="en-US" baseline="0" smtClean="0"/>
              <a:t>The rating scale is noted on the left of the bar chart.</a:t>
            </a:r>
          </a:p>
          <a:p>
            <a:r>
              <a:rPr lang="en-US" baseline="0" smtClean="0"/>
              <a:t>Nói nguồn gốc số liệu này ở đâu – triangulation (at least 2 resource)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8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Summary: </a:t>
            </a:r>
          </a:p>
          <a:p>
            <a:r>
              <a:rPr lang="en-US" smtClean="0"/>
              <a:t>- 11/12 could</a:t>
            </a:r>
            <a:r>
              <a:rPr lang="en-US" baseline="0" smtClean="0"/>
              <a:t> accomplish a full cycle of designing, executing, and evaluating a ICT-IBSE lesson. Freark’s school does not have Coach equipment.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Tryouts</a:t>
            </a:r>
            <a:r>
              <a:rPr lang="en-US" baseline="0" smtClean="0"/>
              <a:t> were at different time because they depended on school schedule, curriculum, teachers’ individual agenda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3 types of tryouts: school projects (2), whole class (6), small group (3)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3 types of IBSE: Interactive demonstration, guided inquiry, open inquiry</a:t>
            </a:r>
          </a:p>
          <a:p>
            <a:pPr marL="171450" indent="-171450">
              <a:buFontTx/>
              <a:buChar char="-"/>
            </a:pPr>
            <a:r>
              <a:rPr lang="en-US" baseline="0" smtClean="0"/>
              <a:t>Some notes: Sander, Marco, Bas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1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When participants</a:t>
            </a:r>
            <a:r>
              <a:rPr lang="en-US" baseline="0" smtClean="0"/>
              <a:t> spend most of the time to work on their own and gain experience with a tool, they will be motivated and confident to learn other tools. A participant, who ask teacher trainers many times, is not confident at all.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3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Participants will 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not only learn to use the Coach ICT tools to study Physics/Chemistry</a:t>
            </a:r>
            <a:r>
              <a:rPr lang="en-US" baseline="0" smtClean="0"/>
              <a:t> </a:t>
            </a:r>
            <a:r>
              <a:rPr lang="en-US" smtClean="0"/>
              <a:t>(domain 1 – TCK)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but also learn to apply them to teach inquiry-based Physics or Chemistry lessons (domain 2 - TPCK).</a:t>
            </a:r>
          </a:p>
          <a:p>
            <a:pPr marL="0" indent="0">
              <a:buFontTx/>
              <a:buNone/>
            </a:pPr>
            <a:r>
              <a:rPr lang="en-US" smtClean="0"/>
              <a:t>The analysis</a:t>
            </a:r>
            <a:r>
              <a:rPr lang="en-US" baseline="0" smtClean="0"/>
              <a:t> of ICT-IBSE training contents is based on Teachnological Pedagogical Content Knowledge – TPCK model (Koehler &amp; Mishra, 2005)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principles are based on theoritical and/or</a:t>
            </a:r>
            <a:r>
              <a:rPr lang="en-US" baseline="0" smtClean="0"/>
              <a:t> practical underpinings.</a:t>
            </a:r>
          </a:p>
          <a:p>
            <a:r>
              <a:rPr lang="en-US" baseline="0" smtClean="0"/>
              <a:t>1. Principle 1</a:t>
            </a:r>
            <a:endParaRPr lang="en-US" smtClean="0"/>
          </a:p>
          <a:p>
            <a:r>
              <a:rPr lang="en-US" smtClean="0"/>
              <a:t>Borghi (2001): create the proper conditions for teachers personally to prepare work plans and teaching materials for their students</a:t>
            </a:r>
          </a:p>
          <a:p>
            <a:r>
              <a:rPr lang="en-US" smtClean="0"/>
              <a:t>Thurston (1997): hands-on practice is more critical than theory and demonstration in a technology-based training course</a:t>
            </a:r>
          </a:p>
          <a:p>
            <a:r>
              <a:rPr lang="en-US" smtClean="0"/>
              <a:t>IBSE vs. cookbook way</a:t>
            </a:r>
            <a:r>
              <a:rPr lang="en-US" baseline="0" smtClean="0"/>
              <a:t> of using the ICT tools</a:t>
            </a:r>
          </a:p>
          <a:p>
            <a:endParaRPr lang="en-US" baseline="0" smtClean="0"/>
          </a:p>
          <a:p>
            <a:r>
              <a:rPr lang="en-US" smtClean="0"/>
              <a:t>2. Principle 2</a:t>
            </a:r>
          </a:p>
          <a:p>
            <a:r>
              <a:rPr lang="en-US" smtClean="0"/>
              <a:t>Because of 3 tools in the same computer</a:t>
            </a:r>
            <a:r>
              <a:rPr lang="en-US" baseline="0" smtClean="0"/>
              <a:t> environment – Coach, if the teacher has mastery of and experience with a tool, then she/he are motivated and able to learn and apply other ones.</a:t>
            </a:r>
          </a:p>
          <a:p>
            <a:endParaRPr lang="en-US" baseline="0" smtClean="0"/>
          </a:p>
          <a:p>
            <a:r>
              <a:rPr lang="en-US" baseline="0" smtClean="0"/>
              <a:t>3. Principle 3</a:t>
            </a:r>
          </a:p>
          <a:p>
            <a:r>
              <a:rPr lang="en-US" smtClean="0"/>
              <a:t>Joyce &amp; Showers (2002): the application of skills is much higher when professional development includes theory, demonstration, practice with feedback, and peer coaching with follow-up </a:t>
            </a:r>
          </a:p>
          <a:p>
            <a:r>
              <a:rPr lang="en-US" smtClean="0"/>
              <a:t>Guskey (2000): Training sessions must be extended, appropriately spaced, or supplemented with additional follow-up activities to provide the feedback and coaching necessary for the successful implementation of new ideas. </a:t>
            </a:r>
          </a:p>
          <a:p>
            <a:r>
              <a:rPr lang="en-US" smtClean="0"/>
              <a:t>This blended</a:t>
            </a:r>
            <a:r>
              <a:rPr lang="en-US" baseline="0" smtClean="0"/>
              <a:t> setting takes into account the shortage of time and the considerable difference among teachers about background, experience, and interest on ICT use in IBSE.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1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r>
              <a:rPr lang="en-US" smtClean="0"/>
              <a:t>Figure</a:t>
            </a:r>
            <a:r>
              <a:rPr lang="en-US" baseline="0" smtClean="0"/>
              <a:t> on left is the learning scenario that is related to the traing process (figure on the right)</a:t>
            </a:r>
            <a:endParaRPr lang="en-US" smtClean="0"/>
          </a:p>
          <a:p>
            <a:pPr marL="185715" indent="-185715">
              <a:buFontTx/>
              <a:buChar char="-"/>
            </a:pPr>
            <a:r>
              <a:rPr lang="en-US" smtClean="0"/>
              <a:t>The time for in-between tasks is broadened for participants to be able to work independently with their own competence, experience, and interest in flexible time. </a:t>
            </a:r>
          </a:p>
          <a:p>
            <a:pPr marL="185715" indent="-185715">
              <a:buFontTx/>
              <a:buChar char="-"/>
            </a:pPr>
            <a:r>
              <a:rPr lang="en-US" smtClean="0"/>
              <a:t>The first task is about practicing</a:t>
            </a:r>
            <a:r>
              <a:rPr lang="en-US" baseline="0" smtClean="0"/>
              <a:t> a tool with supporting materials whereas the second task is about prepare the lesson plan, try it out, and evaluate the executed lesson.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89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Evaluating participants’ background on IBSE</a:t>
            </a:r>
            <a:r>
              <a:rPr lang="en-US" baseline="0" smtClean="0"/>
              <a:t> is based on a few items of the ESTABLISH pre-service survey such as:</a:t>
            </a:r>
          </a:p>
          <a:p>
            <a:r>
              <a:rPr lang="en-US" smtClean="0"/>
              <a:t>8.</a:t>
            </a:r>
            <a:r>
              <a:rPr lang="en-US" baseline="0" smtClean="0"/>
              <a:t> </a:t>
            </a:r>
            <a:r>
              <a:rPr lang="en-US" smtClean="0"/>
              <a:t>Please give an example of how you have used inquiry based teaching</a:t>
            </a:r>
          </a:p>
          <a:p>
            <a:r>
              <a:rPr lang="en-US" smtClean="0"/>
              <a:t>9.</a:t>
            </a:r>
            <a:r>
              <a:rPr lang="en-US" baseline="0" smtClean="0"/>
              <a:t> </a:t>
            </a:r>
            <a:r>
              <a:rPr lang="en-US" smtClean="0"/>
              <a:t>Please indicate your level of agreement with each of the following statements about IBSE</a:t>
            </a:r>
          </a:p>
          <a:p>
            <a:r>
              <a:rPr lang="en-US" smtClean="0"/>
              <a:t>10.</a:t>
            </a:r>
            <a:r>
              <a:rPr lang="en-US" baseline="0" smtClean="0"/>
              <a:t> </a:t>
            </a:r>
            <a:r>
              <a:rPr lang="en-US" smtClean="0"/>
              <a:t>Please indicate your level of agreement with each of the following statements about good teachers</a:t>
            </a:r>
          </a:p>
          <a:p>
            <a:r>
              <a:rPr lang="en-US" smtClean="0"/>
              <a:t>11.</a:t>
            </a:r>
            <a:r>
              <a:rPr lang="en-US" baseline="0" smtClean="0"/>
              <a:t> </a:t>
            </a:r>
            <a:r>
              <a:rPr lang="en-US" smtClean="0"/>
              <a:t>Please indicate your level of agreement with each of the following statements related to your ability and motivation of IBSE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- Explorative phase: Theory (PD, TPCK, ICT for IBSE, and development research) + Practice (ESTABLISH workshop, Coach, and pilot study at Fons Vitae)</a:t>
            </a:r>
          </a:p>
          <a:p>
            <a:r>
              <a:rPr lang="en-US" baseline="0" smtClean="0"/>
              <a:t>- Cyclic phase: design the course – execute the course setting in a case study – evaluate the effectiveness and implementation – revise the course for the next case study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4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Data analysis link to questions </a:t>
            </a:r>
            <a:r>
              <a:rPr lang="en-US" baseline="0" smtClean="0">
                <a:sym typeface="Wingdings 2"/>
              </a:rPr>
              <a:t>, , </a:t>
            </a:r>
            <a:r>
              <a:rPr lang="en-US" baseline="0" smtClean="0"/>
              <a:t> in the figure.</a:t>
            </a:r>
          </a:p>
          <a:p>
            <a:r>
              <a:rPr lang="en-US" baseline="0" smtClean="0"/>
              <a:t>Question 1: To what extend did the course have the effects as expected? (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Effectiveness</a:t>
            </a:r>
            <a:r>
              <a:rPr lang="en-US" baseline="0" smtClean="0"/>
              <a:t>)</a:t>
            </a:r>
          </a:p>
          <a:p>
            <a:r>
              <a:rPr lang="en-US" baseline="0" smtClean="0"/>
              <a:t>Question 2: To what extend w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course implemented as intended? (</a:t>
            </a:r>
            <a:r>
              <a:rPr lang="en-US" baseline="0" smtClean="0"/>
              <a:t>Faithful implementation)</a:t>
            </a:r>
          </a:p>
          <a:p>
            <a:r>
              <a:rPr lang="en-US" baseline="0" smtClean="0"/>
              <a:t>Question 3: (How) did the design principles work?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each research cycle, the evaluation at multiple levels is driven by the three main research questions:</a:t>
            </a:r>
          </a:p>
          <a:p>
            <a:r>
              <a:rPr lang="en-US" b="0" smtClean="0"/>
              <a:t>Question 1: To what extend did the course have the effects as expected? (Effectiveness)</a:t>
            </a:r>
          </a:p>
          <a:p>
            <a:r>
              <a:rPr lang="en-US" b="0" smtClean="0"/>
              <a:t>Question 2: To what extend was the course implemented as intended? (Faithful implementation)</a:t>
            </a:r>
          </a:p>
          <a:p>
            <a:r>
              <a:rPr lang="en-US" b="0" smtClean="0"/>
              <a:t>Question 3: (How) did the design principles work? </a:t>
            </a:r>
          </a:p>
          <a:p>
            <a:r>
              <a:rPr lang="en-US" b="0" smtClean="0"/>
              <a:t>Chỉ</a:t>
            </a:r>
            <a:r>
              <a:rPr lang="en-US" b="0" baseline="0" smtClean="0"/>
              <a:t> ra các mức độ của tính hiệu quả</a:t>
            </a:r>
            <a:endParaRPr lang="en-US" b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7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</a:t>
            </a:r>
            <a:r>
              <a:rPr lang="en-US" baseline="0" smtClean="0"/>
              <a:t> collection before, during, and after the course by </a:t>
            </a:r>
          </a:p>
          <a:p>
            <a:pPr marL="185715" indent="-185715">
              <a:buFontTx/>
              <a:buChar char="-"/>
            </a:pPr>
            <a:r>
              <a:rPr lang="en-US" baseline="0" smtClean="0"/>
              <a:t>Questionnaires: Pre-course, post-course, follow-up questionnaire </a:t>
            </a:r>
          </a:p>
          <a:p>
            <a:pPr marL="185715" indent="-185715">
              <a:buFontTx/>
              <a:buChar char="-"/>
            </a:pPr>
            <a:r>
              <a:rPr lang="en-US" baseline="0" smtClean="0"/>
              <a:t>Observations: Sessions and ICT-IBSE tryouts </a:t>
            </a:r>
          </a:p>
          <a:p>
            <a:pPr marL="185715" indent="-185715">
              <a:buFontTx/>
              <a:buChar char="-"/>
            </a:pPr>
            <a:r>
              <a:rPr lang="en-US" baseline="0" smtClean="0"/>
              <a:t>Interviews: Participants and Teacher trainers </a:t>
            </a:r>
          </a:p>
          <a:p>
            <a:pPr marL="185715" indent="-185715">
              <a:buFontTx/>
              <a:buChar char="-"/>
            </a:pPr>
            <a:r>
              <a:rPr lang="en-US" baseline="0" smtClean="0"/>
              <a:t>Documents: ICT-IBSE lesson plans, participants’ self-evaluation on the tryouts, students’ handouts</a:t>
            </a:r>
          </a:p>
          <a:p>
            <a:endParaRPr lang="en-US" baseline="0" smtClean="0"/>
          </a:p>
          <a:p>
            <a:r>
              <a:rPr lang="en-US" baseline="0" smtClean="0"/>
              <a:t>Table 2 in the proposal paper (page 12, 13)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2E17D-FD30-4C0C-B75A-14435D48E1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7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838200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76200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34192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2pPr>
              <a:defRPr sz="1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345600"/>
            <a:ext cx="360000" cy="360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0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D:\5.Chuyen-mon\Un-classification\2.Presentation\VU-symbol\VU-university-Amsterdam (1)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03080"/>
            <a:ext cx="1516856" cy="4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rinhtb\Desktop\Untitled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304504"/>
            <a:ext cx="2107407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5">
            <a:lum bright="-12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7" b="16786"/>
          <a:stretch/>
        </p:blipFill>
        <p:spPr bwMode="auto">
          <a:xfrm>
            <a:off x="560696" y="5736608"/>
            <a:ext cx="1344304" cy="101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5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diagramData" Target="../diagrams/data3.xml"/><Relationship Id="rId5" Type="http://schemas.openxmlformats.org/officeDocument/2006/relationships/image" Target="../media/image15.jpeg"/><Relationship Id="rId15" Type="http://schemas.microsoft.com/office/2007/relationships/diagramDrawing" Target="../diagrams/drawing3.xml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Videos/M2U00096.M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bse.establish-fp7.e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/>
              <a:t>Studenten voorbereiden op toepassing </a:t>
            </a: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>van </a:t>
            </a:r>
            <a:r>
              <a:rPr lang="nl-NL"/>
              <a:t>ICT in science vakken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46304" y="6345600"/>
            <a:ext cx="360000" cy="3600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-609600" y="1071745"/>
            <a:ext cx="9915730" cy="5862455"/>
            <a:chOff x="-547434" y="1110267"/>
            <a:chExt cx="9915730" cy="5862455"/>
          </a:xfrm>
        </p:grpSpPr>
        <p:pic>
          <p:nvPicPr>
            <p:cNvPr id="2050" name="Picture 2" descr="C:\Users\Trinhtb\Desktop\A27-CurvedArrow-DarkRed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3979">
              <a:off x="-547434" y="1110267"/>
              <a:ext cx="9915730" cy="586245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Trinhtb\Desktop\SAM_955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2" y="2895600"/>
              <a:ext cx="1299438" cy="120796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Trinhtb\Desktop\SAM_99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707821"/>
              <a:ext cx="1905000" cy="147377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91000"/>
              <a:ext cx="4068075" cy="224189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" r="10947"/>
            <a:stretch/>
          </p:blipFill>
          <p:spPr bwMode="auto">
            <a:xfrm flipH="1">
              <a:off x="6477000" y="3657600"/>
              <a:ext cx="2209800" cy="1478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sp>
        <p:nvSpPr>
          <p:cNvPr id="3" name="TextBox 2"/>
          <p:cNvSpPr txBox="1"/>
          <p:nvPr/>
        </p:nvSpPr>
        <p:spPr>
          <a:xfrm>
            <a:off x="914400" y="243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Tahoma" pitchFamily="34" charset="0"/>
                <a:ea typeface="Tahoma" pitchFamily="34" charset="0"/>
                <a:cs typeface="Tahoma" pitchFamily="34" charset="0"/>
              </a:rPr>
              <a:t>Vincent Dorenbos (CMA), Trinh </a:t>
            </a:r>
            <a:r>
              <a:rPr lang="fr-FR" smtClean="0">
                <a:latin typeface="Tahoma" pitchFamily="34" charset="0"/>
                <a:ea typeface="Tahoma" pitchFamily="34" charset="0"/>
                <a:cs typeface="Tahoma" pitchFamily="34" charset="0"/>
              </a:rPr>
              <a:t>Ba Tran </a:t>
            </a:r>
            <a:r>
              <a:rPr lang="fr-FR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fr-FR" smtClean="0">
                <a:latin typeface="Tahoma" pitchFamily="34" charset="0"/>
                <a:ea typeface="Tahoma" pitchFamily="34" charset="0"/>
                <a:cs typeface="Tahoma" pitchFamily="34" charset="0"/>
              </a:rPr>
              <a:t>VU), </a:t>
            </a:r>
            <a:r>
              <a:rPr lang="fr-FR">
                <a:latin typeface="Tahoma" pitchFamily="34" charset="0"/>
                <a:ea typeface="Tahoma" pitchFamily="34" charset="0"/>
                <a:cs typeface="Tahoma" pitchFamily="34" charset="0"/>
              </a:rPr>
              <a:t>&amp; Ton Ellermeijer (CMA) </a:t>
            </a: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254750"/>
            <a:ext cx="13414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46528" y="6388398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onference 2013</a:t>
            </a:r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15/5/2013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IBSE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Wrap up of in-between task (sometimes already a student report</a:t>
            </a:r>
            <a:r>
              <a:rPr lang="en-US" dirty="0" smtClean="0"/>
              <a:t>)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Instruction of how to construct an ICT-IBSE lesson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Assignments to design a lesson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Preparation of in-between task 2 (lesson plan, and lesson execution)</a:t>
            </a:r>
          </a:p>
        </p:txBody>
      </p:sp>
    </p:spTree>
    <p:extLst>
      <p:ext uri="{BB962C8B-B14F-4D97-AF65-F5344CB8AC3E}">
        <p14:creationId xmlns:p14="http://schemas.microsoft.com/office/powerpoint/2010/main" val="42451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15/5/2013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reporting, wrapping up and benefits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Discussion on ICT-IBSE try-outs in groups and reporting to whole group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smtClean="0"/>
              <a:t>Perspectives on educational benefits</a:t>
            </a:r>
          </a:p>
          <a:p>
            <a:pPr lvl="2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Possibilities of modeling at lower secondary (presentation)</a:t>
            </a:r>
          </a:p>
          <a:p>
            <a:pPr lvl="2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Possibilities for combined use of the tools (presentation)</a:t>
            </a:r>
          </a:p>
          <a:p>
            <a:pPr lvl="2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Interview and discussion about benefits</a:t>
            </a:r>
            <a:endParaRPr lang="en-US" sz="17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/>
              <a:t>Wrap-up </a:t>
            </a:r>
          </a:p>
          <a:p>
            <a:pPr lvl="2">
              <a:lnSpc>
                <a:spcPct val="150000"/>
              </a:lnSpc>
            </a:pPr>
            <a:r>
              <a:rPr lang="en-US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Making participants aware what they did learn </a:t>
            </a:r>
          </a:p>
          <a:p>
            <a:pPr lvl="2">
              <a:lnSpc>
                <a:spcPct val="150000"/>
              </a:lnSpc>
            </a:pPr>
            <a:r>
              <a:rPr lang="en-US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Suggestions for improving the course</a:t>
            </a:r>
          </a:p>
          <a:p>
            <a:pPr lvl="2">
              <a:lnSpc>
                <a:spcPct val="150000"/>
              </a:lnSpc>
            </a:pPr>
            <a:r>
              <a:rPr lang="en-US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How to continue on their own?</a:t>
            </a:r>
          </a:p>
        </p:txBody>
      </p:sp>
    </p:spTree>
    <p:extLst>
      <p:ext uri="{BB962C8B-B14F-4D97-AF65-F5344CB8AC3E}">
        <p14:creationId xmlns:p14="http://schemas.microsoft.com/office/powerpoint/2010/main" val="28089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</a:t>
            </a:r>
            <a:r>
              <a:rPr lang="en-US" smtClean="0"/>
              <a:t>in </a:t>
            </a:r>
            <a:r>
              <a:rPr lang="en-US"/>
              <a:t>context of </a:t>
            </a:r>
            <a:r>
              <a:rPr lang="en-US" smtClean="0"/>
              <a:t>the ICT-IBSE </a:t>
            </a:r>
            <a:r>
              <a:rPr lang="en-US"/>
              <a:t>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524000"/>
          </a:xfrm>
        </p:spPr>
        <p:txBody>
          <a:bodyPr>
            <a:normAutofit/>
          </a:bodyPr>
          <a:lstStyle/>
          <a:p>
            <a:r>
              <a:rPr lang="en-US" smtClean="0"/>
              <a:t>Research aim: </a:t>
            </a:r>
          </a:p>
          <a:p>
            <a:pPr lvl="1"/>
            <a:r>
              <a:rPr lang="en-US" smtClean="0"/>
              <a:t>Developing an ICT-IBSE course based on design principles </a:t>
            </a:r>
          </a:p>
          <a:p>
            <a:pPr lvl="1"/>
            <a:r>
              <a:rPr lang="en-US" smtClean="0"/>
              <a:t>Evaluating effectiveness, implementation of the course</a:t>
            </a:r>
          </a:p>
          <a:p>
            <a:r>
              <a:rPr lang="en-US" smtClean="0"/>
              <a:t>Research design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" y="2773570"/>
            <a:ext cx="9845566" cy="295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72200" y="5849035"/>
            <a:ext cx="282288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>
                <a:latin typeface="Tahoma" pitchFamily="34" charset="0"/>
                <a:ea typeface="Tahoma" pitchFamily="34" charset="0"/>
                <a:cs typeface="Tahoma" pitchFamily="34" charset="0"/>
              </a:rPr>
              <a:t>(adjusted from Knippels, 2002)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7400" y="3429000"/>
            <a:ext cx="1905000" cy="2286000"/>
          </a:xfrm>
          <a:prstGeom prst="rect">
            <a:avLst/>
          </a:prstGeom>
          <a:noFill/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4532" y="3441402"/>
            <a:ext cx="1905000" cy="2286000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case study – the first ICT-IBSE course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269" y="1524000"/>
            <a:ext cx="8976531" cy="4495800"/>
            <a:chOff x="0" y="0"/>
            <a:chExt cx="5457288" cy="1945640"/>
          </a:xfrm>
        </p:grpSpPr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512064" y="1097280"/>
              <a:ext cx="4354830" cy="848360"/>
            </a:xfrm>
            <a:prstGeom prst="roundRect">
              <a:avLst>
                <a:gd name="adj" fmla="val 7653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Text Box 179"/>
            <p:cNvSpPr txBox="1">
              <a:spLocks noChangeArrowheads="1"/>
            </p:cNvSpPr>
            <p:nvPr/>
          </p:nvSpPr>
          <p:spPr bwMode="auto">
            <a:xfrm>
              <a:off x="512064" y="0"/>
              <a:ext cx="4354830" cy="25590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Design principles for an effective training course on ICT integration in IBSE</a:t>
              </a:r>
            </a:p>
          </p:txBody>
        </p:sp>
        <p:sp>
          <p:nvSpPr>
            <p:cNvPr id="10" name="Text Box 181"/>
            <p:cNvSpPr txBox="1">
              <a:spLocks noChangeArrowheads="1"/>
            </p:cNvSpPr>
            <p:nvPr/>
          </p:nvSpPr>
          <p:spPr bwMode="auto">
            <a:xfrm>
              <a:off x="504749" y="504749"/>
              <a:ext cx="4362450" cy="38696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70C0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The course design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Goals – Contents – Learning scenario – Materials - Assessment instruments  </a:t>
              </a:r>
            </a:p>
          </p:txBody>
        </p:sp>
        <p:sp>
          <p:nvSpPr>
            <p:cNvPr id="11" name="Text Box 182"/>
            <p:cNvSpPr txBox="1">
              <a:spLocks noChangeArrowheads="1"/>
            </p:cNvSpPr>
            <p:nvPr/>
          </p:nvSpPr>
          <p:spPr bwMode="auto">
            <a:xfrm>
              <a:off x="585216" y="1141171"/>
              <a:ext cx="4208780" cy="25590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70C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The </a:t>
              </a:r>
              <a:r>
                <a:rPr kumimoji="0" 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context-based </a:t>
              </a: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course setting</a:t>
              </a:r>
            </a:p>
          </p:txBody>
        </p:sp>
        <p:sp>
          <p:nvSpPr>
            <p:cNvPr id="12" name="Text Box 183"/>
            <p:cNvSpPr txBox="1">
              <a:spLocks noChangeArrowheads="1"/>
            </p:cNvSpPr>
            <p:nvPr/>
          </p:nvSpPr>
          <p:spPr bwMode="auto">
            <a:xfrm>
              <a:off x="585216" y="1638605"/>
              <a:ext cx="4223385" cy="24828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70C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Data collection and analysis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223" y="263347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196"/>
            <p:cNvSpPr txBox="1">
              <a:spLocks noChangeArrowheads="1"/>
            </p:cNvSpPr>
            <p:nvPr/>
          </p:nvSpPr>
          <p:spPr bwMode="auto">
            <a:xfrm>
              <a:off x="2662671" y="1404518"/>
              <a:ext cx="1004454" cy="23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  <a:sym typeface="Wingdings 2"/>
                </a:rPr>
                <a:t></a:t>
              </a: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 </a:t>
              </a:r>
              <a:r>
                <a:rPr lang="en-US" sz="1500" i="1" kern="0" smtClean="0">
                  <a:solidFill>
                    <a:sysClr val="windowText" lastClr="000000"/>
                  </a:solidFill>
                  <a:latin typeface="Tahoma"/>
                  <a:ea typeface="Calibri"/>
                  <a:cs typeface="Times New Roman"/>
                </a:rPr>
                <a:t>Reflect</a:t>
              </a:r>
              <a:r>
                <a:rPr kumimoji="0" lang="en-US" sz="1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 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sp>
          <p:nvSpPr>
            <p:cNvPr id="15" name="Text Box 197"/>
            <p:cNvSpPr txBox="1">
              <a:spLocks noChangeArrowheads="1"/>
            </p:cNvSpPr>
            <p:nvPr/>
          </p:nvSpPr>
          <p:spPr bwMode="auto">
            <a:xfrm>
              <a:off x="1843431" y="1404518"/>
              <a:ext cx="604520" cy="23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Execute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sp>
          <p:nvSpPr>
            <p:cNvPr id="16" name="Text Box 198"/>
            <p:cNvSpPr txBox="1">
              <a:spLocks noChangeArrowheads="1"/>
            </p:cNvSpPr>
            <p:nvPr/>
          </p:nvSpPr>
          <p:spPr bwMode="auto">
            <a:xfrm>
              <a:off x="314554" y="1411833"/>
              <a:ext cx="885190" cy="2267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Case study </a:t>
              </a:r>
            </a:p>
          </p:txBody>
        </p:sp>
        <p:sp>
          <p:nvSpPr>
            <p:cNvPr id="17" name="Text Box 200"/>
            <p:cNvSpPr txBox="1">
              <a:spLocks noChangeArrowheads="1"/>
            </p:cNvSpPr>
            <p:nvPr/>
          </p:nvSpPr>
          <p:spPr bwMode="auto">
            <a:xfrm>
              <a:off x="1770279" y="899769"/>
              <a:ext cx="687628" cy="246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Elaborate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 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sp>
          <p:nvSpPr>
            <p:cNvPr id="18" name="Text Box 201"/>
            <p:cNvSpPr txBox="1">
              <a:spLocks noChangeArrowheads="1"/>
            </p:cNvSpPr>
            <p:nvPr/>
          </p:nvSpPr>
          <p:spPr bwMode="auto">
            <a:xfrm>
              <a:off x="2662671" y="891718"/>
              <a:ext cx="899679" cy="25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  <a:sym typeface="Wingdings 2"/>
                </a:rPr>
                <a:t></a:t>
              </a: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 Reflect 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sp>
          <p:nvSpPr>
            <p:cNvPr id="19" name="Text Box 204"/>
            <p:cNvSpPr txBox="1">
              <a:spLocks noChangeArrowheads="1"/>
            </p:cNvSpPr>
            <p:nvPr/>
          </p:nvSpPr>
          <p:spPr bwMode="auto">
            <a:xfrm>
              <a:off x="2662670" y="329769"/>
              <a:ext cx="1052079" cy="21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  <a:sym typeface="Wingdings 2"/>
                </a:rPr>
                <a:t></a:t>
              </a: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 Reflect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sp>
          <p:nvSpPr>
            <p:cNvPr id="20" name="Text Box 206"/>
            <p:cNvSpPr txBox="1">
              <a:spLocks noChangeArrowheads="1"/>
            </p:cNvSpPr>
            <p:nvPr/>
          </p:nvSpPr>
          <p:spPr bwMode="auto">
            <a:xfrm>
              <a:off x="1770279" y="329769"/>
              <a:ext cx="695325" cy="20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rPr>
                <a:t>Elaborate</a:t>
              </a: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Calibri"/>
                <a:cs typeface="Times New Roman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0" y="539242"/>
              <a:ext cx="582930" cy="212141"/>
              <a:chOff x="0" y="71069"/>
              <a:chExt cx="582930" cy="212141"/>
            </a:xfrm>
          </p:grpSpPr>
          <p:cxnSp>
            <p:nvCxnSpPr>
              <p:cNvPr id="30" name="Straight Arrow Connector 29"/>
              <p:cNvCxnSpPr>
                <a:cxnSpLocks noChangeShapeType="1"/>
              </p:cNvCxnSpPr>
              <p:nvPr/>
            </p:nvCxnSpPr>
            <p:spPr bwMode="auto">
              <a:xfrm>
                <a:off x="43891" y="248717"/>
                <a:ext cx="466090" cy="0"/>
              </a:xfrm>
              <a:prstGeom prst="straightConnector1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" name="Text Box 210"/>
              <p:cNvSpPr txBox="1">
                <a:spLocks noChangeArrowheads="1"/>
              </p:cNvSpPr>
              <p:nvPr/>
            </p:nvSpPr>
            <p:spPr bwMode="auto">
              <a:xfrm>
                <a:off x="0" y="71069"/>
                <a:ext cx="582930" cy="2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Calibri"/>
                    <a:cs typeface="Times New Roman"/>
                  </a:rPr>
                  <a:t>Revise</a:t>
                </a: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871923" y="539242"/>
              <a:ext cx="585365" cy="212141"/>
              <a:chOff x="43891" y="71069"/>
              <a:chExt cx="585365" cy="212141"/>
            </a:xfrm>
          </p:grpSpPr>
          <p:cxnSp>
            <p:nvCxnSpPr>
              <p:cNvPr id="28" name="Straight Arrow Connector 27"/>
              <p:cNvCxnSpPr>
                <a:cxnSpLocks noChangeShapeType="1"/>
              </p:cNvCxnSpPr>
              <p:nvPr/>
            </p:nvCxnSpPr>
            <p:spPr bwMode="auto">
              <a:xfrm>
                <a:off x="43891" y="248717"/>
                <a:ext cx="466090" cy="0"/>
              </a:xfrm>
              <a:prstGeom prst="straightConnector1">
                <a:avLst/>
              </a:prstGeom>
              <a:noFill/>
              <a:ln w="12700">
                <a:solidFill>
                  <a:srgbClr val="0070C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Text Box 210"/>
              <p:cNvSpPr txBox="1">
                <a:spLocks noChangeArrowheads="1"/>
              </p:cNvSpPr>
              <p:nvPr/>
            </p:nvSpPr>
            <p:spPr bwMode="auto">
              <a:xfrm>
                <a:off x="46326" y="71069"/>
                <a:ext cx="582930" cy="212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500" b="0" i="1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ahoma"/>
                    <a:ea typeface="Calibri"/>
                    <a:cs typeface="Times New Roman"/>
                  </a:rPr>
                  <a:t>Revise</a:t>
                </a: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/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23" name="Straight Arrow Connector 22"/>
            <p:cNvCxnSpPr>
              <a:cxnSpLocks noChangeShapeType="1"/>
            </p:cNvCxnSpPr>
            <p:nvPr/>
          </p:nvCxnSpPr>
          <p:spPr bwMode="auto">
            <a:xfrm flipV="1">
              <a:off x="2662733" y="263347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Arrow Connector 23"/>
            <p:cNvCxnSpPr>
              <a:cxnSpLocks noChangeShapeType="1"/>
            </p:cNvCxnSpPr>
            <p:nvPr/>
          </p:nvCxnSpPr>
          <p:spPr bwMode="auto">
            <a:xfrm>
              <a:off x="2457907" y="899769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2655418" y="892454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2450592" y="1397203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2655418" y="1397203"/>
              <a:ext cx="0" cy="241300"/>
            </a:xfrm>
            <a:prstGeom prst="straightConnector1">
              <a:avLst/>
            </a:prstGeom>
            <a:noFill/>
            <a:ln w="6350">
              <a:solidFill>
                <a:srgbClr val="0070C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776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</a:t>
            </a:r>
            <a:r>
              <a:rPr lang="en-US"/>
              <a:t>questions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what extent are </a:t>
            </a:r>
            <a:r>
              <a:rPr lang="en-US"/>
              <a:t>participants able to get their students involved in features of IBSE </a:t>
            </a:r>
            <a:r>
              <a:rPr lang="en-US" smtClean="0"/>
              <a:t>in </a:t>
            </a:r>
            <a:r>
              <a:rPr lang="en-US"/>
              <a:t>classroom activities integrated with the ICT tool(s)? </a:t>
            </a:r>
            <a:endParaRPr lang="en-US" smtClean="0"/>
          </a:p>
          <a:p>
            <a:r>
              <a:rPr lang="en-US"/>
              <a:t>With the experience of learning to use a particular ICT tool </a:t>
            </a:r>
            <a:r>
              <a:rPr lang="en-US" smtClean="0"/>
              <a:t>(e.g. data logging) in </a:t>
            </a:r>
            <a:r>
              <a:rPr lang="en-US"/>
              <a:t>IBSE through the course, are participants motivated and able to learn a different </a:t>
            </a:r>
            <a:r>
              <a:rPr lang="en-US" smtClean="0"/>
              <a:t>tool (video measurement or modeling)?</a:t>
            </a:r>
          </a:p>
          <a:p>
            <a:r>
              <a:rPr lang="en-US" smtClean="0"/>
              <a:t>How </a:t>
            </a:r>
            <a:r>
              <a:rPr lang="en-US"/>
              <a:t>much time and how seriously do participants work in distance</a:t>
            </a:r>
            <a:r>
              <a:rPr lang="en-US" smtClean="0"/>
              <a:t>?</a:t>
            </a:r>
          </a:p>
          <a:p>
            <a:r>
              <a:rPr lang="en-US"/>
              <a:t>Which factors influence the participant's distance </a:t>
            </a:r>
            <a:r>
              <a:rPr lang="en-US" smtClean="0"/>
              <a:t>learning?</a:t>
            </a:r>
          </a:p>
          <a:p>
            <a:r>
              <a:rPr lang="en-US"/>
              <a:t>(How) are the supporting materials and the course Moodle useful to the participant's learning?</a:t>
            </a:r>
          </a:p>
        </p:txBody>
      </p:sp>
    </p:spTree>
    <p:extLst>
      <p:ext uri="{BB962C8B-B14F-4D97-AF65-F5344CB8AC3E}">
        <p14:creationId xmlns:p14="http://schemas.microsoft.com/office/powerpoint/2010/main" val="30778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collection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271366" y="2209800"/>
            <a:ext cx="9415366" cy="3943791"/>
            <a:chOff x="-547434" y="1110267"/>
            <a:chExt cx="9915730" cy="5862455"/>
          </a:xfrm>
        </p:grpSpPr>
        <p:pic>
          <p:nvPicPr>
            <p:cNvPr id="8" name="Picture 2" descr="C:\Users\Trinhtb\Desktop\A27-CurvedArrow-DarkRed.png"/>
            <p:cNvPicPr>
              <a:picLocks noChangeAspect="1" noChangeArrowheads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lasticWrap/>
                      </a14:imgEffect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03979">
              <a:off x="-547434" y="1110267"/>
              <a:ext cx="9915730" cy="5862455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C:\Users\Trinhtb\Desktop\SAM_955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2" y="2895600"/>
              <a:ext cx="1299438" cy="120796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Trinhtb\Desktop\SAM_991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707821"/>
              <a:ext cx="1905000" cy="147377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191000"/>
              <a:ext cx="4068075" cy="224189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1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0" r="10947"/>
            <a:stretch/>
          </p:blipFill>
          <p:spPr bwMode="auto">
            <a:xfrm flipH="1">
              <a:off x="6477000" y="3657600"/>
              <a:ext cx="2209800" cy="1478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55439451"/>
              </p:ext>
            </p:extLst>
          </p:nvPr>
        </p:nvGraphicFramePr>
        <p:xfrm>
          <a:off x="3630141" y="152400"/>
          <a:ext cx="4191000" cy="3616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8492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Participants</a:t>
            </a:r>
            <a:r>
              <a:rPr lang="en-US"/>
              <a:t>' familiarity with the ICT tools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9878350"/>
              </p:ext>
            </p:extLst>
          </p:nvPr>
        </p:nvGraphicFramePr>
        <p:xfrm>
          <a:off x="2286000" y="1125146"/>
          <a:ext cx="6643577" cy="481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-76200" y="1511598"/>
            <a:ext cx="24384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5 = extremely familiar</a:t>
            </a:r>
          </a:p>
          <a:p>
            <a:pPr algn="r"/>
            <a:endParaRPr lang="en-US" sz="28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very familiar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moderately familiar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24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slightly familiar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endParaRPr lang="en-US" sz="28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not at all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familiar</a:t>
            </a:r>
            <a:endParaRPr lang="en-US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Participants</a:t>
            </a:r>
            <a:r>
              <a:rPr lang="en-US"/>
              <a:t>' ICT-IBSE tryouts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66305"/>
              </p:ext>
            </p:extLst>
          </p:nvPr>
        </p:nvGraphicFramePr>
        <p:xfrm>
          <a:off x="196710" y="1295403"/>
          <a:ext cx="8642492" cy="4724400"/>
        </p:xfrm>
        <a:graphic>
          <a:graphicData uri="http://schemas.openxmlformats.org/drawingml/2006/table">
            <a:tbl>
              <a:tblPr firstRow="1" firstCol="1" bandRow="1"/>
              <a:tblGrid>
                <a:gridCol w="2160623"/>
                <a:gridCol w="2160623"/>
                <a:gridCol w="2160623"/>
                <a:gridCol w="2160623"/>
              </a:tblGrid>
              <a:tr h="314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/>
                          <a:ea typeface="Calibri"/>
                          <a:cs typeface="Tahoma"/>
                        </a:rPr>
                        <a:t>Participant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/>
                          <a:ea typeface="Calibri"/>
                          <a:cs typeface="Tahoma"/>
                        </a:rPr>
                        <a:t>Tryout time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/>
                          <a:ea typeface="Calibri"/>
                          <a:cs typeface="Tahoma"/>
                        </a:rPr>
                        <a:t>Type of tryout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/>
                          <a:ea typeface="Calibri"/>
                          <a:cs typeface="Tahoma"/>
                        </a:rPr>
                        <a:t>Type of IBSE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1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April 2 - 12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School project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2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April 8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Small group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3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March 7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Interactive demonstration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4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 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5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March 13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Interactive demonstration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6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February 26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7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April 5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Interactive demonstration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8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March 12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9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March 5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Small group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10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April 5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 class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Interactive demonstration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11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March 1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School project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Open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ahoma"/>
                          <a:ea typeface="Calibri"/>
                          <a:cs typeface="Tahoma"/>
                        </a:rPr>
                        <a:t>Participant 12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April 24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Small group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ahoma"/>
                          <a:ea typeface="Calibri"/>
                          <a:cs typeface="Tahoma"/>
                        </a:rPr>
                        <a:t>Guided inquiry</a:t>
                      </a:r>
                      <a:endParaRPr lang="en-US" sz="1500">
                        <a:effectLst/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97748" marR="9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/>
              <a:t>How confident </a:t>
            </a:r>
            <a:r>
              <a:rPr lang="en-US" sz="2000" smtClean="0"/>
              <a:t>the participants are in </a:t>
            </a:r>
            <a:r>
              <a:rPr lang="en-US" sz="2000"/>
              <a:t>learning </a:t>
            </a:r>
            <a:r>
              <a:rPr lang="en-US" sz="2000" smtClean="0"/>
              <a:t>and </a:t>
            </a:r>
            <a:r>
              <a:rPr lang="en-US" sz="2000"/>
              <a:t>using the other tool(s</a:t>
            </a:r>
            <a:r>
              <a:rPr lang="en-US" sz="2000" smtClean="0"/>
              <a:t>) which they did not study during the course</a:t>
            </a:r>
            <a:endParaRPr lang="en-US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8395875"/>
              </p:ext>
            </p:extLst>
          </p:nvPr>
        </p:nvGraphicFramePr>
        <p:xfrm>
          <a:off x="533400" y="14478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67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much time </a:t>
            </a:r>
            <a:r>
              <a:rPr lang="en-US" smtClean="0"/>
              <a:t>participants worked </a:t>
            </a:r>
            <a:r>
              <a:rPr lang="en-US"/>
              <a:t>in </a:t>
            </a:r>
            <a:r>
              <a:rPr lang="en-US" smtClean="0"/>
              <a:t>distance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8686800" cy="4114800"/>
          </a:xfrm>
        </p:spPr>
      </p:pic>
      <p:sp>
        <p:nvSpPr>
          <p:cNvPr id="8" name="TextBox 7"/>
          <p:cNvSpPr txBox="1"/>
          <p:nvPr/>
        </p:nvSpPr>
        <p:spPr>
          <a:xfrm>
            <a:off x="838200" y="12954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Pre-course: 	2 hours </a:t>
            </a: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The first task: 	3,5 hours</a:t>
            </a: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second task:  	7 hours</a:t>
            </a:r>
            <a:endParaRPr lang="en-US" sz="1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9740" y="1548825"/>
            <a:ext cx="389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The in-distance time: 	</a:t>
            </a:r>
            <a:r>
              <a:rPr lang="en-US" sz="160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12,5 hours</a:t>
            </a: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The session time: 		</a:t>
            </a:r>
            <a:r>
              <a:rPr lang="en-US" sz="160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 hours</a:t>
            </a:r>
            <a:endParaRPr lang="en-US" sz="160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Overzicht</a:t>
            </a:r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15/5/2013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 smtClean="0"/>
              <a:t>Inleiding</a:t>
            </a:r>
            <a:endParaRPr lang="en-US" sz="2400" dirty="0" smtClean="0"/>
          </a:p>
          <a:p>
            <a:r>
              <a:rPr lang="en-US" sz="2400" dirty="0" err="1" smtClean="0"/>
              <a:t>Doelen</a:t>
            </a:r>
            <a:r>
              <a:rPr lang="en-US" sz="2400" dirty="0" smtClean="0"/>
              <a:t> </a:t>
            </a:r>
            <a:r>
              <a:rPr lang="en-US" sz="2400" dirty="0" err="1" smtClean="0"/>
              <a:t>cursus</a:t>
            </a:r>
            <a:r>
              <a:rPr lang="en-US" sz="2400" dirty="0" smtClean="0"/>
              <a:t> en </a:t>
            </a:r>
            <a:r>
              <a:rPr lang="en-US" sz="2400" dirty="0" err="1" smtClean="0"/>
              <a:t>opzet</a:t>
            </a:r>
            <a:r>
              <a:rPr lang="en-US" sz="2400" dirty="0" smtClean="0"/>
              <a:t> (Trinh)</a:t>
            </a:r>
          </a:p>
          <a:p>
            <a:r>
              <a:rPr lang="en-US" sz="2400" dirty="0" err="1" smtClean="0"/>
              <a:t>Materialen</a:t>
            </a:r>
            <a:r>
              <a:rPr lang="en-US" sz="2400" dirty="0" smtClean="0"/>
              <a:t> (Vincent)</a:t>
            </a:r>
          </a:p>
          <a:p>
            <a:r>
              <a:rPr lang="en-US" sz="2400" dirty="0" err="1" smtClean="0"/>
              <a:t>Onderzoek</a:t>
            </a:r>
            <a:r>
              <a:rPr lang="en-US" sz="2400" dirty="0" smtClean="0"/>
              <a:t> en </a:t>
            </a:r>
            <a:r>
              <a:rPr lang="en-US" sz="2400" dirty="0" err="1" smtClean="0"/>
              <a:t>eerste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resultaten</a:t>
            </a:r>
            <a:r>
              <a:rPr lang="en-US" sz="2400" dirty="0" smtClean="0"/>
              <a:t> (Trinh)</a:t>
            </a:r>
          </a:p>
          <a:p>
            <a:r>
              <a:rPr lang="en-US" sz="2400" dirty="0" err="1" smtClean="0"/>
              <a:t>Discussie</a:t>
            </a:r>
            <a:r>
              <a:rPr lang="en-US" sz="2400" dirty="0"/>
              <a:t> </a:t>
            </a:r>
            <a:r>
              <a:rPr lang="en-US" sz="2400" dirty="0" smtClean="0"/>
              <a:t>over </a:t>
            </a:r>
            <a:r>
              <a:rPr lang="en-US" sz="2400" dirty="0" err="1" smtClean="0"/>
              <a:t>huidige</a:t>
            </a:r>
            <a:r>
              <a:rPr lang="en-US" sz="2400" dirty="0" smtClean="0"/>
              <a:t> </a:t>
            </a:r>
            <a:r>
              <a:rPr lang="en-US" sz="2400" dirty="0" err="1" smtClean="0"/>
              <a:t>situatie</a:t>
            </a:r>
            <a:r>
              <a:rPr lang="en-US" sz="2400" dirty="0" smtClean="0"/>
              <a:t> </a:t>
            </a:r>
            <a:r>
              <a:rPr lang="en-US" sz="2400" smtClean="0"/>
              <a:t>en mogelijkheden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777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/>
              <a:t>Which factors influence the participant's distance </a:t>
            </a:r>
            <a:r>
              <a:rPr lang="en-US" sz="2000" smtClean="0"/>
              <a:t>learning?</a:t>
            </a:r>
            <a:endParaRPr lang="en-US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16218"/>
              </p:ext>
            </p:extLst>
          </p:nvPr>
        </p:nvGraphicFramePr>
        <p:xfrm>
          <a:off x="304800" y="1371600"/>
          <a:ext cx="8534106" cy="3661410"/>
        </p:xfrm>
        <a:graphic>
          <a:graphicData uri="http://schemas.openxmlformats.org/drawingml/2006/table">
            <a:tbl>
              <a:tblPr firstRow="1" firstCol="1" bandRow="1"/>
              <a:tblGrid>
                <a:gridCol w="7315200"/>
                <a:gridCol w="1218906"/>
              </a:tblGrid>
              <a:tr h="447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Factors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Rating</a:t>
                      </a:r>
                      <a:endParaRPr lang="en-US" sz="16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Your awareness of benefits of performing the tasks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3.83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Sufficient learning conditions such as time, equipment, and school supports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3.67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Timely helps from teacher trainers when you encounter difficulties, and then ask them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3.5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Emails somehow reminding you about the task 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3.42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requirement that you must present your task results in the meetings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3.33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Obvious task descriptions including clear deadline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3.18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just"/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The convenient online platform where you can find solutions for your problems by yourself  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</a:t>
                      </a:r>
                    </a:p>
                  </a:txBody>
                  <a:tcPr marL="107048" marR="1070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6447" y="51054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1 = not at all influential,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slightly influential,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moderately influential,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very influential,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extremely influential,</a:t>
            </a:r>
          </a:p>
        </p:txBody>
      </p:sp>
    </p:spTree>
    <p:extLst>
      <p:ext uri="{BB962C8B-B14F-4D97-AF65-F5344CB8AC3E}">
        <p14:creationId xmlns:p14="http://schemas.microsoft.com/office/powerpoint/2010/main" val="41276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(How) are the supporting materials </a:t>
            </a:r>
            <a:r>
              <a:rPr lang="en-US" smtClean="0"/>
              <a:t>useful </a:t>
            </a:r>
            <a:r>
              <a:rPr lang="en-US"/>
              <a:t>to the participant's learning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8915400" cy="4572000"/>
          </a:xfrm>
        </p:spPr>
      </p:pic>
      <p:sp>
        <p:nvSpPr>
          <p:cNvPr id="8" name="Rectangle 7"/>
          <p:cNvSpPr/>
          <p:nvPr/>
        </p:nvSpPr>
        <p:spPr>
          <a:xfrm>
            <a:off x="457200" y="5587425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1 = not at all useful,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2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slightly useful,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moderately useful, </a:t>
            </a:r>
            <a:endParaRPr lang="en-US" sz="1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very useful, </a:t>
            </a:r>
            <a:r>
              <a:rPr lang="en-US" sz="1600" smtClean="0">
                <a:latin typeface="Tahoma" pitchFamily="34" charset="0"/>
                <a:ea typeface="Tahoma" pitchFamily="34" charset="0"/>
                <a:cs typeface="Tahoma" pitchFamily="34" charset="0"/>
              </a:rPr>
              <a:t>5 </a:t>
            </a:r>
            <a:r>
              <a:rPr lang="en-US" sz="1600">
                <a:latin typeface="Tahoma" pitchFamily="34" charset="0"/>
                <a:ea typeface="Tahoma" pitchFamily="34" charset="0"/>
                <a:cs typeface="Tahoma" pitchFamily="34" charset="0"/>
              </a:rPr>
              <a:t>= extremely useful,</a:t>
            </a:r>
          </a:p>
        </p:txBody>
      </p:sp>
    </p:spTree>
    <p:extLst>
      <p:ext uri="{BB962C8B-B14F-4D97-AF65-F5344CB8AC3E}">
        <p14:creationId xmlns:p14="http://schemas.microsoft.com/office/powerpoint/2010/main" val="28135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Participants’ feedbacks</a:t>
            </a:r>
            <a:endParaRPr lang="en-US">
              <a:hlinkClick r:id="rId2" action="ppaction://hlinkfil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“The </a:t>
            </a:r>
            <a:r>
              <a:rPr lang="en-US"/>
              <a:t>blended setting offers you the opportunity to work in your own </a:t>
            </a:r>
            <a:r>
              <a:rPr lang="en-US" smtClean="0"/>
              <a:t>time”, Amy</a:t>
            </a:r>
          </a:p>
          <a:p>
            <a:r>
              <a:rPr lang="en-US" smtClean="0"/>
              <a:t>“I </a:t>
            </a:r>
            <a:r>
              <a:rPr lang="en-US"/>
              <a:t>prefer the longer timeframe it gives you time to work at home and make a real product instead of rushing through something. I just wish we had more feedback for the personal project </a:t>
            </a:r>
            <a:r>
              <a:rPr lang="en-US" smtClean="0"/>
              <a:t>(3</a:t>
            </a:r>
            <a:r>
              <a:rPr lang="en-US" baseline="30000" smtClean="0"/>
              <a:t>rd</a:t>
            </a:r>
            <a:r>
              <a:rPr lang="en-US" smtClean="0"/>
              <a:t> session)”, Matt</a:t>
            </a:r>
          </a:p>
          <a:p>
            <a:r>
              <a:rPr lang="en-US"/>
              <a:t> </a:t>
            </a:r>
            <a:r>
              <a:rPr lang="en-US" smtClean="0"/>
              <a:t>“With </a:t>
            </a:r>
            <a:r>
              <a:rPr lang="en-US"/>
              <a:t>the blended setting, you have more time to actually develop and carry out a lesson </a:t>
            </a:r>
            <a:r>
              <a:rPr lang="en-US" smtClean="0"/>
              <a:t>plan.”, Sander</a:t>
            </a:r>
          </a:p>
          <a:p>
            <a:r>
              <a:rPr lang="en-US" smtClean="0"/>
              <a:t>“I </a:t>
            </a:r>
            <a:r>
              <a:rPr lang="en-US"/>
              <a:t>hope my future school will have sufficient ICT opportunities to use Coach in my </a:t>
            </a:r>
            <a:r>
              <a:rPr lang="en-US" smtClean="0"/>
              <a:t>classes”, Amy</a:t>
            </a:r>
          </a:p>
          <a:p>
            <a:r>
              <a:rPr lang="en-US" smtClean="0"/>
              <a:t>“I </a:t>
            </a:r>
            <a:r>
              <a:rPr lang="en-US"/>
              <a:t>will try to do at least 1 or 2 graded, official coach labs per teaching term, and use coach more frequently for demonstrations and tiny activities</a:t>
            </a:r>
            <a:r>
              <a:rPr lang="en-US" smtClean="0"/>
              <a:t>.”, Matt</a:t>
            </a:r>
          </a:p>
          <a:p>
            <a:r>
              <a:rPr lang="en-US" smtClean="0"/>
              <a:t>“I </a:t>
            </a:r>
            <a:r>
              <a:rPr lang="en-US"/>
              <a:t>will use more ICT from now on. Internet shall be my </a:t>
            </a:r>
            <a:r>
              <a:rPr lang="en-US" smtClean="0"/>
              <a:t>guide”, Marco</a:t>
            </a:r>
          </a:p>
        </p:txBody>
      </p:sp>
    </p:spTree>
    <p:extLst>
      <p:ext uri="{BB962C8B-B14F-4D97-AF65-F5344CB8AC3E}">
        <p14:creationId xmlns:p14="http://schemas.microsoft.com/office/powerpoint/2010/main" val="6928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 points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Hoe </a:t>
            </a:r>
            <a:r>
              <a:rPr lang="en-US" sz="2400" dirty="0" err="1" smtClean="0"/>
              <a:t>wordt</a:t>
            </a:r>
            <a:r>
              <a:rPr lang="en-US" sz="2400" dirty="0" smtClean="0"/>
              <a:t> op </a:t>
            </a:r>
            <a:r>
              <a:rPr lang="en-US" sz="2400" dirty="0" err="1" smtClean="0"/>
              <a:t>dit</a:t>
            </a:r>
            <a:r>
              <a:rPr lang="en-US" sz="2400" dirty="0" smtClean="0"/>
              <a:t> moment </a:t>
            </a:r>
            <a:r>
              <a:rPr lang="en-US" sz="2400" dirty="0" err="1" smtClean="0"/>
              <a:t>aandacht</a:t>
            </a:r>
            <a:r>
              <a:rPr lang="en-US" sz="2400" dirty="0" smtClean="0"/>
              <a:t> </a:t>
            </a:r>
            <a:r>
              <a:rPr lang="en-US" sz="2400" dirty="0" err="1" smtClean="0"/>
              <a:t>besteed</a:t>
            </a:r>
            <a:r>
              <a:rPr lang="en-US" sz="2400" dirty="0" smtClean="0"/>
              <a:t> in de </a:t>
            </a:r>
            <a:r>
              <a:rPr lang="en-US" sz="2400" dirty="0" err="1" smtClean="0"/>
              <a:t>opleiding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smtClean="0"/>
              <a:t>ICT?</a:t>
            </a:r>
          </a:p>
          <a:p>
            <a:r>
              <a:rPr lang="en-US" sz="2400" smtClean="0"/>
              <a:t>Vragen en reacties op de voorgestelde opzet.</a:t>
            </a:r>
          </a:p>
          <a:p>
            <a:r>
              <a:rPr lang="en-US" sz="2400" smtClean="0"/>
              <a:t>Mogelijkheden om van de ontwikkelde cursus gebruik te maken:</a:t>
            </a:r>
          </a:p>
          <a:p>
            <a:pPr lvl="1"/>
            <a:r>
              <a:rPr lang="en-US" sz="2000" smtClean="0"/>
              <a:t>zelf gebruiken;</a:t>
            </a:r>
          </a:p>
          <a:p>
            <a:pPr lvl="1"/>
            <a:r>
              <a:rPr lang="en-US" sz="2000" smtClean="0"/>
              <a:t>studenten van verschillende opleidingen combineren, evt. Met een afsluitende conferentie.</a:t>
            </a:r>
          </a:p>
          <a:p>
            <a:r>
              <a:rPr lang="en-US" sz="2400" smtClean="0"/>
              <a:t>Belangstelling voor een train-the-trainers cursus?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 and aims of the </a:t>
            </a:r>
            <a:r>
              <a:rPr lang="en-US"/>
              <a:t>ICT-IBSE </a:t>
            </a:r>
            <a:r>
              <a:rPr lang="en-US" smtClean="0"/>
              <a:t>course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1905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sym typeface="Wingdings 2"/>
              </a:rPr>
              <a:t></a:t>
            </a:r>
            <a:r>
              <a:rPr lang="en-US" smtClean="0">
                <a:sym typeface="Wingdings 2"/>
              </a:rPr>
              <a:t> </a:t>
            </a:r>
            <a:r>
              <a:rPr lang="en-US" smtClean="0"/>
              <a:t>Participants </a:t>
            </a:r>
            <a:r>
              <a:rPr lang="en-US"/>
              <a:t>will learn to use ICT tools </a:t>
            </a:r>
            <a:r>
              <a:rPr lang="en-US" smtClean="0"/>
              <a:t>for physics, chemistry, or biology study.</a:t>
            </a:r>
            <a:endParaRPr lang="en-US"/>
          </a:p>
          <a:p>
            <a:pPr marL="0" indent="0">
              <a:buNone/>
            </a:pPr>
            <a:r>
              <a:rPr lang="en-US" sz="2800" smtClean="0">
                <a:sym typeface="Wingdings 2"/>
              </a:rPr>
              <a:t></a:t>
            </a:r>
            <a:r>
              <a:rPr lang="en-US" smtClean="0">
                <a:sym typeface="Wingdings 2"/>
              </a:rPr>
              <a:t> </a:t>
            </a:r>
            <a:r>
              <a:rPr lang="en-US" smtClean="0"/>
              <a:t>Participants </a:t>
            </a:r>
            <a:r>
              <a:rPr lang="en-US"/>
              <a:t>will learn to apply these tools in classroom as part of IBSE</a:t>
            </a:r>
            <a:r>
              <a:rPr lang="en-US" smtClean="0"/>
              <a:t>.</a:t>
            </a:r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6731300"/>
              </p:ext>
            </p:extLst>
          </p:nvPr>
        </p:nvGraphicFramePr>
        <p:xfrm>
          <a:off x="2133600" y="1219200"/>
          <a:ext cx="6781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94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underlying the course design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>
            <a:normAutofit/>
          </a:bodyPr>
          <a:lstStyle/>
          <a:p>
            <a:pPr algn="just"/>
            <a:r>
              <a:rPr lang="en-US" smtClean="0"/>
              <a:t>Principle 1: Making </a:t>
            </a:r>
            <a:r>
              <a:rPr lang="en-US"/>
              <a:t>proper conditions </a:t>
            </a:r>
            <a:r>
              <a:rPr lang="en-US" smtClean="0"/>
              <a:t>for participants </a:t>
            </a:r>
            <a:r>
              <a:rPr lang="en-US"/>
              <a:t>to </a:t>
            </a:r>
            <a:r>
              <a:rPr lang="en-US" i="1">
                <a:solidFill>
                  <a:srgbClr val="002060"/>
                </a:solidFill>
              </a:rPr>
              <a:t>go through a complete cycle of designing, executing, and evaluating </a:t>
            </a:r>
            <a:r>
              <a:rPr lang="en-US"/>
              <a:t>an ICT-IBSE </a:t>
            </a:r>
            <a:r>
              <a:rPr lang="en-US" smtClean="0"/>
              <a:t>lesson</a:t>
            </a:r>
          </a:p>
          <a:p>
            <a:pPr marL="0" indent="0" algn="r">
              <a:buNone/>
            </a:pPr>
            <a:r>
              <a:rPr lang="en-US" sz="1600" smtClean="0"/>
              <a:t>Borghi </a:t>
            </a:r>
            <a:r>
              <a:rPr lang="en-US" sz="1600"/>
              <a:t>et al. (2001, 2003) and Thurston et al. (1997</a:t>
            </a:r>
            <a:r>
              <a:rPr lang="en-US" sz="1600" smtClean="0"/>
              <a:t>)</a:t>
            </a:r>
          </a:p>
          <a:p>
            <a:pPr marL="0" indent="0" algn="r">
              <a:buNone/>
            </a:pPr>
            <a:endParaRPr lang="en-US" sz="1600" smtClean="0"/>
          </a:p>
          <a:p>
            <a:pPr algn="just"/>
            <a:r>
              <a:rPr lang="en-US"/>
              <a:t>Principle 2: </a:t>
            </a:r>
            <a:r>
              <a:rPr lang="en-US" smtClean="0"/>
              <a:t>Creating awareness of </a:t>
            </a:r>
            <a:r>
              <a:rPr lang="en-US" i="1" smtClean="0">
                <a:solidFill>
                  <a:srgbClr val="002060"/>
                </a:solidFill>
              </a:rPr>
              <a:t>possibilities </a:t>
            </a:r>
            <a:r>
              <a:rPr lang="en-US" i="1">
                <a:solidFill>
                  <a:srgbClr val="002060"/>
                </a:solidFill>
              </a:rPr>
              <a:t>of the ICT tools</a:t>
            </a:r>
            <a:r>
              <a:rPr lang="en-US"/>
              <a:t> in science teaching and motivating the </a:t>
            </a:r>
            <a:r>
              <a:rPr lang="en-US" smtClean="0"/>
              <a:t>participant </a:t>
            </a:r>
            <a:r>
              <a:rPr lang="en-US"/>
              <a:t>to </a:t>
            </a:r>
            <a:r>
              <a:rPr lang="en-US" i="1">
                <a:solidFill>
                  <a:srgbClr val="002060"/>
                </a:solidFill>
              </a:rPr>
              <a:t>choose </a:t>
            </a:r>
            <a:r>
              <a:rPr lang="en-US" i="1" smtClean="0">
                <a:solidFill>
                  <a:srgbClr val="002060"/>
                </a:solidFill>
              </a:rPr>
              <a:t>one tool </a:t>
            </a:r>
            <a:r>
              <a:rPr lang="en-US" i="1">
                <a:solidFill>
                  <a:srgbClr val="002060"/>
                </a:solidFill>
              </a:rPr>
              <a:t>to learn and apply </a:t>
            </a:r>
            <a:r>
              <a:rPr lang="en-US" smtClean="0"/>
              <a:t>in the classroom </a:t>
            </a:r>
            <a:r>
              <a:rPr lang="en-US"/>
              <a:t>as part of </a:t>
            </a:r>
            <a:r>
              <a:rPr lang="en-US" smtClean="0"/>
              <a:t>IBSE.</a:t>
            </a:r>
          </a:p>
          <a:p>
            <a:pPr marL="0" indent="0" algn="just">
              <a:buNone/>
            </a:pPr>
            <a:endParaRPr lang="en-US"/>
          </a:p>
          <a:p>
            <a:pPr algn="just"/>
            <a:r>
              <a:rPr lang="en-US" smtClean="0"/>
              <a:t>Principle 3: Supporting participants’ learning through the </a:t>
            </a:r>
            <a:r>
              <a:rPr lang="en-US" i="1" smtClean="0">
                <a:solidFill>
                  <a:srgbClr val="002060"/>
                </a:solidFill>
              </a:rPr>
              <a:t>blended setting</a:t>
            </a:r>
            <a:r>
              <a:rPr lang="en-US" smtClean="0"/>
              <a:t> including the course sessions and in-between tasks</a:t>
            </a:r>
            <a:endParaRPr lang="en-US" i="1" smtClean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en-US" sz="1600" smtClean="0"/>
              <a:t>Guskey </a:t>
            </a:r>
            <a:r>
              <a:rPr lang="en-US" sz="1600"/>
              <a:t>(2000), Joyce &amp; Showers (2002</a:t>
            </a:r>
            <a:r>
              <a:rPr lang="en-US" sz="160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7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course setting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91341" y="1143000"/>
            <a:ext cx="8726364" cy="4919662"/>
            <a:chOff x="109901" y="0"/>
            <a:chExt cx="8329250" cy="3522109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3505200" y="2695575"/>
              <a:ext cx="21621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171950" y="1876425"/>
              <a:ext cx="1485901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819650" y="1066800"/>
              <a:ext cx="828675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109901" y="0"/>
              <a:ext cx="5471114" cy="3522109"/>
              <a:chOff x="109901" y="0"/>
              <a:chExt cx="5471114" cy="3522109"/>
            </a:xfrm>
          </p:grpSpPr>
          <p:graphicFrame>
            <p:nvGraphicFramePr>
              <p:cNvPr id="33" name="Diagram 32"/>
              <p:cNvGraphicFramePr/>
              <p:nvPr>
                <p:extLst>
                  <p:ext uri="{D42A27DB-BD31-4B8C-83A1-F6EECF244321}">
                    <p14:modId xmlns:p14="http://schemas.microsoft.com/office/powerpoint/2010/main" val="2043277512"/>
                  </p:ext>
                </p:extLst>
              </p:nvPr>
            </p:nvGraphicFramePr>
            <p:xfrm>
              <a:off x="476250" y="447675"/>
              <a:ext cx="5019675" cy="302895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34" name="Group 33"/>
              <p:cNvGrpSpPr/>
              <p:nvPr/>
            </p:nvGrpSpPr>
            <p:grpSpPr>
              <a:xfrm>
                <a:off x="371475" y="283442"/>
                <a:ext cx="5209540" cy="3238667"/>
                <a:chOff x="304787" y="386290"/>
                <a:chExt cx="3183173" cy="3238667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304787" y="386290"/>
                  <a:ext cx="3183173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304800" y="386290"/>
                  <a:ext cx="0" cy="323866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 Box 22"/>
              <p:cNvSpPr txBox="1"/>
              <p:nvPr/>
            </p:nvSpPr>
            <p:spPr>
              <a:xfrm>
                <a:off x="1019175" y="0"/>
                <a:ext cx="4193540" cy="3409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kern="1200">
                    <a:solidFill>
                      <a:srgbClr val="000000"/>
                    </a:solidFill>
                    <a:effectLst/>
                    <a:latin typeface="Tahoma"/>
                    <a:ea typeface="Calibri"/>
                  </a:rPr>
                  <a:t>Going broad on surface</a:t>
                </a:r>
                <a:endParaRPr lang="en-US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6" name="Text Box 23"/>
              <p:cNvSpPr txBox="1"/>
              <p:nvPr/>
            </p:nvSpPr>
            <p:spPr>
              <a:xfrm>
                <a:off x="109901" y="367758"/>
                <a:ext cx="374015" cy="30353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vert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kern="1200">
                    <a:solidFill>
                      <a:srgbClr val="000000"/>
                    </a:solidFill>
                    <a:effectLst/>
                    <a:latin typeface="Tahoma"/>
                    <a:ea typeface="Calibri"/>
                    <a:cs typeface="Times New Roman"/>
                  </a:rPr>
                  <a:t>Going narrow &amp; deep to the core</a:t>
                </a:r>
                <a:endParaRPr lang="en-US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29225" y="470912"/>
              <a:ext cx="3209926" cy="3051197"/>
              <a:chOff x="0" y="96438"/>
              <a:chExt cx="3209926" cy="2298623"/>
            </a:xfrm>
          </p:grpSpPr>
          <p:sp>
            <p:nvSpPr>
              <p:cNvPr id="22" name="Down Arrow 21"/>
              <p:cNvSpPr/>
              <p:nvPr/>
            </p:nvSpPr>
            <p:spPr>
              <a:xfrm>
                <a:off x="0" y="96438"/>
                <a:ext cx="2628900" cy="2298623"/>
              </a:xfrm>
              <a:prstGeom prst="downArrow">
                <a:avLst>
                  <a:gd name="adj1" fmla="val 69048"/>
                  <a:gd name="adj2" fmla="val 1587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Text Box 12"/>
              <p:cNvSpPr txBox="1"/>
              <p:nvPr/>
            </p:nvSpPr>
            <p:spPr>
              <a:xfrm>
                <a:off x="466725" y="110246"/>
                <a:ext cx="1685925" cy="408387"/>
              </a:xfrm>
              <a:prstGeom prst="rect">
                <a:avLst/>
              </a:prstGeom>
              <a:noFill/>
              <a:ln w="3175">
                <a:solidFill>
                  <a:prstClr val="black"/>
                </a:solidFill>
                <a:prstDash val="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indent="-180340"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Pre-course preparation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19100" y="542925"/>
                <a:ext cx="1828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14"/>
              <p:cNvSpPr txBox="1"/>
              <p:nvPr/>
            </p:nvSpPr>
            <p:spPr>
              <a:xfrm>
                <a:off x="2247900" y="304800"/>
                <a:ext cx="962026" cy="47625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olid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1</a:t>
                </a:r>
                <a:r>
                  <a:rPr lang="en-US" sz="1500" baseline="30000">
                    <a:effectLst/>
                    <a:latin typeface="Tahoma"/>
                    <a:ea typeface="Calibri"/>
                    <a:cs typeface="Times New Roman"/>
                  </a:rPr>
                  <a:t>st</a:t>
                </a: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 session</a:t>
                </a: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3 hours</a:t>
                </a:r>
              </a:p>
            </p:txBody>
          </p:sp>
          <p:sp>
            <p:nvSpPr>
              <p:cNvPr id="26" name="Text Box 15"/>
              <p:cNvSpPr txBox="1"/>
              <p:nvPr/>
            </p:nvSpPr>
            <p:spPr>
              <a:xfrm>
                <a:off x="466725" y="581025"/>
                <a:ext cx="1695450" cy="542925"/>
              </a:xfrm>
              <a:prstGeom prst="rect">
                <a:avLst/>
              </a:prstGeom>
              <a:noFill/>
              <a:ln w="3175">
                <a:solidFill>
                  <a:prstClr val="black"/>
                </a:solidFill>
                <a:prstDash val="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indent="-180340" algn="ctr">
                  <a:spcAft>
                    <a:spcPts val="0"/>
                  </a:spcAft>
                </a:pPr>
                <a:r>
                  <a:rPr lang="en-US" b="1">
                    <a:effectLst/>
                    <a:latin typeface="Tahoma"/>
                    <a:ea typeface="Calibri"/>
                    <a:cs typeface="Times New Roman"/>
                  </a:rPr>
                  <a:t>1</a:t>
                </a:r>
                <a:r>
                  <a:rPr lang="en-US" b="1" baseline="30000">
                    <a:effectLst/>
                    <a:latin typeface="Tahoma"/>
                    <a:ea typeface="Calibri"/>
                    <a:cs typeface="Times New Roman"/>
                  </a:rPr>
                  <a:t>st</a:t>
                </a: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 </a:t>
                </a:r>
                <a:endParaRPr lang="en-US" sz="1600" smtClean="0">
                  <a:effectLst/>
                  <a:latin typeface="Tahoma"/>
                  <a:ea typeface="Calibri"/>
                  <a:cs typeface="Times New Roman"/>
                </a:endParaRP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600" smtClean="0">
                    <a:effectLst/>
                    <a:latin typeface="Tahoma"/>
                    <a:ea typeface="Calibri"/>
                    <a:cs typeface="Times New Roman"/>
                  </a:rPr>
                  <a:t>in-between </a:t>
                </a: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task</a:t>
                </a: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2 – 3 weeks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419100" y="1162050"/>
                <a:ext cx="1828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17"/>
              <p:cNvSpPr txBox="1"/>
              <p:nvPr/>
            </p:nvSpPr>
            <p:spPr>
              <a:xfrm>
                <a:off x="2257425" y="914400"/>
                <a:ext cx="952500" cy="47625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olid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2</a:t>
                </a:r>
                <a:r>
                  <a:rPr lang="en-US" sz="1500" baseline="30000">
                    <a:effectLst/>
                    <a:latin typeface="Tahoma"/>
                    <a:ea typeface="Calibri"/>
                    <a:cs typeface="Times New Roman"/>
                  </a:rPr>
                  <a:t>nd</a:t>
                </a: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 session</a:t>
                </a: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3 hours</a:t>
                </a:r>
              </a:p>
            </p:txBody>
          </p:sp>
          <p:sp>
            <p:nvSpPr>
              <p:cNvPr id="29" name="Text Box 18"/>
              <p:cNvSpPr txBox="1"/>
              <p:nvPr/>
            </p:nvSpPr>
            <p:spPr>
              <a:xfrm>
                <a:off x="466725" y="1190625"/>
                <a:ext cx="1695450" cy="542925"/>
              </a:xfrm>
              <a:prstGeom prst="rect">
                <a:avLst/>
              </a:prstGeom>
              <a:noFill/>
              <a:ln w="3175">
                <a:solidFill>
                  <a:prstClr val="black"/>
                </a:solidFill>
                <a:prstDash val="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340" indent="-180340" algn="ctr">
                  <a:spcAft>
                    <a:spcPts val="0"/>
                  </a:spcAft>
                </a:pPr>
                <a:r>
                  <a:rPr lang="en-US" b="1">
                    <a:effectLst/>
                    <a:latin typeface="Tahoma"/>
                    <a:ea typeface="Calibri"/>
                    <a:cs typeface="Times New Roman"/>
                  </a:rPr>
                  <a:t>2</a:t>
                </a:r>
                <a:r>
                  <a:rPr lang="en-US" b="1" baseline="30000">
                    <a:effectLst/>
                    <a:latin typeface="Tahoma"/>
                    <a:ea typeface="Calibri"/>
                    <a:cs typeface="Times New Roman"/>
                  </a:rPr>
                  <a:t>nd</a:t>
                </a:r>
                <a:r>
                  <a:rPr lang="en-US" b="1">
                    <a:effectLst/>
                    <a:latin typeface="Tahoma"/>
                    <a:ea typeface="Calibri"/>
                    <a:cs typeface="Times New Roman"/>
                  </a:rPr>
                  <a:t> </a:t>
                </a:r>
                <a:endParaRPr lang="en-US" b="1" smtClean="0">
                  <a:effectLst/>
                  <a:latin typeface="Tahoma"/>
                  <a:ea typeface="Calibri"/>
                  <a:cs typeface="Times New Roman"/>
                </a:endParaRP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600" smtClean="0">
                    <a:effectLst/>
                    <a:latin typeface="Tahoma"/>
                    <a:ea typeface="Calibri"/>
                    <a:cs typeface="Times New Roman"/>
                  </a:rPr>
                  <a:t>in-between </a:t>
                </a: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task</a:t>
                </a: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3 – 4 weeks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419100" y="1771650"/>
                <a:ext cx="18288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20"/>
              <p:cNvSpPr txBox="1"/>
              <p:nvPr/>
            </p:nvSpPr>
            <p:spPr>
              <a:xfrm>
                <a:off x="2257425" y="1524000"/>
                <a:ext cx="952500" cy="47625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olid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3</a:t>
                </a:r>
                <a:r>
                  <a:rPr lang="en-US" sz="1500" baseline="30000">
                    <a:effectLst/>
                    <a:latin typeface="Tahoma"/>
                    <a:ea typeface="Calibri"/>
                    <a:cs typeface="Times New Roman"/>
                  </a:rPr>
                  <a:t>rd</a:t>
                </a: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 session</a:t>
                </a:r>
              </a:p>
              <a:p>
                <a:pPr marL="180340" indent="-180340" algn="ctr">
                  <a:spcAft>
                    <a:spcPts val="0"/>
                  </a:spcAft>
                </a:pPr>
                <a:r>
                  <a:rPr lang="en-US" sz="1500">
                    <a:effectLst/>
                    <a:latin typeface="Tahoma"/>
                    <a:ea typeface="Calibri"/>
                    <a:cs typeface="Times New Roman"/>
                  </a:rPr>
                  <a:t>3 hours</a:t>
                </a:r>
              </a:p>
            </p:txBody>
          </p:sp>
          <p:sp>
            <p:nvSpPr>
              <p:cNvPr id="32" name="Text Box 21"/>
              <p:cNvSpPr txBox="1"/>
              <p:nvPr/>
            </p:nvSpPr>
            <p:spPr>
              <a:xfrm>
                <a:off x="466725" y="1809750"/>
                <a:ext cx="1685925" cy="350758"/>
              </a:xfrm>
              <a:prstGeom prst="rect">
                <a:avLst/>
              </a:prstGeom>
              <a:noFill/>
              <a:ln w="3175">
                <a:solidFill>
                  <a:prstClr val="black"/>
                </a:solidFill>
                <a:prstDash val="dash"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600">
                    <a:effectLst/>
                    <a:latin typeface="Tahoma"/>
                    <a:ea typeface="Calibri"/>
                    <a:cs typeface="Times New Roman"/>
                  </a:rPr>
                  <a:t>Post-course </a:t>
                </a:r>
                <a:r>
                  <a:rPr lang="en-US" sz="1600" smtClean="0">
                    <a:effectLst/>
                    <a:latin typeface="Tahoma"/>
                    <a:ea typeface="Calibri"/>
                    <a:cs typeface="Times New Roman"/>
                  </a:rPr>
                  <a:t>activities</a:t>
                </a:r>
                <a:endParaRPr lang="en-US" sz="1600">
                  <a:effectLst/>
                  <a:latin typeface="Tahoma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31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about the first ICT-IBSE course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15/5/2013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77200" cy="4572000"/>
          </a:xfrm>
        </p:spPr>
        <p:txBody>
          <a:bodyPr>
            <a:normAutofit/>
          </a:bodyPr>
          <a:lstStyle/>
          <a:p>
            <a:r>
              <a:rPr lang="en-US" smtClean="0"/>
              <a:t>Jan 28 – Mar 4, 2013 at CMA</a:t>
            </a:r>
          </a:p>
          <a:p>
            <a:r>
              <a:rPr lang="en-US" smtClean="0"/>
              <a:t>12 pre-service teachers from VU and </a:t>
            </a:r>
            <a:r>
              <a:rPr lang="en-US"/>
              <a:t>UU (8 </a:t>
            </a:r>
            <a:r>
              <a:rPr lang="en-US" smtClean="0"/>
              <a:t>physics, 4 </a:t>
            </a:r>
            <a:r>
              <a:rPr lang="en-US"/>
              <a:t>chemistry).</a:t>
            </a:r>
            <a:endParaRPr lang="en-US" smtClean="0"/>
          </a:p>
          <a:p>
            <a:r>
              <a:rPr lang="en-US" smtClean="0"/>
              <a:t>Teaching experience</a:t>
            </a:r>
          </a:p>
          <a:p>
            <a:pPr lvl="1"/>
            <a:r>
              <a:rPr lang="en-US" smtClean="0"/>
              <a:t>No </a:t>
            </a:r>
            <a:r>
              <a:rPr lang="en-US"/>
              <a:t>science teaching experience in schools</a:t>
            </a:r>
            <a:r>
              <a:rPr lang="en-US" smtClean="0"/>
              <a:t>. (25%) </a:t>
            </a:r>
            <a:endParaRPr lang="en-US"/>
          </a:p>
          <a:p>
            <a:pPr lvl="1"/>
            <a:r>
              <a:rPr lang="en-US" smtClean="0"/>
              <a:t>Teaching </a:t>
            </a:r>
            <a:r>
              <a:rPr lang="en-US"/>
              <a:t>for less than a year in a school internship (“stage</a:t>
            </a:r>
            <a:r>
              <a:rPr lang="en-US" smtClean="0"/>
              <a:t>”). (33.3%)</a:t>
            </a:r>
            <a:endParaRPr lang="en-US"/>
          </a:p>
          <a:p>
            <a:pPr lvl="1"/>
            <a:r>
              <a:rPr lang="en-US" smtClean="0"/>
              <a:t>Teaching </a:t>
            </a:r>
            <a:r>
              <a:rPr lang="en-US"/>
              <a:t>for less than a year as a paid teacher or partly paid/partly </a:t>
            </a:r>
            <a:r>
              <a:rPr lang="en-US" smtClean="0"/>
              <a:t>internship (16.7%)</a:t>
            </a:r>
            <a:endParaRPr lang="en-US"/>
          </a:p>
          <a:p>
            <a:pPr lvl="1"/>
            <a:r>
              <a:rPr lang="en-US" smtClean="0"/>
              <a:t>I </a:t>
            </a:r>
            <a:r>
              <a:rPr lang="en-US"/>
              <a:t>have taught science in schools for a few years, less than 5 </a:t>
            </a:r>
            <a:r>
              <a:rPr lang="en-US" smtClean="0"/>
              <a:t>years (25%)</a:t>
            </a:r>
          </a:p>
          <a:p>
            <a:r>
              <a:rPr lang="en-US" smtClean="0"/>
              <a:t>Familiarity </a:t>
            </a:r>
            <a:r>
              <a:rPr lang="en-US"/>
              <a:t>with the ICT </a:t>
            </a:r>
            <a:r>
              <a:rPr lang="en-US" smtClean="0"/>
              <a:t>tools (before attending the course)</a:t>
            </a:r>
          </a:p>
          <a:p>
            <a:pPr lvl="1"/>
            <a:r>
              <a:rPr lang="en-US"/>
              <a:t>Data logging: moderately </a:t>
            </a:r>
            <a:r>
              <a:rPr lang="en-US" smtClean="0"/>
              <a:t>familiar</a:t>
            </a:r>
          </a:p>
          <a:p>
            <a:pPr lvl="1"/>
            <a:r>
              <a:rPr lang="en-US"/>
              <a:t>Video measurement and </a:t>
            </a:r>
            <a:r>
              <a:rPr lang="en-US" smtClean="0"/>
              <a:t>modeling</a:t>
            </a:r>
            <a:r>
              <a:rPr lang="en-US"/>
              <a:t>: slightly </a:t>
            </a:r>
            <a:r>
              <a:rPr lang="en-US" smtClean="0"/>
              <a:t>familiar</a:t>
            </a:r>
          </a:p>
          <a:p>
            <a:r>
              <a:rPr lang="en-US" smtClean="0"/>
              <a:t>Background on IBSE </a:t>
            </a:r>
            <a:r>
              <a:rPr lang="en-US"/>
              <a:t>(before attending the course</a:t>
            </a:r>
            <a:r>
              <a:rPr lang="en-US" smtClean="0"/>
              <a:t>): good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Moodle support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15/5/2013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01000" cy="4572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Support for participants via a Moodle environment.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http://ibse.establish-fp7.eu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Materials can be used in a course, but also for self-study.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 exchange and questions a forum is available.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 documents describing the course and in-between tasks</a:t>
            </a:r>
          </a:p>
          <a:p>
            <a:pPr>
              <a:lnSpc>
                <a:spcPct val="150000"/>
              </a:lnSpc>
            </a:pPr>
            <a:r>
              <a:rPr lang="en-US" dirty="0"/>
              <a:t>Creating awareness via 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 </a:t>
            </a:r>
            <a:r>
              <a:rPr lang="en-US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Introductory </a:t>
            </a:r>
            <a:r>
              <a:rPr lang="en-US" sz="17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Powerpoints</a:t>
            </a:r>
            <a:r>
              <a:rPr lang="en-US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 giving an overview of the </a:t>
            </a: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tools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Background articles from literature</a:t>
            </a:r>
          </a:p>
          <a:p>
            <a:pPr lvl="1">
              <a:lnSpc>
                <a:spcPct val="150000"/>
              </a:lnSpc>
            </a:pPr>
            <a:r>
              <a:rPr lang="en-US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Introduction to Coach (13 minute movie)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662940" lvl="1" indent="-342900">
              <a:buFont typeface="+mj-lt"/>
              <a:buAutoNum type="arabicPeriod"/>
            </a:pPr>
            <a:endParaRPr lang="nl-NL" dirty="0" smtClean="0"/>
          </a:p>
          <a:p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supporting the course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15/5/2013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 materials for each of the tools are set-up at three levels:</a:t>
            </a:r>
          </a:p>
          <a:p>
            <a:pPr marL="66294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Learning the basics (overview) </a:t>
            </a:r>
            <a:br>
              <a:rPr lang="en-US" dirty="0" smtClean="0"/>
            </a:br>
            <a:r>
              <a:rPr lang="en-US" dirty="0" smtClean="0"/>
              <a:t>three simple Coach activities for each of the tools, to get acquainted with the tools</a:t>
            </a:r>
          </a:p>
          <a:p>
            <a:pPr marL="66294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Tutorial Coach activities, to master the tools. Accompanied by video tutorials (</a:t>
            </a:r>
            <a:r>
              <a:rPr lang="en-US" dirty="0" err="1" smtClean="0"/>
              <a:t>avi</a:t>
            </a:r>
            <a:r>
              <a:rPr lang="en-US" dirty="0" smtClean="0"/>
              <a:t>) and written instructions (doc)</a:t>
            </a:r>
          </a:p>
          <a:p>
            <a:pPr marL="66294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Subject activities for physics and chemistry (for 3 tools), exemplary activities which can serve as a source of ideas or as a resource for further development</a:t>
            </a:r>
          </a:p>
          <a:p>
            <a:r>
              <a:rPr lang="en-US" dirty="0" smtClean="0"/>
              <a:t>Links to more exemplary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96464"/>
                </a:solidFill>
              </a:rPr>
              <a:t>15/5/2013</a:t>
            </a: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Focus on ICT skills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live overview of the Coach tools. Creating awareness of the possibilities and room for questions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Then students select one tool and do the basic activities, next the tutorial activities (mostly in-between)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For in-between they get information where to find support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This course is a very condensed setting. Students prepare the Coach installation beforehand. Nothing should go wrong.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Two groups with different levels </a:t>
            </a:r>
          </a:p>
        </p:txBody>
      </p:sp>
    </p:spTree>
    <p:extLst>
      <p:ext uri="{BB962C8B-B14F-4D97-AF65-F5344CB8AC3E}">
        <p14:creationId xmlns:p14="http://schemas.microsoft.com/office/powerpoint/2010/main" val="18515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2369</Words>
  <Application>Microsoft Office PowerPoint</Application>
  <PresentationFormat>On-screen Show (4:3)</PresentationFormat>
  <Paragraphs>360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Studenten voorbereiden op toepassing  van ICT in science vakken</vt:lpstr>
      <vt:lpstr>Overzicht</vt:lpstr>
      <vt:lpstr>Content and aims of the ICT-IBSE course</vt:lpstr>
      <vt:lpstr>Principles underlying the course design</vt:lpstr>
      <vt:lpstr>The course setting </vt:lpstr>
      <vt:lpstr>Overview about the first ICT-IBSE course</vt:lpstr>
      <vt:lpstr>Moodle support</vt:lpstr>
      <vt:lpstr>Materials supporting the course</vt:lpstr>
      <vt:lpstr>Session 1</vt:lpstr>
      <vt:lpstr>Session 2</vt:lpstr>
      <vt:lpstr>Session 3</vt:lpstr>
      <vt:lpstr>Research in context of the ICT-IBSE course</vt:lpstr>
      <vt:lpstr>The case study – the first ICT-IBSE course</vt:lpstr>
      <vt:lpstr>Assessment questions</vt:lpstr>
      <vt:lpstr>Data collection</vt:lpstr>
      <vt:lpstr>Participants' familiarity with the ICT tools</vt:lpstr>
      <vt:lpstr>Participants' ICT-IBSE tryouts</vt:lpstr>
      <vt:lpstr>How confident the participants are in learning and using the other tool(s) which they did not study during the course</vt:lpstr>
      <vt:lpstr>How much time participants worked in distance</vt:lpstr>
      <vt:lpstr>Which factors influence the participant's distance learning?</vt:lpstr>
      <vt:lpstr>(How) are the supporting materials useful to the participant's learning?</vt:lpstr>
      <vt:lpstr>Participants’ feedbacks</vt:lpstr>
      <vt:lpstr>Discussion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 teacher-training course on Integration of ICT into IBSE</dc:title>
  <dc:creator>T.B. Tran</dc:creator>
  <cp:lastModifiedBy>Tran, T. B.</cp:lastModifiedBy>
  <cp:revision>330</cp:revision>
  <cp:lastPrinted>2013-04-21T21:29:35Z</cp:lastPrinted>
  <dcterms:created xsi:type="dcterms:W3CDTF">2006-08-16T00:00:00Z</dcterms:created>
  <dcterms:modified xsi:type="dcterms:W3CDTF">2013-05-15T09:09:41Z</dcterms:modified>
</cp:coreProperties>
</file>