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68" r:id="rId4"/>
    <p:sldId id="349" r:id="rId5"/>
    <p:sldId id="319" r:id="rId6"/>
    <p:sldId id="285" r:id="rId7"/>
    <p:sldId id="321" r:id="rId8"/>
    <p:sldId id="284" r:id="rId9"/>
    <p:sldId id="282" r:id="rId10"/>
    <p:sldId id="274" r:id="rId11"/>
    <p:sldId id="265" r:id="rId12"/>
    <p:sldId id="266" r:id="rId13"/>
    <p:sldId id="260" r:id="rId14"/>
    <p:sldId id="273" r:id="rId15"/>
    <p:sldId id="286" r:id="rId16"/>
    <p:sldId id="353" r:id="rId17"/>
    <p:sldId id="283" r:id="rId18"/>
    <p:sldId id="322" r:id="rId19"/>
    <p:sldId id="325" r:id="rId20"/>
    <p:sldId id="332" r:id="rId21"/>
    <p:sldId id="288" r:id="rId22"/>
    <p:sldId id="289" r:id="rId23"/>
    <p:sldId id="278" r:id="rId24"/>
    <p:sldId id="344" r:id="rId25"/>
    <p:sldId id="345" r:id="rId26"/>
    <p:sldId id="279" r:id="rId27"/>
    <p:sldId id="346" r:id="rId28"/>
    <p:sldId id="347" r:id="rId29"/>
    <p:sldId id="348" r:id="rId30"/>
    <p:sldId id="343" r:id="rId31"/>
    <p:sldId id="354" r:id="rId32"/>
    <p:sldId id="355" r:id="rId33"/>
    <p:sldId id="350" r:id="rId34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71" autoAdjust="0"/>
  </p:normalViewPr>
  <p:slideViewPr>
    <p:cSldViewPr>
      <p:cViewPr varScale="1">
        <p:scale>
          <a:sx n="67" d="100"/>
          <a:sy n="67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63F6A-9F37-4CF6-8FD5-80A1FBEDEB55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15CF7-2F76-469B-A042-83DF771924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167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F0D02-8D50-42EA-B0E1-113B32C73AF6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80D21-8BC7-4204-923F-4A959B620B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61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0D21-8BC7-4204-923F-4A959B620B5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486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65113" indent="-265113">
              <a:lnSpc>
                <a:spcPct val="150000"/>
              </a:lnSpc>
              <a:buFontTx/>
              <a:buChar char="•"/>
            </a:pPr>
            <a:r>
              <a:rPr lang="en-US" smtClean="0">
                <a:solidFill>
                  <a:srgbClr val="507ABB"/>
                </a:solidFill>
                <a:latin typeface="ITC Officina Sans Book"/>
              </a:rPr>
              <a:t> begeleiden, geleiden, zelfstandig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E10EB-3E2C-4E81-A583-D75FE53218F0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Visie documenten… maar wat betekent die nou eigenlijk. Ieder eigen beelden erbij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0D21-8BC7-4204-923F-4A959B620B55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785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Visie documenten… maar wat betekent die nou eigenlijk. Ieder eigen beelden erbij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0D21-8BC7-4204-923F-4A959B620B55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785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65113" indent="-265113">
              <a:lnSpc>
                <a:spcPct val="150000"/>
              </a:lnSpc>
              <a:buFontTx/>
              <a:buChar char="•"/>
            </a:pPr>
            <a:r>
              <a:rPr lang="en-US" smtClean="0">
                <a:solidFill>
                  <a:srgbClr val="507ABB"/>
                </a:solidFill>
                <a:latin typeface="ITC Officina Sans Book"/>
              </a:rPr>
              <a:t>Leiden, begeleiden, zelfstandig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2038D-6197-467B-9F83-43590C97B59C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65113" indent="-265113">
              <a:lnSpc>
                <a:spcPct val="150000"/>
              </a:lnSpc>
              <a:buFontTx/>
              <a:buChar char="•"/>
            </a:pPr>
            <a:r>
              <a:rPr lang="en-US" smtClean="0">
                <a:solidFill>
                  <a:srgbClr val="507ABB"/>
                </a:solidFill>
                <a:latin typeface="ITC Officina Sans Book"/>
              </a:rPr>
              <a:t>Leiden, begeleiden, zelfstandig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2038D-6197-467B-9F83-43590C97B59C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65113" indent="-265113">
              <a:lnSpc>
                <a:spcPct val="150000"/>
              </a:lnSpc>
              <a:buFontTx/>
              <a:buChar char="•"/>
            </a:pPr>
            <a:r>
              <a:rPr lang="en-US" smtClean="0">
                <a:solidFill>
                  <a:srgbClr val="507ABB"/>
                </a:solidFill>
                <a:latin typeface="ITC Officina Sans Book"/>
              </a:rPr>
              <a:t>Leiden, begeleiden, zelfstandig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2038D-6197-467B-9F83-43590C97B59C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65113" indent="-265113">
              <a:lnSpc>
                <a:spcPct val="150000"/>
              </a:lnSpc>
              <a:buFontTx/>
              <a:buChar char="•"/>
            </a:pPr>
            <a:r>
              <a:rPr lang="en-US" smtClean="0">
                <a:solidFill>
                  <a:srgbClr val="507ABB"/>
                </a:solidFill>
                <a:latin typeface="ITC Officina Sans Book"/>
              </a:rPr>
              <a:t>Leiden, begeleiden, zelfstandig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2038D-6197-467B-9F83-43590C97B59C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65113" indent="-265113">
              <a:lnSpc>
                <a:spcPct val="150000"/>
              </a:lnSpc>
              <a:buFontTx/>
              <a:buChar char="•"/>
            </a:pPr>
            <a:r>
              <a:rPr lang="en-US" smtClean="0">
                <a:solidFill>
                  <a:srgbClr val="507ABB"/>
                </a:solidFill>
                <a:latin typeface="ITC Officina Sans Book"/>
              </a:rPr>
              <a:t>Leiden, begeleiden, zelfstandig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2038D-6197-467B-9F83-43590C97B59C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65113" indent="-265113">
              <a:lnSpc>
                <a:spcPct val="150000"/>
              </a:lnSpc>
              <a:buFontTx/>
              <a:buChar char="•"/>
            </a:pPr>
            <a:r>
              <a:rPr lang="en-US" smtClean="0">
                <a:solidFill>
                  <a:srgbClr val="507ABB"/>
                </a:solidFill>
                <a:latin typeface="ITC Officina Sans Book"/>
              </a:rPr>
              <a:t>Leiden, begeleiden, zelfstandig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2038D-6197-467B-9F83-43590C97B59C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Wie is er al weleens op DNS geweest? Wat zie je? Wat</a:t>
            </a:r>
            <a:r>
              <a:rPr lang="nl-NL" baseline="0" dirty="0" smtClean="0"/>
              <a:t> weten jullie al van DNS? Hebben jullie oud-leerlingen van ons? Hoe doen die het?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0D21-8BC7-4204-923F-4A959B620B55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78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zijn verwachtingen publiek? Wat willen jullie leren? Als groep en individueel? Wat is jouw leervraag?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0D21-8BC7-4204-923F-4A959B620B55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421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zijn verwachtingen publiek? Wat willen jullie leren? Als groep en individueel? Wat is jouw leervraag?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0D21-8BC7-4204-923F-4A959B620B55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42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Wie is er al weleens op DNS geweest? Wat zie je? Wat</a:t>
            </a:r>
            <a:r>
              <a:rPr lang="nl-NL" baseline="0" dirty="0" smtClean="0"/>
              <a:t> weten jullie al van DNS? Hebben jullie oud-leerlingen van ons? Hoe doen die het?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0D21-8BC7-4204-923F-4A959B620B5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78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Wie is er al weleens op DNS geweest? Wat zie je? Wat</a:t>
            </a:r>
            <a:r>
              <a:rPr lang="nl-NL" baseline="0" dirty="0" smtClean="0"/>
              <a:t> weten jullie al van DNS? Hebben jullie oud-leerlingen van ons? Hoe doen die het?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0D21-8BC7-4204-923F-4A959B620B5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78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65113" indent="-265113">
              <a:lnSpc>
                <a:spcPct val="150000"/>
              </a:lnSpc>
              <a:buFontTx/>
              <a:buChar char="•"/>
            </a:pPr>
            <a:r>
              <a:rPr lang="en-US" smtClean="0">
                <a:solidFill>
                  <a:srgbClr val="507ABB"/>
                </a:solidFill>
                <a:latin typeface="ITC Officina Sans Book"/>
              </a:rPr>
              <a:t>Leiden, begeleiden, zelfstandig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2038D-6197-467B-9F83-43590C97B59C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Laten vervallen?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0D21-8BC7-4204-923F-4A959B620B55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11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Laten vervallen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0D21-8BC7-4204-923F-4A959B620B55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55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Toevoegen Jaarplanning, planning thema.</a:t>
            </a:r>
          </a:p>
          <a:p>
            <a:r>
              <a:rPr lang="nl-NL" dirty="0" smtClean="0"/>
              <a:t>2</a:t>
            </a:r>
            <a:r>
              <a:rPr lang="nl-NL" baseline="0" dirty="0" smtClean="0"/>
              <a:t> weken introductie…. 3 weken eigen onderzoek. 1 week presenteren en reflecteren.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0D21-8BC7-4204-923F-4A959B620B55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82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Competenties…. Persoonlijke ontwikkeling en kennisontwikkeling.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0D21-8BC7-4204-923F-4A959B620B55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59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CAB4-D020-452C-A29B-81487CFD8AFD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A906-0429-4A6F-9F6A-98EA028D93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CAB4-D020-452C-A29B-81487CFD8AFD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A906-0429-4A6F-9F6A-98EA028D93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CAB4-D020-452C-A29B-81487CFD8AFD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A906-0429-4A6F-9F6A-98EA028D93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CAB4-D020-452C-A29B-81487CFD8AFD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A906-0429-4A6F-9F6A-98EA028D93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CAB4-D020-452C-A29B-81487CFD8AFD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A906-0429-4A6F-9F6A-98EA028D93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CAB4-D020-452C-A29B-81487CFD8AFD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A906-0429-4A6F-9F6A-98EA028D93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CAB4-D020-452C-A29B-81487CFD8AFD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A906-0429-4A6F-9F6A-98EA028D93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CAB4-D020-452C-A29B-81487CFD8AFD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A906-0429-4A6F-9F6A-98EA028D93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CAB4-D020-452C-A29B-81487CFD8AFD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A906-0429-4A6F-9F6A-98EA028D93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CAB4-D020-452C-A29B-81487CFD8AFD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A906-0429-4A6F-9F6A-98EA028D93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CAB4-D020-452C-A29B-81487CFD8AFD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A906-0429-4A6F-9F6A-98EA028D93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CAB4-D020-452C-A29B-81487CFD8AFD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6A906-0429-4A6F-9F6A-98EA028D93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ileconsortium.nl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De Nieuwste School (PR)\DNS fotoshoot\DUO_TRIO#0DA8\No- 03 Loes &amp; Tij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806" y="2615452"/>
            <a:ext cx="5778388" cy="3837885"/>
          </a:xfrm>
          <a:prstGeom prst="rect">
            <a:avLst/>
          </a:prstGeom>
          <a:noFill/>
        </p:spPr>
      </p:pic>
      <p:pic>
        <p:nvPicPr>
          <p:cNvPr id="1028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4490" y="908720"/>
            <a:ext cx="6695020" cy="1877701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ECENT </a:t>
            </a:r>
            <a:r>
              <a:rPr lang="nl-NL" sz="2400" dirty="0">
                <a:solidFill>
                  <a:schemeClr val="bg1"/>
                </a:solidFill>
              </a:rPr>
              <a:t>conferentie – </a:t>
            </a:r>
            <a:r>
              <a:rPr lang="nl-NL" sz="2400" dirty="0" smtClean="0">
                <a:solidFill>
                  <a:schemeClr val="bg1"/>
                </a:solidFill>
              </a:rPr>
              <a:t>21-05-2014 – samenhang door NLT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PR foto's\No- 03 Vive Cornelissenb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7058" y="3862666"/>
            <a:ext cx="1989438" cy="2995334"/>
          </a:xfrm>
          <a:prstGeom prst="rect">
            <a:avLst/>
          </a:prstGeom>
          <a:noFill/>
        </p:spPr>
      </p:pic>
      <p:pic>
        <p:nvPicPr>
          <p:cNvPr id="3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32756"/>
            <a:ext cx="6869402" cy="4392488"/>
          </a:xfrm>
          <a:prstGeom prst="round2DiagRect">
            <a:avLst>
              <a:gd name="adj1" fmla="val 10397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7020272" y="1556792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>
                <a:solidFill>
                  <a:schemeClr val="tx2"/>
                </a:solidFill>
              </a:rPr>
              <a:t>Mentortijd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20272" y="226758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>
                <a:solidFill>
                  <a:schemeClr val="tx2"/>
                </a:solidFill>
              </a:rPr>
              <a:t>Gereedschapslessen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7020272" y="3212976"/>
            <a:ext cx="2123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>
                <a:solidFill>
                  <a:schemeClr val="tx2"/>
                </a:solidFill>
              </a:rPr>
              <a:t>Thema</a:t>
            </a:r>
          </a:p>
          <a:p>
            <a:pPr algn="ctr"/>
            <a:r>
              <a:rPr lang="nl-NL" b="1" dirty="0" smtClean="0">
                <a:solidFill>
                  <a:schemeClr val="tx2"/>
                </a:solidFill>
              </a:rPr>
              <a:t>Onderzoek</a:t>
            </a:r>
            <a:endParaRPr lang="nl-N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-24795" y="803501"/>
            <a:ext cx="9143999" cy="48529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nl-NL" sz="2800" b="1" dirty="0" smtClean="0">
              <a:solidFill>
                <a:schemeClr val="tx2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nl-NL" sz="2800" b="1" dirty="0" smtClean="0">
                <a:solidFill>
                  <a:schemeClr val="tx2"/>
                </a:solidFill>
              </a:rPr>
              <a:t>Kennisverwerving</a:t>
            </a:r>
          </a:p>
          <a:p>
            <a:pPr algn="ctr" eaLnBrk="1" hangingPunct="1">
              <a:buFont typeface="Arial" charset="0"/>
              <a:buNone/>
            </a:pPr>
            <a:endParaRPr lang="nl-NL" sz="2000" b="1" dirty="0" smtClean="0">
              <a:solidFill>
                <a:schemeClr val="tx2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nl-NL" sz="3600" b="1" dirty="0" smtClean="0">
                <a:solidFill>
                  <a:schemeClr val="tx2"/>
                </a:solidFill>
              </a:rPr>
              <a:t>Individuele ontdekkingstocht</a:t>
            </a:r>
          </a:p>
        </p:txBody>
      </p:sp>
      <p:sp>
        <p:nvSpPr>
          <p:cNvPr id="18434" name="Rechthoek 8"/>
          <p:cNvSpPr>
            <a:spLocks noChangeArrowheads="1"/>
          </p:cNvSpPr>
          <p:nvPr/>
        </p:nvSpPr>
        <p:spPr bwMode="auto">
          <a:xfrm>
            <a:off x="1135063" y="4022725"/>
            <a:ext cx="1221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tx2"/>
                </a:solidFill>
              </a:rPr>
              <a:t>Onderzoek</a:t>
            </a:r>
          </a:p>
        </p:txBody>
      </p:sp>
      <p:sp>
        <p:nvSpPr>
          <p:cNvPr id="18435" name="AutoShape 14"/>
          <p:cNvSpPr>
            <a:spLocks noChangeArrowheads="1"/>
          </p:cNvSpPr>
          <p:nvPr/>
        </p:nvSpPr>
        <p:spPr bwMode="auto">
          <a:xfrm>
            <a:off x="1619796" y="351948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hthoek 8"/>
          <p:cNvSpPr>
            <a:spLocks noChangeArrowheads="1"/>
          </p:cNvSpPr>
          <p:nvPr/>
        </p:nvSpPr>
        <p:spPr bwMode="auto">
          <a:xfrm>
            <a:off x="0" y="291270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chemeClr val="tx2"/>
                </a:solidFill>
              </a:rPr>
              <a:t>Onder begeleiding van experts</a:t>
            </a:r>
          </a:p>
        </p:txBody>
      </p:sp>
      <p:pic>
        <p:nvPicPr>
          <p:cNvPr id="15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pic>
        <p:nvPicPr>
          <p:cNvPr id="16" name="Picture 15" descr="http://john07eom.files.wordpress.com/2009/03/napoleon_gre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085035"/>
            <a:ext cx="1260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http://www.astronomie.nl/wwwdata/spspIMG1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0144" y="5173241"/>
            <a:ext cx="1763713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http://www.dagjeweg.nl/img/dagjeweg/leonardo-768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085035"/>
            <a:ext cx="1260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hoek 11"/>
          <p:cNvSpPr>
            <a:spLocks noChangeArrowheads="1"/>
          </p:cNvSpPr>
          <p:nvPr/>
        </p:nvSpPr>
        <p:spPr bwMode="auto">
          <a:xfrm>
            <a:off x="912714" y="4646463"/>
            <a:ext cx="164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b="1" dirty="0" err="1">
                <a:solidFill>
                  <a:schemeClr val="tx2"/>
                </a:solidFill>
              </a:rPr>
              <a:t>Humanics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0" y="4653136"/>
            <a:ext cx="914399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 err="1">
                <a:solidFill>
                  <a:schemeClr val="tx2"/>
                </a:solidFill>
              </a:rPr>
              <a:t>Science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372200" y="4646463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>
                <a:solidFill>
                  <a:schemeClr val="tx2"/>
                </a:solidFill>
              </a:rPr>
              <a:t>Arts</a:t>
            </a:r>
          </a:p>
        </p:txBody>
      </p:sp>
      <p:sp>
        <p:nvSpPr>
          <p:cNvPr id="13" name="Rechthoek 10"/>
          <p:cNvSpPr>
            <a:spLocks noChangeArrowheads="1"/>
          </p:cNvSpPr>
          <p:nvPr/>
        </p:nvSpPr>
        <p:spPr bwMode="auto">
          <a:xfrm>
            <a:off x="143570" y="287070"/>
            <a:ext cx="4824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Wat is de rol van de </a:t>
            </a:r>
            <a:r>
              <a:rPr lang="nl-NL" sz="2800" b="1" dirty="0" smtClean="0">
                <a:solidFill>
                  <a:schemeClr val="tx2"/>
                </a:solidFill>
              </a:rPr>
              <a:t>expert?</a:t>
            </a:r>
            <a:endParaRPr lang="nl-NL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" y="836712"/>
            <a:ext cx="9143999" cy="48529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nl-NL" sz="2800" b="1" dirty="0" smtClean="0">
              <a:solidFill>
                <a:schemeClr val="tx2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nl-NL" sz="2800" b="1" dirty="0" smtClean="0">
                <a:solidFill>
                  <a:schemeClr val="tx2"/>
                </a:solidFill>
              </a:rPr>
              <a:t>Kennisverwerving</a:t>
            </a:r>
          </a:p>
          <a:p>
            <a:pPr algn="ctr" eaLnBrk="1" hangingPunct="1">
              <a:buFont typeface="Arial" charset="0"/>
              <a:buNone/>
            </a:pPr>
            <a:endParaRPr lang="nl-NL" sz="2000" b="1" dirty="0" smtClean="0">
              <a:solidFill>
                <a:schemeClr val="tx2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nl-NL" sz="3600" b="1" dirty="0" smtClean="0">
                <a:solidFill>
                  <a:schemeClr val="tx2"/>
                </a:solidFill>
              </a:rPr>
              <a:t>Individuele ontdekkingstocht</a:t>
            </a:r>
          </a:p>
        </p:txBody>
      </p:sp>
      <p:sp>
        <p:nvSpPr>
          <p:cNvPr id="18434" name="Rechthoek 8"/>
          <p:cNvSpPr>
            <a:spLocks noChangeArrowheads="1"/>
          </p:cNvSpPr>
          <p:nvPr/>
        </p:nvSpPr>
        <p:spPr bwMode="auto">
          <a:xfrm>
            <a:off x="1135063" y="4022725"/>
            <a:ext cx="1221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tx2"/>
                </a:solidFill>
              </a:rPr>
              <a:t>Onderzoek</a:t>
            </a:r>
          </a:p>
        </p:txBody>
      </p:sp>
      <p:sp>
        <p:nvSpPr>
          <p:cNvPr id="18435" name="AutoShape 14"/>
          <p:cNvSpPr>
            <a:spLocks noChangeArrowheads="1"/>
          </p:cNvSpPr>
          <p:nvPr/>
        </p:nvSpPr>
        <p:spPr bwMode="auto">
          <a:xfrm>
            <a:off x="1619796" y="351948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hthoek 11"/>
          <p:cNvSpPr>
            <a:spLocks noChangeArrowheads="1"/>
          </p:cNvSpPr>
          <p:nvPr/>
        </p:nvSpPr>
        <p:spPr bwMode="auto">
          <a:xfrm>
            <a:off x="2398018" y="4725144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b="1" dirty="0">
                <a:solidFill>
                  <a:schemeClr val="tx2"/>
                </a:solidFill>
              </a:rPr>
              <a:t>Geletterdheid</a:t>
            </a: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323528" y="4725144"/>
            <a:ext cx="1722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>
                <a:solidFill>
                  <a:schemeClr val="tx2"/>
                </a:solidFill>
              </a:rPr>
              <a:t>Gecijferdheid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3995935" y="4715852"/>
            <a:ext cx="3312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 smtClean="0">
                <a:solidFill>
                  <a:schemeClr val="tx2"/>
                </a:solidFill>
              </a:rPr>
              <a:t>Moderne</a:t>
            </a:r>
            <a:r>
              <a:rPr lang="nl-NL" b="1" dirty="0" smtClean="0">
                <a:solidFill>
                  <a:srgbClr val="507ABB"/>
                </a:solidFill>
                <a:latin typeface="ITC Officina Sans Book"/>
              </a:rPr>
              <a:t> </a:t>
            </a:r>
            <a:r>
              <a:rPr lang="nl-NL" b="1" dirty="0" smtClean="0">
                <a:solidFill>
                  <a:schemeClr val="tx2"/>
                </a:solidFill>
              </a:rPr>
              <a:t>vreemde</a:t>
            </a:r>
            <a:r>
              <a:rPr lang="nl-NL" b="1" dirty="0" smtClean="0">
                <a:solidFill>
                  <a:srgbClr val="507ABB"/>
                </a:solidFill>
                <a:latin typeface="ITC Officina Sans Book"/>
              </a:rPr>
              <a:t> </a:t>
            </a:r>
            <a:r>
              <a:rPr lang="nl-NL" b="1" dirty="0" smtClean="0">
                <a:solidFill>
                  <a:schemeClr val="tx2"/>
                </a:solidFill>
              </a:rPr>
              <a:t>talen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18440" name="Picture 16" descr="torenbab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527" y="5229200"/>
            <a:ext cx="1495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Talen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141615"/>
            <a:ext cx="1455737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AutoShape 14"/>
          <p:cNvSpPr>
            <a:spLocks noChangeArrowheads="1"/>
          </p:cNvSpPr>
          <p:nvPr/>
        </p:nvSpPr>
        <p:spPr bwMode="auto">
          <a:xfrm>
            <a:off x="7020396" y="357346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hthoek 8"/>
          <p:cNvSpPr>
            <a:spLocks noChangeArrowheads="1"/>
          </p:cNvSpPr>
          <p:nvPr/>
        </p:nvSpPr>
        <p:spPr bwMode="auto">
          <a:xfrm>
            <a:off x="6084168" y="4076700"/>
            <a:ext cx="211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tx2"/>
                </a:solidFill>
              </a:rPr>
              <a:t>Gereedschapslessen</a:t>
            </a:r>
          </a:p>
        </p:txBody>
      </p:sp>
      <p:sp>
        <p:nvSpPr>
          <p:cNvPr id="18444" name="Rechthoek 8"/>
          <p:cNvSpPr>
            <a:spLocks noChangeArrowheads="1"/>
          </p:cNvSpPr>
          <p:nvPr/>
        </p:nvSpPr>
        <p:spPr bwMode="auto">
          <a:xfrm>
            <a:off x="0" y="288499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chemeClr val="tx2"/>
                </a:solidFill>
              </a:rPr>
              <a:t>Onder begeleiding van experts</a:t>
            </a:r>
          </a:p>
        </p:txBody>
      </p:sp>
      <p:pic>
        <p:nvPicPr>
          <p:cNvPr id="18445" name="Picture 15" descr="ac3f_pop_quiz_clo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157192"/>
            <a:ext cx="14398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228184" y="4715852"/>
            <a:ext cx="3312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 smtClean="0">
                <a:solidFill>
                  <a:schemeClr val="tx2"/>
                </a:solidFill>
              </a:rPr>
              <a:t>Sport &amp; Bewegen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http://www.sporthuishelling.nl/images/prodP/17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157192"/>
            <a:ext cx="1440160" cy="1440160"/>
          </a:xfrm>
          <a:prstGeom prst="rect">
            <a:avLst/>
          </a:prstGeom>
          <a:noFill/>
        </p:spPr>
      </p:pic>
      <p:sp>
        <p:nvSpPr>
          <p:cNvPr id="17" name="Rechthoek 10"/>
          <p:cNvSpPr>
            <a:spLocks noChangeArrowheads="1"/>
          </p:cNvSpPr>
          <p:nvPr/>
        </p:nvSpPr>
        <p:spPr bwMode="auto">
          <a:xfrm>
            <a:off x="143570" y="287070"/>
            <a:ext cx="4824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Wat is de rol van de </a:t>
            </a:r>
            <a:r>
              <a:rPr lang="nl-NL" sz="2800" b="1" dirty="0" smtClean="0">
                <a:solidFill>
                  <a:schemeClr val="tx2"/>
                </a:solidFill>
              </a:rPr>
              <a:t>expert?</a:t>
            </a:r>
            <a:endParaRPr lang="nl-NL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pic>
        <p:nvPicPr>
          <p:cNvPr id="2051" name="Picture 3" descr="F:\PR foto's\No- 03 Lieke Augustijn VM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8860" y="3501008"/>
            <a:ext cx="2229644" cy="3356992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251520" y="1412776"/>
            <a:ext cx="403244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l-NL" sz="2800" b="1" dirty="0" smtClean="0">
                <a:solidFill>
                  <a:schemeClr val="tx2"/>
                </a:solidFill>
              </a:rPr>
              <a:t>Kennisverwerving</a:t>
            </a:r>
          </a:p>
          <a:p>
            <a:pPr algn="ctr">
              <a:buNone/>
            </a:pPr>
            <a:endParaRPr lang="nl-NL" sz="2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nl-NL" sz="2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nl-NL" sz="2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nl-NL" sz="2800" b="1" dirty="0" smtClean="0">
                <a:solidFill>
                  <a:schemeClr val="tx2"/>
                </a:solidFill>
              </a:rPr>
              <a:t>Persoonlijke ontwikkeling</a:t>
            </a:r>
            <a:endParaRPr lang="nl-NL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0321" y="2204864"/>
            <a:ext cx="2695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4644008" y="1412776"/>
            <a:ext cx="403244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l-NL" sz="2800" b="1" dirty="0" smtClean="0">
                <a:solidFill>
                  <a:schemeClr val="tx2"/>
                </a:solidFill>
              </a:rPr>
              <a:t>Leerlijn</a:t>
            </a:r>
          </a:p>
          <a:p>
            <a:pPr algn="ctr">
              <a:buNone/>
            </a:pPr>
            <a:endParaRPr lang="nl-NL" sz="2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nl-NL" sz="2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nl-NL" sz="2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nl-NL" sz="2800" b="1" dirty="0" smtClean="0">
                <a:solidFill>
                  <a:schemeClr val="tx2"/>
                </a:solidFill>
              </a:rPr>
              <a:t>Schoolconcept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04864"/>
            <a:ext cx="2695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hoek 15"/>
          <p:cNvSpPr/>
          <p:nvPr/>
        </p:nvSpPr>
        <p:spPr>
          <a:xfrm>
            <a:off x="190458" y="194737"/>
            <a:ext cx="5268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tx2"/>
                </a:solidFill>
              </a:rPr>
              <a:t>Uitgangspunt onderwijs</a:t>
            </a:r>
            <a:endParaRPr lang="nl-NL" sz="4000" b="1" dirty="0">
              <a:solidFill>
                <a:schemeClr val="tx2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323528" y="393305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</a:rPr>
              <a:t>Leerlijnen: </a:t>
            </a:r>
          </a:p>
          <a:p>
            <a:r>
              <a:rPr lang="nl-NL" sz="2800" u="sng" dirty="0" smtClean="0">
                <a:solidFill>
                  <a:schemeClr val="tx2"/>
                </a:solidFill>
              </a:rPr>
              <a:t>Wat</a:t>
            </a:r>
            <a:r>
              <a:rPr lang="nl-NL" sz="2800" dirty="0" smtClean="0">
                <a:solidFill>
                  <a:schemeClr val="tx2"/>
                </a:solidFill>
              </a:rPr>
              <a:t> doen leerlingen in achtereenvolgende jaren </a:t>
            </a:r>
          </a:p>
          <a:p>
            <a:r>
              <a:rPr lang="nl-NL" sz="2800" dirty="0" smtClean="0">
                <a:solidFill>
                  <a:schemeClr val="tx2"/>
                </a:solidFill>
              </a:rPr>
              <a:t>richting eindexamen.</a:t>
            </a:r>
          </a:p>
          <a:p>
            <a:endParaRPr lang="nl-NL" sz="2800" dirty="0" smtClean="0">
              <a:solidFill>
                <a:schemeClr val="tx2"/>
              </a:solidFill>
            </a:endParaRPr>
          </a:p>
          <a:p>
            <a:r>
              <a:rPr lang="nl-NL" sz="2800" b="1" dirty="0" smtClean="0">
                <a:solidFill>
                  <a:schemeClr val="tx2"/>
                </a:solidFill>
              </a:rPr>
              <a:t>Schoolconcept: </a:t>
            </a:r>
            <a:r>
              <a:rPr lang="nl-NL" sz="2800" dirty="0" smtClean="0">
                <a:solidFill>
                  <a:schemeClr val="tx2"/>
                </a:solidFill>
              </a:rPr>
              <a:t/>
            </a:r>
            <a:br>
              <a:rPr lang="nl-NL" sz="2800" dirty="0" smtClean="0">
                <a:solidFill>
                  <a:schemeClr val="tx2"/>
                </a:solidFill>
              </a:rPr>
            </a:br>
            <a:r>
              <a:rPr lang="nl-NL" sz="2800" u="sng" dirty="0" smtClean="0">
                <a:solidFill>
                  <a:schemeClr val="tx2"/>
                </a:solidFill>
              </a:rPr>
              <a:t>Hoe</a:t>
            </a:r>
            <a:r>
              <a:rPr lang="nl-NL" sz="2800" dirty="0" smtClean="0">
                <a:solidFill>
                  <a:schemeClr val="tx2"/>
                </a:solidFill>
              </a:rPr>
              <a:t> werken we en </a:t>
            </a:r>
            <a:r>
              <a:rPr lang="nl-NL" sz="2800" u="sng" dirty="0" smtClean="0">
                <a:solidFill>
                  <a:schemeClr val="tx2"/>
                </a:solidFill>
              </a:rPr>
              <a:t>waarom</a:t>
            </a:r>
            <a:r>
              <a:rPr lang="nl-NL" sz="2800" dirty="0" smtClean="0">
                <a:solidFill>
                  <a:schemeClr val="tx2"/>
                </a:solidFill>
              </a:rPr>
              <a:t> doen we dat zo?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PR foto's\No- 01 Loes &amp; Tijn_vrijst_k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305" y="4416180"/>
            <a:ext cx="3676215" cy="2441820"/>
          </a:xfrm>
          <a:prstGeom prst="rect">
            <a:avLst/>
          </a:prstGeom>
          <a:noFill/>
        </p:spPr>
      </p:pic>
      <p:sp>
        <p:nvSpPr>
          <p:cNvPr id="20481" name="Tijdelijke aanduiding voor inhoud 2"/>
          <p:cNvSpPr>
            <a:spLocks noGrp="1"/>
          </p:cNvSpPr>
          <p:nvPr>
            <p:ph idx="1"/>
          </p:nvPr>
        </p:nvSpPr>
        <p:spPr>
          <a:xfrm>
            <a:off x="2879812" y="2924944"/>
            <a:ext cx="3384376" cy="1008112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nl-NL" b="1" dirty="0" smtClean="0">
                <a:solidFill>
                  <a:schemeClr val="tx2"/>
                </a:solidFill>
              </a:rPr>
              <a:t>denkcirkel</a:t>
            </a:r>
          </a:p>
          <a:p>
            <a:pPr algn="ctr" eaLnBrk="1" hangingPunct="1">
              <a:buFont typeface="Arial" charset="0"/>
              <a:buNone/>
            </a:pPr>
            <a:r>
              <a:rPr lang="nl-NL" sz="2000" b="1" dirty="0" smtClean="0">
                <a:solidFill>
                  <a:schemeClr val="tx2"/>
                </a:solidFill>
              </a:rPr>
              <a:t>onderzoek</a:t>
            </a:r>
          </a:p>
        </p:txBody>
      </p:sp>
      <p:sp>
        <p:nvSpPr>
          <p:cNvPr id="5" name="Ovaal 4"/>
          <p:cNvSpPr/>
          <p:nvPr/>
        </p:nvSpPr>
        <p:spPr>
          <a:xfrm>
            <a:off x="2178844" y="1357313"/>
            <a:ext cx="4786313" cy="4143375"/>
          </a:xfrm>
          <a:prstGeom prst="ellipse">
            <a:avLst/>
          </a:prstGeom>
          <a:noFill/>
          <a:ln w="44450">
            <a:solidFill>
              <a:srgbClr val="FCB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3318FC"/>
              </a:solidFill>
              <a:cs typeface="Arial" charset="0"/>
            </a:endParaRPr>
          </a:p>
        </p:txBody>
      </p:sp>
      <p:sp>
        <p:nvSpPr>
          <p:cNvPr id="6" name="Punthaak 5"/>
          <p:cNvSpPr/>
          <p:nvPr/>
        </p:nvSpPr>
        <p:spPr>
          <a:xfrm rot="396460">
            <a:off x="4424613" y="1121373"/>
            <a:ext cx="428625" cy="428625"/>
          </a:xfrm>
          <a:prstGeom prst="chevron">
            <a:avLst/>
          </a:prstGeom>
          <a:solidFill>
            <a:srgbClr val="FCB0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20485" name="Rechthoek 10"/>
          <p:cNvSpPr>
            <a:spLocks noChangeArrowheads="1"/>
          </p:cNvSpPr>
          <p:nvPr/>
        </p:nvSpPr>
        <p:spPr bwMode="auto">
          <a:xfrm>
            <a:off x="3203848" y="260648"/>
            <a:ext cx="3059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000" b="1" dirty="0">
                <a:solidFill>
                  <a:schemeClr val="tx2"/>
                </a:solidFill>
              </a:rPr>
              <a:t>Fase 1: </a:t>
            </a:r>
          </a:p>
          <a:p>
            <a:pPr algn="ctr"/>
            <a:r>
              <a:rPr lang="nl-NL" sz="2000" b="1" dirty="0">
                <a:solidFill>
                  <a:schemeClr val="tx2"/>
                </a:solidFill>
              </a:rPr>
              <a:t>Tot een leervraag komen</a:t>
            </a:r>
          </a:p>
        </p:txBody>
      </p:sp>
      <p:sp>
        <p:nvSpPr>
          <p:cNvPr id="8" name="Punthaak 7"/>
          <p:cNvSpPr/>
          <p:nvPr/>
        </p:nvSpPr>
        <p:spPr>
          <a:xfrm rot="4795955">
            <a:off x="6701499" y="2780928"/>
            <a:ext cx="428625" cy="428625"/>
          </a:xfrm>
          <a:prstGeom prst="chevron">
            <a:avLst/>
          </a:prstGeom>
          <a:solidFill>
            <a:srgbClr val="FCB0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20487" name="Rechthoek 10"/>
          <p:cNvSpPr>
            <a:spLocks noChangeArrowheads="1"/>
          </p:cNvSpPr>
          <p:nvPr/>
        </p:nvSpPr>
        <p:spPr bwMode="auto">
          <a:xfrm>
            <a:off x="7308304" y="2420888"/>
            <a:ext cx="14017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 dirty="0">
                <a:solidFill>
                  <a:schemeClr val="tx2"/>
                </a:solidFill>
              </a:rPr>
              <a:t>Fase 2: </a:t>
            </a:r>
          </a:p>
          <a:p>
            <a:pPr algn="ctr"/>
            <a:r>
              <a:rPr lang="nl-NL" sz="2000" b="1" dirty="0">
                <a:solidFill>
                  <a:schemeClr val="tx2"/>
                </a:solidFill>
              </a:rPr>
              <a:t>Onderzoek </a:t>
            </a:r>
          </a:p>
          <a:p>
            <a:pPr algn="ctr"/>
            <a:r>
              <a:rPr lang="nl-NL" sz="2000" b="1" dirty="0">
                <a:solidFill>
                  <a:schemeClr val="tx2"/>
                </a:solidFill>
              </a:rPr>
              <a:t>ontwerpen</a:t>
            </a:r>
          </a:p>
        </p:txBody>
      </p:sp>
      <p:sp>
        <p:nvSpPr>
          <p:cNvPr id="10" name="Punthaak 9"/>
          <p:cNvSpPr/>
          <p:nvPr/>
        </p:nvSpPr>
        <p:spPr>
          <a:xfrm rot="11011060">
            <a:off x="4193466" y="5291885"/>
            <a:ext cx="428625" cy="428625"/>
          </a:xfrm>
          <a:prstGeom prst="chevron">
            <a:avLst/>
          </a:prstGeom>
          <a:solidFill>
            <a:srgbClr val="FCB0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20489" name="Rechthoek 10"/>
          <p:cNvSpPr>
            <a:spLocks noChangeArrowheads="1"/>
          </p:cNvSpPr>
          <p:nvPr/>
        </p:nvSpPr>
        <p:spPr bwMode="auto">
          <a:xfrm>
            <a:off x="3203848" y="5877272"/>
            <a:ext cx="2500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000" b="1" dirty="0">
                <a:solidFill>
                  <a:schemeClr val="tx2"/>
                </a:solidFill>
              </a:rPr>
              <a:t>Fase 3: </a:t>
            </a:r>
          </a:p>
          <a:p>
            <a:pPr algn="ctr"/>
            <a:r>
              <a:rPr lang="nl-NL" sz="2000" b="1" dirty="0">
                <a:solidFill>
                  <a:schemeClr val="tx2"/>
                </a:solidFill>
              </a:rPr>
              <a:t>Onderzoek uitvoeren</a:t>
            </a:r>
          </a:p>
        </p:txBody>
      </p:sp>
      <p:sp>
        <p:nvSpPr>
          <p:cNvPr id="12" name="Punthaak 11"/>
          <p:cNvSpPr/>
          <p:nvPr/>
        </p:nvSpPr>
        <p:spPr>
          <a:xfrm rot="14303947">
            <a:off x="2212407" y="4093742"/>
            <a:ext cx="428625" cy="428625"/>
          </a:xfrm>
          <a:prstGeom prst="chevron">
            <a:avLst/>
          </a:prstGeom>
          <a:solidFill>
            <a:srgbClr val="FCB0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20491" name="Rechthoek 10"/>
          <p:cNvSpPr>
            <a:spLocks noChangeArrowheads="1"/>
          </p:cNvSpPr>
          <p:nvPr/>
        </p:nvSpPr>
        <p:spPr bwMode="auto">
          <a:xfrm>
            <a:off x="395536" y="4437112"/>
            <a:ext cx="1800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000" b="1" dirty="0">
                <a:solidFill>
                  <a:schemeClr val="tx2"/>
                </a:solidFill>
              </a:rPr>
              <a:t>Fase 4: </a:t>
            </a:r>
          </a:p>
          <a:p>
            <a:pPr algn="ctr"/>
            <a:r>
              <a:rPr lang="nl-NL" sz="2000" b="1" dirty="0">
                <a:solidFill>
                  <a:schemeClr val="tx2"/>
                </a:solidFill>
              </a:rPr>
              <a:t>Presenteren</a:t>
            </a:r>
          </a:p>
        </p:txBody>
      </p:sp>
      <p:sp>
        <p:nvSpPr>
          <p:cNvPr id="14" name="Punthaak 13"/>
          <p:cNvSpPr/>
          <p:nvPr/>
        </p:nvSpPr>
        <p:spPr>
          <a:xfrm rot="19002091">
            <a:off x="2428390" y="2005470"/>
            <a:ext cx="428625" cy="428625"/>
          </a:xfrm>
          <a:prstGeom prst="chevron">
            <a:avLst/>
          </a:prstGeom>
          <a:solidFill>
            <a:srgbClr val="FCB0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20493" name="Rechthoek 10"/>
          <p:cNvSpPr>
            <a:spLocks noChangeArrowheads="1"/>
          </p:cNvSpPr>
          <p:nvPr/>
        </p:nvSpPr>
        <p:spPr bwMode="auto">
          <a:xfrm>
            <a:off x="467544" y="1556792"/>
            <a:ext cx="1800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000" b="1" dirty="0">
                <a:solidFill>
                  <a:schemeClr val="tx2"/>
                </a:solidFill>
              </a:rPr>
              <a:t>Fase 5: </a:t>
            </a:r>
          </a:p>
          <a:p>
            <a:pPr algn="ctr"/>
            <a:r>
              <a:rPr lang="nl-NL" sz="2000" b="1" dirty="0">
                <a:solidFill>
                  <a:schemeClr val="tx2"/>
                </a:solidFill>
              </a:rPr>
              <a:t>Reflecteren</a:t>
            </a:r>
          </a:p>
        </p:txBody>
      </p:sp>
      <p:pic>
        <p:nvPicPr>
          <p:cNvPr id="16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sp>
        <p:nvSpPr>
          <p:cNvPr id="17" name="Rechthoek 10"/>
          <p:cNvSpPr>
            <a:spLocks noChangeArrowheads="1"/>
          </p:cNvSpPr>
          <p:nvPr/>
        </p:nvSpPr>
        <p:spPr bwMode="auto">
          <a:xfrm>
            <a:off x="52064" y="260648"/>
            <a:ext cx="4824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</a:rPr>
              <a:t>Thema’s</a:t>
            </a:r>
            <a:endParaRPr lang="nl-NL" sz="2800" b="1" dirty="0">
              <a:solidFill>
                <a:schemeClr val="tx2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–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3"/>
          <p:cNvSpPr txBox="1">
            <a:spLocks noChangeArrowheads="1"/>
          </p:cNvSpPr>
          <p:nvPr/>
        </p:nvSpPr>
        <p:spPr bwMode="auto">
          <a:xfrm>
            <a:off x="411163" y="349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7" name="AutoShape 14"/>
          <p:cNvSpPr>
            <a:spLocks noChangeArrowheads="1"/>
          </p:cNvSpPr>
          <p:nvPr/>
        </p:nvSpPr>
        <p:spPr bwMode="auto">
          <a:xfrm>
            <a:off x="3643313" y="4071938"/>
            <a:ext cx="357187" cy="7143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37480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614613"/>
            <a:ext cx="382111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357313"/>
            <a:ext cx="38576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5284788"/>
            <a:ext cx="392906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4000500"/>
            <a:ext cx="37480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pic>
        <p:nvPicPr>
          <p:cNvPr id="3074" name="Picture 2" descr="D:\De Nieuwste School (PR)\DNS_Symbolen\86481387 aard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2265426"/>
            <a:ext cx="2360676" cy="2327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5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2276872"/>
            <a:ext cx="2952328" cy="678916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nl-NL" sz="2800" b="1" dirty="0" smtClean="0">
                <a:solidFill>
                  <a:schemeClr val="tx2"/>
                </a:solidFill>
              </a:rPr>
              <a:t>Leergemeenschap</a:t>
            </a:r>
            <a:endParaRPr lang="nl-NL" sz="2400" b="1" dirty="0" smtClean="0">
              <a:solidFill>
                <a:srgbClr val="507ABB"/>
              </a:solidFill>
              <a:latin typeface="ITC Officina Sans Book"/>
            </a:endParaRPr>
          </a:p>
          <a:p>
            <a:pPr algn="ctr" eaLnBrk="1" hangingPunct="1">
              <a:buFont typeface="Arial" charset="0"/>
              <a:buNone/>
            </a:pPr>
            <a:endParaRPr lang="nl-NL" sz="2400" b="1" dirty="0" smtClean="0">
              <a:solidFill>
                <a:srgbClr val="507ABB"/>
              </a:solidFill>
              <a:latin typeface="ITC Officina Sans Book"/>
            </a:endParaRPr>
          </a:p>
          <a:p>
            <a:pPr algn="ctr" eaLnBrk="1" hangingPunct="1">
              <a:buFont typeface="Arial" charset="0"/>
              <a:buNone/>
            </a:pPr>
            <a:endParaRPr lang="nl-NL" sz="2400" b="1" dirty="0" smtClean="0">
              <a:solidFill>
                <a:srgbClr val="507ABB"/>
              </a:solidFill>
              <a:latin typeface="ITC Officina Sans Book"/>
            </a:endParaRPr>
          </a:p>
          <a:p>
            <a:pPr algn="ctr" eaLnBrk="1" hangingPunct="1">
              <a:buFont typeface="Arial" charset="0"/>
              <a:buNone/>
            </a:pPr>
            <a:endParaRPr lang="nl-NL" sz="2400" b="1" dirty="0" smtClean="0">
              <a:solidFill>
                <a:srgbClr val="507ABB"/>
              </a:solidFill>
              <a:latin typeface="ITC Officina Sans Book"/>
            </a:endParaRPr>
          </a:p>
          <a:p>
            <a:pPr algn="ctr" eaLnBrk="1" hangingPunct="1">
              <a:buFont typeface="Arial" charset="0"/>
              <a:buNone/>
            </a:pPr>
            <a:endParaRPr lang="nl-NL" sz="2400" b="1" dirty="0" smtClean="0">
              <a:solidFill>
                <a:srgbClr val="507ABB"/>
              </a:solidFill>
              <a:latin typeface="ITC Officina Sans Book"/>
            </a:endParaRPr>
          </a:p>
          <a:p>
            <a:pPr algn="ctr" eaLnBrk="1" hangingPunct="1">
              <a:buFont typeface="Arial" charset="0"/>
              <a:buNone/>
            </a:pPr>
            <a:endParaRPr lang="nl-NL" sz="2400" b="1" dirty="0" smtClean="0">
              <a:solidFill>
                <a:srgbClr val="507ABB"/>
              </a:solidFill>
              <a:latin typeface="ITC Officina Sans Book"/>
            </a:endParaRPr>
          </a:p>
          <a:p>
            <a:pPr algn="ctr" eaLnBrk="1" hangingPunct="1">
              <a:buFont typeface="Arial" charset="0"/>
              <a:buNone/>
            </a:pPr>
            <a:endParaRPr lang="nl-NL" sz="2400" b="1" dirty="0" smtClean="0">
              <a:solidFill>
                <a:srgbClr val="507ABB"/>
              </a:solidFill>
              <a:latin typeface="ITC Officina Sans Book"/>
            </a:endParaRPr>
          </a:p>
        </p:txBody>
      </p:sp>
      <p:pic>
        <p:nvPicPr>
          <p:cNvPr id="5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pic>
        <p:nvPicPr>
          <p:cNvPr id="22532" name="Picture 4" descr="F:\PR foto's\No- 07 Ex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248" y="3534416"/>
            <a:ext cx="5004048" cy="3323584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0927" y="1052736"/>
            <a:ext cx="3642146" cy="309189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6300192" y="2114853"/>
            <a:ext cx="2843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tx2"/>
                </a:solidFill>
              </a:rPr>
              <a:t>Leren met, van </a:t>
            </a:r>
          </a:p>
          <a:p>
            <a:pPr algn="ctr"/>
            <a:r>
              <a:rPr lang="nl-NL" sz="2800" b="1" dirty="0" smtClean="0">
                <a:solidFill>
                  <a:schemeClr val="tx2"/>
                </a:solidFill>
              </a:rPr>
              <a:t>en aan elkaar</a:t>
            </a:r>
          </a:p>
        </p:txBody>
      </p:sp>
    </p:spTree>
    <p:extLst>
      <p:ext uri="{BB962C8B-B14F-4D97-AF65-F5344CB8AC3E}">
        <p14:creationId xmlns:p14="http://schemas.microsoft.com/office/powerpoint/2010/main" val="10993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No- 07 Daan de Kruijf VW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3295" y="2348880"/>
            <a:ext cx="2994863" cy="4509120"/>
          </a:xfrm>
          <a:prstGeom prst="rect">
            <a:avLst/>
          </a:prstGeom>
        </p:spPr>
      </p:pic>
      <p:sp>
        <p:nvSpPr>
          <p:cNvPr id="14339" name="Rechthoek 10"/>
          <p:cNvSpPr>
            <a:spLocks noChangeArrowheads="1"/>
          </p:cNvSpPr>
          <p:nvPr/>
        </p:nvSpPr>
        <p:spPr bwMode="auto">
          <a:xfrm>
            <a:off x="395536" y="279987"/>
            <a:ext cx="4824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Wat is de rol van de mentor?</a:t>
            </a:r>
          </a:p>
        </p:txBody>
      </p:sp>
      <p:sp>
        <p:nvSpPr>
          <p:cNvPr id="14340" name="Rechthoek 10"/>
          <p:cNvSpPr>
            <a:spLocks noChangeArrowheads="1"/>
          </p:cNvSpPr>
          <p:nvPr/>
        </p:nvSpPr>
        <p:spPr bwMode="auto">
          <a:xfrm>
            <a:off x="395536" y="842971"/>
            <a:ext cx="7993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5113" indent="-265113"/>
            <a:r>
              <a:rPr lang="en-US" sz="2400" b="1" dirty="0" err="1">
                <a:solidFill>
                  <a:schemeClr val="tx2"/>
                </a:solidFill>
              </a:rPr>
              <a:t>Makelaar</a:t>
            </a:r>
            <a:r>
              <a:rPr lang="en-US" sz="2400" b="1" dirty="0">
                <a:solidFill>
                  <a:schemeClr val="tx2"/>
                </a:solidFill>
              </a:rPr>
              <a:t> van </a:t>
            </a:r>
            <a:r>
              <a:rPr lang="en-US" sz="2400" b="1" dirty="0" err="1">
                <a:solidFill>
                  <a:schemeClr val="tx2"/>
                </a:solidFill>
              </a:rPr>
              <a:t>relaties</a:t>
            </a:r>
            <a:endParaRPr lang="en-US" sz="2400" b="1" dirty="0">
              <a:solidFill>
                <a:schemeClr val="tx2"/>
              </a:solidFill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2"/>
                </a:solidFill>
              </a:rPr>
              <a:t>onderhoudt </a:t>
            </a:r>
            <a:r>
              <a:rPr lang="nl-NL" sz="2400" dirty="0">
                <a:solidFill>
                  <a:schemeClr val="tx2"/>
                </a:solidFill>
              </a:rPr>
              <a:t>contact met ouders en alle andere begeleiders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eerste aanspreekpunt bij elke </a:t>
            </a:r>
            <a:r>
              <a:rPr lang="nl-NL" sz="2400" dirty="0" smtClean="0">
                <a:solidFill>
                  <a:schemeClr val="tx2"/>
                </a:solidFill>
              </a:rPr>
              <a:t>vraag</a:t>
            </a:r>
          </a:p>
        </p:txBody>
      </p:sp>
      <p:pic>
        <p:nvPicPr>
          <p:cNvPr id="7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sp>
        <p:nvSpPr>
          <p:cNvPr id="2" name="Rechthoek 1"/>
          <p:cNvSpPr/>
          <p:nvPr/>
        </p:nvSpPr>
        <p:spPr>
          <a:xfrm>
            <a:off x="395536" y="2348880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</a:rPr>
              <a:t>Kennen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chemeClr val="tx2"/>
                </a:solidFill>
              </a:rPr>
              <a:t>Kunnen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chemeClr val="tx2"/>
                </a:solidFill>
              </a:rPr>
              <a:t>Willen</a:t>
            </a:r>
            <a:r>
              <a:rPr lang="en-US" sz="2400" b="1" dirty="0">
                <a:solidFill>
                  <a:schemeClr val="tx2"/>
                </a:solidFill>
              </a:rPr>
              <a:t>, Worden en </a:t>
            </a:r>
            <a:r>
              <a:rPr lang="en-US" sz="2400" b="1" dirty="0" err="1">
                <a:solidFill>
                  <a:schemeClr val="tx2"/>
                </a:solidFill>
              </a:rPr>
              <a:t>Zijn</a:t>
            </a:r>
            <a:endParaRPr lang="en-US" sz="2400" b="1" dirty="0">
              <a:solidFill>
                <a:schemeClr val="tx2"/>
              </a:solidFill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begeleiding en ondersteuning van de leerling  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stimuleert en begeleidt de veelzijdige ontwikkeling 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aandacht voor persoonlijke ontwikkeling en competenties 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stimuleert leerling om op ontwikkeling te reflecteren. 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bewaakt de voortgang</a:t>
            </a:r>
          </a:p>
        </p:txBody>
      </p:sp>
    </p:spTree>
    <p:extLst>
      <p:ext uri="{BB962C8B-B14F-4D97-AF65-F5344CB8AC3E}">
        <p14:creationId xmlns:p14="http://schemas.microsoft.com/office/powerpoint/2010/main" val="8612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pic>
        <p:nvPicPr>
          <p:cNvPr id="3074" name="Picture 2" descr="D:\De Nieuwste School (PR)\DNS_Symbolen\86481387 aar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564904"/>
            <a:ext cx="2360676" cy="2327148"/>
          </a:xfrm>
          <a:prstGeom prst="rect">
            <a:avLst/>
          </a:prstGeom>
          <a:noFill/>
        </p:spPr>
      </p:pic>
      <p:sp>
        <p:nvSpPr>
          <p:cNvPr id="11" name="Rechthoek 10"/>
          <p:cNvSpPr/>
          <p:nvPr/>
        </p:nvSpPr>
        <p:spPr>
          <a:xfrm>
            <a:off x="0" y="112474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tx2"/>
                </a:solidFill>
              </a:rPr>
              <a:t>Het schoolconcept… de uitgangspunten</a:t>
            </a:r>
          </a:p>
          <a:p>
            <a:pPr algn="ctr"/>
            <a:endParaRPr lang="nl-NL" b="1" dirty="0" smtClean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r>
              <a:rPr lang="nl-NL" sz="3200" i="1" dirty="0" smtClean="0">
                <a:solidFill>
                  <a:schemeClr val="tx2"/>
                </a:solidFill>
              </a:rPr>
              <a:t>Uitgaan van de </a:t>
            </a:r>
            <a:r>
              <a:rPr lang="nl-NL" sz="3200" b="1" i="1" dirty="0" smtClean="0">
                <a:solidFill>
                  <a:schemeClr val="tx2"/>
                </a:solidFill>
              </a:rPr>
              <a:t>verwondering</a:t>
            </a:r>
            <a:r>
              <a:rPr lang="nl-NL" sz="3200" i="1" dirty="0" smtClean="0">
                <a:solidFill>
                  <a:schemeClr val="tx2"/>
                </a:solidFill>
              </a:rPr>
              <a:t> van de leerlingen</a:t>
            </a:r>
          </a:p>
          <a:p>
            <a:pPr marL="457200" indent="-457200">
              <a:buFontTx/>
              <a:buChar char="-"/>
            </a:pPr>
            <a:r>
              <a:rPr lang="nl-NL" sz="3200" i="1" dirty="0" smtClean="0">
                <a:solidFill>
                  <a:schemeClr val="tx2"/>
                </a:solidFill>
              </a:rPr>
              <a:t>Van elkaar leren in de </a:t>
            </a:r>
            <a:r>
              <a:rPr lang="nl-NL" sz="3200" b="1" i="1" dirty="0" smtClean="0">
                <a:solidFill>
                  <a:schemeClr val="tx2"/>
                </a:solidFill>
              </a:rPr>
              <a:t>leergemeenschap</a:t>
            </a:r>
          </a:p>
          <a:p>
            <a:pPr marL="457200" indent="-457200">
              <a:buFontTx/>
              <a:buChar char="-"/>
            </a:pPr>
            <a:r>
              <a:rPr lang="nl-NL" sz="3200" i="1" dirty="0" smtClean="0">
                <a:solidFill>
                  <a:schemeClr val="tx2"/>
                </a:solidFill>
              </a:rPr>
              <a:t>Het geleerde </a:t>
            </a:r>
            <a:r>
              <a:rPr lang="nl-NL" sz="3200" b="1" i="1" dirty="0" smtClean="0">
                <a:solidFill>
                  <a:schemeClr val="tx2"/>
                </a:solidFill>
              </a:rPr>
              <a:t>vastleggen</a:t>
            </a:r>
          </a:p>
          <a:p>
            <a:pPr marL="914400" lvl="1" indent="-457200">
              <a:buFontTx/>
              <a:buChar char="-"/>
            </a:pPr>
            <a:r>
              <a:rPr lang="nl-NL" sz="3200" i="1" dirty="0" smtClean="0">
                <a:solidFill>
                  <a:schemeClr val="tx2"/>
                </a:solidFill>
              </a:rPr>
              <a:t>Inhouden, vaardigheden en zelfkennis</a:t>
            </a:r>
          </a:p>
          <a:p>
            <a:pPr marL="457200" indent="-457200">
              <a:buFontTx/>
              <a:buChar char="-"/>
            </a:pPr>
            <a:endParaRPr lang="nl-NL" sz="3200" i="1" dirty="0" smtClean="0">
              <a:solidFill>
                <a:schemeClr val="tx2"/>
              </a:solidFill>
            </a:endParaRPr>
          </a:p>
          <a:p>
            <a:r>
              <a:rPr lang="nl-NL" sz="3200" dirty="0" smtClean="0">
                <a:solidFill>
                  <a:schemeClr val="tx2"/>
                </a:solidFill>
              </a:rPr>
              <a:t>Daarbij veel termen als; </a:t>
            </a:r>
          </a:p>
          <a:p>
            <a:r>
              <a:rPr lang="nl-NL" sz="3200" dirty="0" smtClean="0">
                <a:solidFill>
                  <a:schemeClr val="tx2"/>
                </a:solidFill>
              </a:rPr>
              <a:t>sociaal constructivisme (o.a. </a:t>
            </a:r>
            <a:r>
              <a:rPr lang="nl-NL" sz="3200" dirty="0" err="1" smtClean="0">
                <a:solidFill>
                  <a:schemeClr val="tx2"/>
                </a:solidFill>
              </a:rPr>
              <a:t>Dewey</a:t>
            </a:r>
            <a:r>
              <a:rPr lang="nl-NL" sz="3200" dirty="0" smtClean="0">
                <a:solidFill>
                  <a:schemeClr val="tx2"/>
                </a:solidFill>
              </a:rPr>
              <a:t>), zone van naaste ontwikkeling (</a:t>
            </a:r>
            <a:r>
              <a:rPr lang="nl-NL" sz="3200" dirty="0" err="1" smtClean="0">
                <a:solidFill>
                  <a:schemeClr val="tx2"/>
                </a:solidFill>
              </a:rPr>
              <a:t>Vygotsky</a:t>
            </a:r>
            <a:r>
              <a:rPr lang="nl-NL" sz="3200" dirty="0" smtClean="0">
                <a:solidFill>
                  <a:schemeClr val="tx2"/>
                </a:solidFill>
              </a:rPr>
              <a:t>), krachtige leeromgeving, betekenisvol leren, eigenaarschap.</a:t>
            </a:r>
          </a:p>
          <a:p>
            <a:pPr algn="ctr"/>
            <a:endParaRPr lang="nl-NL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</a:rPr>
              <a:t>Van visie naar praktijk</a:t>
            </a:r>
            <a:endParaRPr lang="nl-N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4785395"/>
          </a:xfrm>
        </p:spPr>
        <p:txBody>
          <a:bodyPr/>
          <a:lstStyle/>
          <a:p>
            <a:r>
              <a:rPr lang="nl-NL" dirty="0" smtClean="0"/>
              <a:t>Algemeen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sz="1000" dirty="0" smtClean="0"/>
          </a:p>
          <a:p>
            <a:r>
              <a:rPr lang="nl-NL" dirty="0" smtClean="0"/>
              <a:t>De Nieuwste School</a:t>
            </a:r>
            <a:endParaRPr lang="nl-NL" dirty="0"/>
          </a:p>
        </p:txBody>
      </p:sp>
      <p:sp>
        <p:nvSpPr>
          <p:cNvPr id="4" name="Stroomdiagram: Proces 3"/>
          <p:cNvSpPr/>
          <p:nvPr/>
        </p:nvSpPr>
        <p:spPr>
          <a:xfrm>
            <a:off x="171528" y="1879252"/>
            <a:ext cx="2088232" cy="1728192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Visie / Theorie</a:t>
            </a:r>
          </a:p>
          <a:p>
            <a:pPr algn="ctr"/>
            <a:r>
              <a:rPr lang="nl-NL" b="1" dirty="0">
                <a:solidFill>
                  <a:schemeClr val="tx1"/>
                </a:solidFill>
              </a:rPr>
              <a:t>v</a:t>
            </a:r>
            <a:r>
              <a:rPr lang="nl-NL" b="1" dirty="0" smtClean="0">
                <a:solidFill>
                  <a:schemeClr val="tx1"/>
                </a:solidFill>
              </a:rPr>
              <a:t>astgelegd in lesmateriaal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7" name="Stroomdiagram: Proces 6"/>
          <p:cNvSpPr/>
          <p:nvPr/>
        </p:nvSpPr>
        <p:spPr>
          <a:xfrm>
            <a:off x="3483896" y="1879252"/>
            <a:ext cx="2114802" cy="1728192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Interpretatie  docent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8" name="Stroomdiagram: Proces 7"/>
          <p:cNvSpPr/>
          <p:nvPr/>
        </p:nvSpPr>
        <p:spPr>
          <a:xfrm>
            <a:off x="6868272" y="1879251"/>
            <a:ext cx="2088232" cy="1709767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 smtClean="0">
                <a:solidFill>
                  <a:schemeClr val="tx1"/>
                </a:solidFill>
              </a:rPr>
              <a:t>Onderwijs-praktijk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9" name="PIJL-RECHTS 8"/>
          <p:cNvSpPr/>
          <p:nvPr/>
        </p:nvSpPr>
        <p:spPr>
          <a:xfrm>
            <a:off x="2389397" y="25010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b="1"/>
          </a:p>
        </p:txBody>
      </p:sp>
      <p:sp>
        <p:nvSpPr>
          <p:cNvPr id="10" name="PIJL-RECHTS 9"/>
          <p:cNvSpPr/>
          <p:nvPr/>
        </p:nvSpPr>
        <p:spPr>
          <a:xfrm>
            <a:off x="5745848" y="24918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b="1"/>
          </a:p>
        </p:txBody>
      </p:sp>
      <p:sp>
        <p:nvSpPr>
          <p:cNvPr id="11" name="Stroomdiagram: Proces 10"/>
          <p:cNvSpPr/>
          <p:nvPr/>
        </p:nvSpPr>
        <p:spPr>
          <a:xfrm>
            <a:off x="179512" y="4653136"/>
            <a:ext cx="2088232" cy="1800200"/>
          </a:xfrm>
          <a:prstGeom prst="flowChartProcess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Schoolconcept DNS</a:t>
            </a:r>
          </a:p>
        </p:txBody>
      </p:sp>
      <p:sp>
        <p:nvSpPr>
          <p:cNvPr id="12" name="Stroomdiagram: Proces 11"/>
          <p:cNvSpPr/>
          <p:nvPr/>
        </p:nvSpPr>
        <p:spPr>
          <a:xfrm>
            <a:off x="3491880" y="4653136"/>
            <a:ext cx="2114802" cy="1800200"/>
          </a:xfrm>
          <a:prstGeom prst="flowChartProcess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Docent = ontwerper eigen praktijk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13" name="Stroomdiagram: Proces 12"/>
          <p:cNvSpPr/>
          <p:nvPr/>
        </p:nvSpPr>
        <p:spPr>
          <a:xfrm>
            <a:off x="6876256" y="4653136"/>
            <a:ext cx="2088232" cy="1800200"/>
          </a:xfrm>
          <a:prstGeom prst="flowChartProcess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 smtClean="0">
                <a:solidFill>
                  <a:schemeClr val="tx1"/>
                </a:solidFill>
              </a:rPr>
              <a:t>Onderwijs-praktijk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16" name="PIJL-LINKS en -RECHTS 15"/>
          <p:cNvSpPr/>
          <p:nvPr/>
        </p:nvSpPr>
        <p:spPr>
          <a:xfrm>
            <a:off x="2267744" y="531092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PIJL-LINKS en -RECHTS 16"/>
          <p:cNvSpPr/>
          <p:nvPr/>
        </p:nvSpPr>
        <p:spPr>
          <a:xfrm>
            <a:off x="5606682" y="5310920"/>
            <a:ext cx="126957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Picture 2" descr="logo-D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946" y="0"/>
            <a:ext cx="2349054" cy="67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PR foto's\No- 02 Franka Buitenhuis VWO_b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4554940" cy="6858000"/>
          </a:xfrm>
          <a:prstGeom prst="rect">
            <a:avLst/>
          </a:prstGeom>
          <a:noFill/>
        </p:spPr>
      </p:pic>
      <p:pic>
        <p:nvPicPr>
          <p:cNvPr id="3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5148064" y="2890391"/>
            <a:ext cx="39959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tx2"/>
                </a:solidFill>
              </a:rPr>
              <a:t>Martin Vos</a:t>
            </a:r>
          </a:p>
          <a:p>
            <a:pPr algn="ctr"/>
            <a:r>
              <a:rPr lang="nl-NL" b="1" dirty="0" smtClean="0">
                <a:solidFill>
                  <a:schemeClr val="tx2"/>
                </a:solidFill>
              </a:rPr>
              <a:t>Expert Science (Scheikunde, NLT)</a:t>
            </a:r>
          </a:p>
          <a:p>
            <a:pPr algn="ctr"/>
            <a:r>
              <a:rPr lang="nl-NL" b="1" dirty="0" smtClean="0">
                <a:solidFill>
                  <a:schemeClr val="tx2"/>
                </a:solidFill>
              </a:rPr>
              <a:t>Mentor Bovenbouw Science</a:t>
            </a:r>
          </a:p>
          <a:p>
            <a:pPr algn="ctr"/>
            <a:endParaRPr lang="nl-NL" b="1" dirty="0">
              <a:solidFill>
                <a:schemeClr val="tx2"/>
              </a:solidFill>
            </a:endParaRPr>
          </a:p>
          <a:p>
            <a:pPr algn="ctr"/>
            <a:r>
              <a:rPr lang="nl-NL" b="1" dirty="0" smtClean="0">
                <a:solidFill>
                  <a:schemeClr val="tx2"/>
                </a:solidFill>
              </a:rPr>
              <a:t>Achtergrond: promotieonderzoek naar (scheikunde)docenten en </a:t>
            </a:r>
          </a:p>
          <a:p>
            <a:pPr algn="ctr"/>
            <a:r>
              <a:rPr lang="nl-NL" b="1" dirty="0" smtClean="0">
                <a:solidFill>
                  <a:schemeClr val="tx2"/>
                </a:solidFill>
              </a:rPr>
              <a:t>context-rijk onderwijs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pic>
        <p:nvPicPr>
          <p:cNvPr id="3074" name="Picture 2" descr="D:\De Nieuwste School (PR)\DNS_Symbolen\86481387 aar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531104"/>
            <a:ext cx="2360676" cy="2327148"/>
          </a:xfrm>
          <a:prstGeom prst="rect">
            <a:avLst/>
          </a:prstGeom>
          <a:noFill/>
        </p:spPr>
      </p:pic>
      <p:sp>
        <p:nvSpPr>
          <p:cNvPr id="11" name="Rechthoek 10"/>
          <p:cNvSpPr/>
          <p:nvPr/>
        </p:nvSpPr>
        <p:spPr>
          <a:xfrm>
            <a:off x="0" y="977783"/>
            <a:ext cx="92525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tx2"/>
                </a:solidFill>
              </a:rPr>
              <a:t>Hoe doen we dit …. ?</a:t>
            </a:r>
          </a:p>
          <a:p>
            <a:endParaRPr lang="nl-NL" sz="3200" dirty="0" smtClean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r>
              <a:rPr lang="nl-NL" sz="3200" dirty="0" smtClean="0">
                <a:solidFill>
                  <a:schemeClr val="tx2"/>
                </a:solidFill>
              </a:rPr>
              <a:t>Iedereen op zijn eigen manier, volgens eigen 	interpretatie van wat goed is.</a:t>
            </a:r>
          </a:p>
          <a:p>
            <a:pPr marL="457200" indent="-457200">
              <a:buFontTx/>
              <a:buChar char="-"/>
            </a:pPr>
            <a:r>
              <a:rPr lang="nl-NL" sz="3200" dirty="0" smtClean="0">
                <a:solidFill>
                  <a:schemeClr val="tx2"/>
                </a:solidFill>
              </a:rPr>
              <a:t>Veel onderling overleg, veel samenwerking</a:t>
            </a:r>
          </a:p>
          <a:p>
            <a:r>
              <a:rPr lang="nl-NL" sz="3200" dirty="0">
                <a:solidFill>
                  <a:schemeClr val="tx2"/>
                </a:solidFill>
              </a:rPr>
              <a:t>	</a:t>
            </a:r>
            <a:r>
              <a:rPr lang="nl-NL" sz="3200" dirty="0" smtClean="0">
                <a:solidFill>
                  <a:schemeClr val="tx2"/>
                </a:solidFill>
              </a:rPr>
              <a:t>maar niet systematisch en </a:t>
            </a:r>
          </a:p>
          <a:p>
            <a:r>
              <a:rPr lang="nl-NL" sz="3200" dirty="0" smtClean="0">
                <a:solidFill>
                  <a:schemeClr val="tx2"/>
                </a:solidFill>
              </a:rPr>
              <a:t>	onder hoge tijd- en prestatiedruk.</a:t>
            </a:r>
          </a:p>
          <a:p>
            <a:endParaRPr lang="nl-NL" sz="3200" dirty="0">
              <a:solidFill>
                <a:schemeClr val="tx2"/>
              </a:solidFill>
            </a:endParaRPr>
          </a:p>
          <a:p>
            <a:r>
              <a:rPr lang="nl-NL" sz="3200" dirty="0" smtClean="0">
                <a:solidFill>
                  <a:schemeClr val="tx2"/>
                </a:solidFill>
              </a:rPr>
              <a:t>Gevolg: iedereen volgt eigen beeld van schoolconcept, maar geen gemeenschappelijke taal.</a:t>
            </a:r>
          </a:p>
        </p:txBody>
      </p:sp>
    </p:spTree>
    <p:extLst>
      <p:ext uri="{BB962C8B-B14F-4D97-AF65-F5344CB8AC3E}">
        <p14:creationId xmlns:p14="http://schemas.microsoft.com/office/powerpoint/2010/main" val="3187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fbeelding 32" descr="No- 07 Daan de Kruijf V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6052" y="3823175"/>
            <a:ext cx="2015667" cy="303482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59950"/>
            <a:ext cx="9144000" cy="5073427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nl-NL" sz="2800" dirty="0" smtClean="0">
                <a:solidFill>
                  <a:schemeClr val="tx2"/>
                </a:solidFill>
              </a:rPr>
              <a:t>Als hulpmiddel </a:t>
            </a:r>
            <a:r>
              <a:rPr lang="nl-NL" sz="2800" dirty="0">
                <a:solidFill>
                  <a:schemeClr val="tx2"/>
                </a:solidFill>
              </a:rPr>
              <a:t>en inspiratie bij nemen van beslissingen in lijn met schoolconcept.</a:t>
            </a:r>
          </a:p>
          <a:p>
            <a:pPr lvl="0">
              <a:buFontTx/>
              <a:buChar char="-"/>
            </a:pPr>
            <a:r>
              <a:rPr lang="nl-NL" sz="2800" dirty="0" smtClean="0">
                <a:solidFill>
                  <a:schemeClr val="tx2"/>
                </a:solidFill>
              </a:rPr>
              <a:t>Als hulpmiddel </a:t>
            </a:r>
            <a:r>
              <a:rPr lang="nl-NL" sz="2800" dirty="0">
                <a:solidFill>
                  <a:schemeClr val="tx2"/>
                </a:solidFill>
              </a:rPr>
              <a:t>om gesprek </a:t>
            </a:r>
            <a:r>
              <a:rPr lang="nl-NL" sz="2800" dirty="0" smtClean="0">
                <a:solidFill>
                  <a:schemeClr val="tx2"/>
                </a:solidFill>
              </a:rPr>
              <a:t>met elkaar aan </a:t>
            </a:r>
            <a:r>
              <a:rPr lang="nl-NL" sz="2800" dirty="0">
                <a:solidFill>
                  <a:schemeClr val="tx2"/>
                </a:solidFill>
              </a:rPr>
              <a:t>te gaan over hoe en wat we doen.</a:t>
            </a:r>
          </a:p>
          <a:p>
            <a:pPr marL="0" indent="0">
              <a:buNone/>
            </a:pPr>
            <a:endParaRPr lang="nl-NL" sz="14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sz="2800" dirty="0" smtClean="0">
                <a:solidFill>
                  <a:schemeClr val="tx2"/>
                </a:solidFill>
              </a:rPr>
              <a:t>Een ontwerpprincipe </a:t>
            </a:r>
            <a:r>
              <a:rPr lang="nl-NL" sz="2800" dirty="0">
                <a:solidFill>
                  <a:schemeClr val="tx2"/>
                </a:solidFill>
              </a:rPr>
              <a:t>bestaat uit </a:t>
            </a:r>
            <a:r>
              <a:rPr lang="nl-NL" sz="2800" dirty="0" smtClean="0">
                <a:solidFill>
                  <a:schemeClr val="tx2"/>
                </a:solidFill>
              </a:rPr>
              <a:t>3 elementen:</a:t>
            </a:r>
          </a:p>
          <a:p>
            <a:pPr lvl="4">
              <a:buFontTx/>
              <a:buChar char="-"/>
            </a:pPr>
            <a:r>
              <a:rPr lang="nl-NL" sz="2800" dirty="0" smtClean="0">
                <a:solidFill>
                  <a:schemeClr val="tx2"/>
                </a:solidFill>
              </a:rPr>
              <a:t>Wat? 		Wat wil je zien?</a:t>
            </a:r>
          </a:p>
          <a:p>
            <a:pPr lvl="4">
              <a:buFontTx/>
              <a:buChar char="-"/>
            </a:pPr>
            <a:r>
              <a:rPr lang="nl-NL" sz="2800" dirty="0" smtClean="0">
                <a:solidFill>
                  <a:schemeClr val="tx2"/>
                </a:solidFill>
              </a:rPr>
              <a:t>Waarom?		Waarom is dit belangrijk?</a:t>
            </a:r>
          </a:p>
          <a:p>
            <a:pPr lvl="4">
              <a:buFontTx/>
              <a:buChar char="-"/>
            </a:pPr>
            <a:r>
              <a:rPr lang="nl-NL" sz="2800" dirty="0" smtClean="0">
                <a:solidFill>
                  <a:schemeClr val="tx2"/>
                </a:solidFill>
              </a:rPr>
              <a:t>Hoe?		Hoe bereik je dit?</a:t>
            </a:r>
            <a:endParaRPr lang="nl-NL" sz="2800" dirty="0">
              <a:solidFill>
                <a:schemeClr val="tx2"/>
              </a:solidFill>
            </a:endParaRPr>
          </a:p>
          <a:p>
            <a:endParaRPr lang="nl-NL" dirty="0" smtClean="0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3599888" y="5819002"/>
            <a:ext cx="357187" cy="7143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" name="Ondertitel 2"/>
          <p:cNvSpPr>
            <a:spLocks noGrp="1"/>
          </p:cNvSpPr>
          <p:nvPr/>
        </p:nvSpPr>
        <p:spPr>
          <a:xfrm>
            <a:off x="1612742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539552" y="336048"/>
            <a:ext cx="8229600" cy="1143000"/>
          </a:xfrm>
        </p:spPr>
        <p:txBody>
          <a:bodyPr/>
          <a:lstStyle/>
          <a:p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</a:rPr>
              <a:t>Formuleren van ontwerpprincipes</a:t>
            </a:r>
            <a:endParaRPr lang="nl-N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Picture 2" descr="logo-D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946" y="0"/>
            <a:ext cx="2349054" cy="67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01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</a:rPr>
              <a:t>Opbrengst ontwerpprincipes</a:t>
            </a:r>
            <a:endParaRPr lang="nl-N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chemeClr val="tx2"/>
                </a:solidFill>
              </a:rPr>
              <a:t>U</a:t>
            </a:r>
            <a:r>
              <a:rPr lang="nl-NL" sz="2800" dirty="0" smtClean="0">
                <a:solidFill>
                  <a:schemeClr val="tx2"/>
                </a:solidFill>
              </a:rPr>
              <a:t>itgangspunten </a:t>
            </a:r>
            <a:r>
              <a:rPr lang="nl-NL" sz="2800" dirty="0">
                <a:solidFill>
                  <a:schemeClr val="tx2"/>
                </a:solidFill>
              </a:rPr>
              <a:t>DNS, omgebogen tot de </a:t>
            </a:r>
            <a:r>
              <a:rPr lang="nl-NL" sz="2800" dirty="0" smtClean="0">
                <a:solidFill>
                  <a:schemeClr val="tx2"/>
                </a:solidFill>
              </a:rPr>
              <a:t>volgende </a:t>
            </a:r>
            <a:r>
              <a:rPr lang="nl-NL" sz="2800" dirty="0">
                <a:solidFill>
                  <a:schemeClr val="tx2"/>
                </a:solidFill>
              </a:rPr>
              <a:t>ontwerpprincipes:</a:t>
            </a:r>
          </a:p>
          <a:p>
            <a:pPr lvl="1">
              <a:buFontTx/>
              <a:buChar char="-"/>
            </a:pPr>
            <a:r>
              <a:rPr lang="nl-NL" sz="2400" b="1" dirty="0" smtClean="0">
                <a:solidFill>
                  <a:schemeClr val="tx2"/>
                </a:solidFill>
              </a:rPr>
              <a:t>Verwondering</a:t>
            </a:r>
            <a:r>
              <a:rPr lang="nl-NL" sz="2400" dirty="0" smtClean="0">
                <a:solidFill>
                  <a:schemeClr val="tx2"/>
                </a:solidFill>
              </a:rPr>
              <a:t>; leren start op basis van nieuwsgierigheid</a:t>
            </a:r>
            <a:endParaRPr lang="nl-NL" sz="2400" dirty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nl-NL" sz="2400" b="1" dirty="0" smtClean="0">
                <a:solidFill>
                  <a:schemeClr val="tx2"/>
                </a:solidFill>
              </a:rPr>
              <a:t>Eigenaarschap</a:t>
            </a:r>
            <a:r>
              <a:rPr lang="nl-NL" sz="2400" dirty="0" smtClean="0">
                <a:solidFill>
                  <a:schemeClr val="tx2"/>
                </a:solidFill>
              </a:rPr>
              <a:t>; leren wordt betekenisvol als het van jezelf is</a:t>
            </a:r>
            <a:endParaRPr lang="nl-NL" sz="2400" dirty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nl-NL" sz="2400" b="1" dirty="0" smtClean="0">
                <a:solidFill>
                  <a:schemeClr val="tx2"/>
                </a:solidFill>
              </a:rPr>
              <a:t>Leren zichtbaar maken</a:t>
            </a:r>
            <a:r>
              <a:rPr lang="nl-NL" sz="2400" dirty="0" smtClean="0">
                <a:solidFill>
                  <a:schemeClr val="tx2"/>
                </a:solidFill>
              </a:rPr>
              <a:t>; het geleerde wordt aangescherpt door 				 het zichtbaar te maken.</a:t>
            </a:r>
            <a:endParaRPr lang="nl-NL" sz="2400" dirty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nl-NL" sz="2400" b="1" dirty="0" smtClean="0">
                <a:solidFill>
                  <a:schemeClr val="tx2"/>
                </a:solidFill>
              </a:rPr>
              <a:t>Leergemeenschap</a:t>
            </a:r>
            <a:r>
              <a:rPr lang="nl-NL" sz="2400" dirty="0" smtClean="0">
                <a:solidFill>
                  <a:schemeClr val="tx2"/>
                </a:solidFill>
              </a:rPr>
              <a:t>; leren vindt plaats in interactie met elkaar</a:t>
            </a:r>
            <a:endParaRPr lang="nl-NL" sz="2400" b="1" dirty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endParaRPr lang="nl-NL" sz="2400" b="1" dirty="0" smtClean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nl-NL" sz="2400" b="1" dirty="0" smtClean="0">
                <a:solidFill>
                  <a:schemeClr val="tx2"/>
                </a:solidFill>
              </a:rPr>
              <a:t>(</a:t>
            </a:r>
            <a:r>
              <a:rPr lang="nl-NL" sz="2400" b="1" dirty="0">
                <a:solidFill>
                  <a:schemeClr val="tx2"/>
                </a:solidFill>
              </a:rPr>
              <a:t>Fractal</a:t>
            </a:r>
            <a:r>
              <a:rPr lang="nl-NL" sz="2400" b="1" dirty="0" smtClean="0">
                <a:solidFill>
                  <a:schemeClr val="tx2"/>
                </a:solidFill>
              </a:rPr>
              <a:t>)</a:t>
            </a:r>
            <a:r>
              <a:rPr lang="nl-NL" sz="2400" dirty="0" smtClean="0">
                <a:solidFill>
                  <a:schemeClr val="tx2"/>
                </a:solidFill>
              </a:rPr>
              <a:t>; wat voor leerlingen geldt, geldt ook voor docenten en </a:t>
            </a:r>
            <a:r>
              <a:rPr lang="nl-NL" sz="2400" dirty="0" err="1" smtClean="0">
                <a:solidFill>
                  <a:schemeClr val="tx2"/>
                </a:solidFill>
              </a:rPr>
              <a:t>vice</a:t>
            </a:r>
            <a:r>
              <a:rPr lang="nl-NL" sz="2400" dirty="0" smtClean="0">
                <a:solidFill>
                  <a:schemeClr val="tx2"/>
                </a:solidFill>
              </a:rPr>
              <a:t> versa</a:t>
            </a:r>
            <a:endParaRPr lang="nl-NL" sz="2400" b="1" dirty="0">
              <a:solidFill>
                <a:schemeClr val="tx2"/>
              </a:solidFill>
            </a:endParaRPr>
          </a:p>
          <a:p>
            <a:pPr lvl="1">
              <a:buNone/>
            </a:pPr>
            <a:endParaRPr lang="nl-NL" dirty="0" smtClean="0">
              <a:solidFill>
                <a:srgbClr val="507ABB"/>
              </a:solidFill>
              <a:latin typeface="ITC Officina Sans Book"/>
            </a:endParaRPr>
          </a:p>
          <a:p>
            <a:pPr lvl="1"/>
            <a:endParaRPr lang="nl-NL" dirty="0">
              <a:solidFill>
                <a:srgbClr val="507ABB"/>
              </a:solidFill>
              <a:latin typeface="ITC Officina Sans Book"/>
            </a:endParaRPr>
          </a:p>
        </p:txBody>
      </p:sp>
      <p:pic>
        <p:nvPicPr>
          <p:cNvPr id="4" name="Picture 2" descr="logo-D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349054" cy="67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2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No- 07 Daan de Kruijf V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2348880"/>
            <a:ext cx="2994863" cy="45091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016731"/>
            <a:ext cx="6192688" cy="5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</a:rPr>
              <a:t>Samenhang ontwerpprincipes</a:t>
            </a:r>
            <a:endParaRPr lang="nl-N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</a:rPr>
              <a:t>Bovenbouw </a:t>
            </a:r>
            <a:r>
              <a:rPr lang="nl-NL" sz="4000" b="1" dirty="0" err="1" smtClean="0">
                <a:solidFill>
                  <a:schemeClr val="accent1">
                    <a:lumMod val="75000"/>
                  </a:schemeClr>
                </a:solidFill>
              </a:rPr>
              <a:t>Humanics</a:t>
            </a:r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</a:rPr>
              <a:t> of Science</a:t>
            </a:r>
            <a:endParaRPr lang="nl-N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tx2"/>
                </a:solidFill>
              </a:rPr>
              <a:t>Maatschappij-stroom of Natuur-stroom:</a:t>
            </a:r>
          </a:p>
          <a:p>
            <a:pPr lvl="1">
              <a:buFontTx/>
              <a:buChar char="-"/>
            </a:pPr>
            <a:r>
              <a:rPr lang="nl-NL" b="1" dirty="0" smtClean="0">
                <a:solidFill>
                  <a:schemeClr val="tx2"/>
                </a:solidFill>
              </a:rPr>
              <a:t>Leerjaar 4HV,5HV,6V;  </a:t>
            </a:r>
            <a:r>
              <a:rPr lang="nl-NL" dirty="0" smtClean="0">
                <a:solidFill>
                  <a:schemeClr val="tx2"/>
                </a:solidFill>
              </a:rPr>
              <a:t>in een huiskamer met mentor.</a:t>
            </a:r>
          </a:p>
          <a:p>
            <a:pPr lvl="2">
              <a:buFontTx/>
              <a:buChar char="-"/>
            </a:pPr>
            <a:r>
              <a:rPr lang="nl-NL" dirty="0" smtClean="0">
                <a:solidFill>
                  <a:schemeClr val="tx2"/>
                </a:solidFill>
              </a:rPr>
              <a:t>Veel uitwisseling tussen leerjaren en leerniveau</a:t>
            </a:r>
          </a:p>
          <a:p>
            <a:pPr lvl="2">
              <a:buFontTx/>
              <a:buChar char="-"/>
            </a:pPr>
            <a:r>
              <a:rPr lang="nl-NL" dirty="0" smtClean="0">
                <a:solidFill>
                  <a:schemeClr val="tx2"/>
                </a:solidFill>
              </a:rPr>
              <a:t>Doorgeven van projecten over de jaren heen</a:t>
            </a:r>
          </a:p>
          <a:p>
            <a:pPr lvl="1">
              <a:buFontTx/>
              <a:buChar char="-"/>
            </a:pPr>
            <a:r>
              <a:rPr lang="nl-NL" b="1" dirty="0" smtClean="0">
                <a:solidFill>
                  <a:schemeClr val="tx2"/>
                </a:solidFill>
              </a:rPr>
              <a:t>Profielvakken</a:t>
            </a:r>
            <a:r>
              <a:rPr lang="nl-NL" dirty="0" smtClean="0">
                <a:solidFill>
                  <a:schemeClr val="tx2"/>
                </a:solidFill>
              </a:rPr>
              <a:t>: Ongeveer 10 uur per week</a:t>
            </a:r>
          </a:p>
          <a:p>
            <a:pPr lvl="2">
              <a:buFontTx/>
              <a:buChar char="-"/>
            </a:pPr>
            <a:r>
              <a:rPr lang="nl-NL" dirty="0" smtClean="0">
                <a:solidFill>
                  <a:schemeClr val="tx2"/>
                </a:solidFill>
              </a:rPr>
              <a:t> = thematijd!? Ruimte voor eigen inbreng, onderzoek</a:t>
            </a:r>
          </a:p>
          <a:p>
            <a:pPr lvl="1">
              <a:buFontTx/>
              <a:buChar char="-"/>
            </a:pPr>
            <a:r>
              <a:rPr lang="nl-NL" b="1" dirty="0" smtClean="0">
                <a:solidFill>
                  <a:schemeClr val="tx2"/>
                </a:solidFill>
              </a:rPr>
              <a:t>Profielblok-uren: </a:t>
            </a:r>
            <a:r>
              <a:rPr lang="nl-NL" dirty="0" smtClean="0">
                <a:solidFill>
                  <a:schemeClr val="tx2"/>
                </a:solidFill>
              </a:rPr>
              <a:t>geclusterde uren, vrij te roosteren</a:t>
            </a:r>
            <a:endParaRPr lang="nl-NL" b="1" dirty="0" smtClean="0">
              <a:solidFill>
                <a:schemeClr val="tx2"/>
              </a:solidFill>
            </a:endParaRPr>
          </a:p>
          <a:p>
            <a:pPr lvl="2">
              <a:buFontTx/>
              <a:buChar char="-"/>
            </a:pPr>
            <a:r>
              <a:rPr lang="nl-NL" dirty="0" err="1" smtClean="0">
                <a:solidFill>
                  <a:schemeClr val="tx2"/>
                </a:solidFill>
              </a:rPr>
              <a:t>Teamteaching</a:t>
            </a:r>
            <a:r>
              <a:rPr lang="nl-NL" dirty="0" smtClean="0">
                <a:solidFill>
                  <a:schemeClr val="tx2"/>
                </a:solidFill>
              </a:rPr>
              <a:t>: 3 experts op hele bovenbouw Science</a:t>
            </a:r>
          </a:p>
          <a:p>
            <a:pPr lvl="2">
              <a:buFontTx/>
              <a:buChar char="-"/>
            </a:pPr>
            <a:r>
              <a:rPr lang="nl-NL" dirty="0" smtClean="0">
                <a:solidFill>
                  <a:schemeClr val="tx2"/>
                </a:solidFill>
              </a:rPr>
              <a:t>Activiteiten bundelen tussen meerdere groepen, etc.</a:t>
            </a:r>
          </a:p>
          <a:p>
            <a:pPr lvl="1"/>
            <a:endParaRPr lang="nl-NL" dirty="0">
              <a:solidFill>
                <a:srgbClr val="507ABB"/>
              </a:solidFill>
              <a:latin typeface="ITC Officin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29730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sp>
        <p:nvSpPr>
          <p:cNvPr id="2" name="PIJL-OMHOOG 1"/>
          <p:cNvSpPr/>
          <p:nvPr/>
        </p:nvSpPr>
        <p:spPr>
          <a:xfrm>
            <a:off x="755576" y="438551"/>
            <a:ext cx="4248472" cy="5976664"/>
          </a:xfrm>
          <a:prstGeom prst="upArrow">
            <a:avLst>
              <a:gd name="adj1" fmla="val 50000"/>
              <a:gd name="adj2" fmla="val 33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58482" y="1123106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</a:rPr>
              <a:t>NLT-thema</a:t>
            </a:r>
          </a:p>
          <a:p>
            <a:r>
              <a:rPr lang="nl-NL" sz="3200" b="1" dirty="0" smtClean="0">
                <a:solidFill>
                  <a:schemeClr val="bg1"/>
                </a:solidFill>
              </a:rPr>
              <a:t>(context)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0" y="2594441"/>
            <a:ext cx="3343557" cy="15841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066594" y="3057503"/>
            <a:ext cx="2945566" cy="15841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46314" y="4005063"/>
            <a:ext cx="3744416" cy="15841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410229" y="305750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</a:rPr>
              <a:t>Natuurkunde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194386" y="447846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</a:rPr>
              <a:t>Scheikunde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779912" y="355720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</a:rPr>
              <a:t>Biologie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5004048" y="942603"/>
            <a:ext cx="4938802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>
                <a:solidFill>
                  <a:schemeClr val="tx2"/>
                </a:solidFill>
              </a:rPr>
              <a:t>NLT</a:t>
            </a:r>
            <a:r>
              <a:rPr lang="nl-NL" sz="2800" dirty="0" smtClean="0">
                <a:solidFill>
                  <a:schemeClr val="tx2"/>
                </a:solidFill>
              </a:rPr>
              <a:t>: 3 uur (verplicht)</a:t>
            </a:r>
          </a:p>
          <a:p>
            <a:pPr marL="0" indent="0">
              <a:buNone/>
            </a:pPr>
            <a:r>
              <a:rPr lang="nl-NL" sz="2800" b="1" dirty="0" smtClean="0">
                <a:solidFill>
                  <a:schemeClr val="tx2"/>
                </a:solidFill>
              </a:rPr>
              <a:t>Scheikunde</a:t>
            </a:r>
            <a:r>
              <a:rPr lang="nl-NL" sz="2800" dirty="0" smtClean="0">
                <a:solidFill>
                  <a:schemeClr val="tx2"/>
                </a:solidFill>
              </a:rPr>
              <a:t>: 1,5u (verplicht)</a:t>
            </a:r>
          </a:p>
          <a:p>
            <a:pPr marL="0" indent="0">
              <a:buNone/>
            </a:pPr>
            <a:r>
              <a:rPr lang="nl-NL" sz="2800" b="1" dirty="0" smtClean="0">
                <a:solidFill>
                  <a:schemeClr val="tx2"/>
                </a:solidFill>
              </a:rPr>
              <a:t>Natuurkunde</a:t>
            </a:r>
            <a:r>
              <a:rPr lang="nl-NL" sz="2800" dirty="0" smtClean="0">
                <a:solidFill>
                  <a:schemeClr val="tx2"/>
                </a:solidFill>
              </a:rPr>
              <a:t>: 1,5u (keuze)</a:t>
            </a:r>
          </a:p>
          <a:p>
            <a:pPr marL="0" indent="0">
              <a:buNone/>
            </a:pPr>
            <a:r>
              <a:rPr lang="nl-NL" sz="2800" b="1" dirty="0" smtClean="0">
                <a:solidFill>
                  <a:schemeClr val="tx2"/>
                </a:solidFill>
              </a:rPr>
              <a:t>Biologie</a:t>
            </a:r>
            <a:r>
              <a:rPr lang="nl-NL" sz="2800" dirty="0" smtClean="0">
                <a:solidFill>
                  <a:schemeClr val="tx2"/>
                </a:solidFill>
              </a:rPr>
              <a:t>: 1,5u (keuze)</a:t>
            </a:r>
          </a:p>
          <a:p>
            <a:pPr marL="0" indent="0">
              <a:buNone/>
            </a:pPr>
            <a:endParaRPr lang="nl-NL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800" b="1" dirty="0" smtClean="0">
                <a:solidFill>
                  <a:schemeClr val="tx2"/>
                </a:solidFill>
              </a:rPr>
              <a:t>(Economie)</a:t>
            </a:r>
            <a:r>
              <a:rPr lang="nl-NL" sz="2800" dirty="0" smtClean="0">
                <a:solidFill>
                  <a:schemeClr val="tx2"/>
                </a:solidFill>
              </a:rPr>
              <a:t>: 2u (keuze)</a:t>
            </a:r>
          </a:p>
          <a:p>
            <a:pPr marL="0" indent="0">
              <a:buNone/>
            </a:pPr>
            <a:r>
              <a:rPr lang="nl-NL" sz="2800" b="1" dirty="0" smtClean="0">
                <a:solidFill>
                  <a:schemeClr val="tx2"/>
                </a:solidFill>
              </a:rPr>
              <a:t>Mentor-tijd</a:t>
            </a:r>
            <a:endParaRPr lang="nl-NL" b="1" dirty="0">
              <a:solidFill>
                <a:srgbClr val="507ABB"/>
              </a:solidFill>
              <a:latin typeface="ITC Officin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29730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ogo-D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360363"/>
            <a:ext cx="2033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692696"/>
            <a:ext cx="9144000" cy="41764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 smtClean="0">
                <a:solidFill>
                  <a:srgbClr val="507ABB"/>
                </a:solidFill>
                <a:latin typeface="ITC Officina Sans Book"/>
                <a:ea typeface="+mj-ea"/>
                <a:cs typeface="+mj-cs"/>
              </a:rPr>
              <a:t>Aanbieden van thema’s aan leerlingen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7ABB"/>
                </a:solidFill>
                <a:effectLst/>
                <a:uLnTx/>
                <a:uFillTx/>
                <a:latin typeface="ITC Officina Sans Book"/>
                <a:ea typeface="+mj-ea"/>
                <a:cs typeface="+mj-cs"/>
              </a:rPr>
              <a:t/>
            </a:r>
            <a:b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7ABB"/>
                </a:solidFill>
                <a:effectLst/>
                <a:uLnTx/>
                <a:uFillTx/>
                <a:latin typeface="ITC Officina Sans Book"/>
                <a:ea typeface="+mj-ea"/>
                <a:cs typeface="+mj-cs"/>
              </a:rPr>
            </a:br>
            <a:endParaRPr kumimoji="0" lang="nl-NL" sz="3600" b="1" i="0" u="none" strike="noStrike" kern="1200" cap="none" spc="0" normalizeH="0" baseline="0" noProof="0" dirty="0" smtClean="0">
              <a:ln>
                <a:noFill/>
              </a:ln>
              <a:solidFill>
                <a:srgbClr val="507ABB"/>
              </a:solidFill>
              <a:effectLst/>
              <a:uLnTx/>
              <a:uFillTx/>
              <a:latin typeface="ITC Officina Sans Book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25272"/>
            <a:ext cx="8136904" cy="514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3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</a:rPr>
              <a:t>Thema’s leerjaar 4 </a:t>
            </a:r>
            <a:r>
              <a:rPr lang="nl-NL" sz="3600" dirty="0" smtClean="0">
                <a:solidFill>
                  <a:schemeClr val="accent1">
                    <a:lumMod val="75000"/>
                  </a:schemeClr>
                </a:solidFill>
              </a:rPr>
              <a:t>(6 thema’s van 6 weken)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2265"/>
              </p:ext>
            </p:extLst>
          </p:nvPr>
        </p:nvGraphicFramePr>
        <p:xfrm>
          <a:off x="107504" y="1340768"/>
          <a:ext cx="9036495" cy="5305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99"/>
                <a:gridCol w="1807299"/>
                <a:gridCol w="1807299"/>
                <a:gridCol w="1807299"/>
                <a:gridCol w="1807299"/>
              </a:tblGrid>
              <a:tr h="432048">
                <a:tc>
                  <a:txBody>
                    <a:bodyPr/>
                    <a:lstStyle/>
                    <a:p>
                      <a:r>
                        <a:rPr lang="nl-NL" dirty="0" smtClean="0"/>
                        <a:t>THEMA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NLT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Scheikunde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Natuurkunde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Biologie</a:t>
                      </a:r>
                      <a:endParaRPr lang="nl-NL" dirty="0"/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nl-NL" dirty="0" smtClean="0"/>
                        <a:t>Doorbraak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Debat</a:t>
                      </a:r>
                      <a:r>
                        <a:rPr lang="nl-NL" b="1" baseline="0" dirty="0" smtClean="0"/>
                        <a:t> </a:t>
                      </a:r>
                      <a:r>
                        <a:rPr lang="nl-NL" baseline="0" dirty="0" smtClean="0"/>
                        <a:t>over nobelprijs duurzaamheid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Mendeleev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Atoombouw</a:t>
                      </a:r>
                    </a:p>
                    <a:p>
                      <a:r>
                        <a:rPr lang="nl-NL" dirty="0" err="1" smtClean="0"/>
                        <a:t>Chem</a:t>
                      </a:r>
                      <a:r>
                        <a:rPr lang="nl-NL" dirty="0" smtClean="0"/>
                        <a:t>.</a:t>
                      </a:r>
                      <a:r>
                        <a:rPr lang="nl-NL" baseline="0" dirty="0" smtClean="0"/>
                        <a:t> Binding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Galileo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Kinematica</a:t>
                      </a:r>
                    </a:p>
                    <a:p>
                      <a:r>
                        <a:rPr lang="nl-NL" dirty="0" smtClean="0"/>
                        <a:t>Zonnestelsel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Darwin</a:t>
                      </a:r>
                    </a:p>
                    <a:p>
                      <a:r>
                        <a:rPr lang="nl-NL" dirty="0" smtClean="0"/>
                        <a:t>Evolutie</a:t>
                      </a:r>
                    </a:p>
                    <a:p>
                      <a:r>
                        <a:rPr lang="nl-NL" dirty="0" smtClean="0"/>
                        <a:t>Redeneren</a:t>
                      </a:r>
                      <a:endParaRPr lang="nl-NL" dirty="0"/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nl-NL" dirty="0" smtClean="0"/>
                        <a:t>Forensisch</a:t>
                      </a:r>
                      <a:r>
                        <a:rPr lang="nl-NL" baseline="0" dirty="0" smtClean="0"/>
                        <a:t> Onderzoek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Dossier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Stofeigenschap-pen</a:t>
                      </a:r>
                      <a:r>
                        <a:rPr lang="nl-NL" baseline="0" dirty="0" smtClean="0"/>
                        <a:t> / scheiden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kracht en beweging,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Moleculaire</a:t>
                      </a:r>
                      <a:r>
                        <a:rPr lang="nl-NL" baseline="0" dirty="0" smtClean="0"/>
                        <a:t> genetica</a:t>
                      </a:r>
                      <a:endParaRPr lang="nl-NL" dirty="0"/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nl-NL" dirty="0" smtClean="0"/>
                        <a:t>Dynamische Systemen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Open product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Veranderingen/</a:t>
                      </a:r>
                      <a:r>
                        <a:rPr lang="nl-NL" baseline="0" dirty="0" smtClean="0"/>
                        <a:t> reacties/ biochemie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Arduino</a:t>
                      </a:r>
                      <a:r>
                        <a:rPr lang="nl-NL" dirty="0" smtClean="0"/>
                        <a:t>/ Meten en regelen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Celmetabolisme</a:t>
                      </a:r>
                      <a:endParaRPr lang="nl-NL" dirty="0"/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nl-NL" dirty="0" smtClean="0"/>
                        <a:t>Medische</a:t>
                      </a:r>
                      <a:r>
                        <a:rPr lang="nl-NL" baseline="0" dirty="0" smtClean="0"/>
                        <a:t> Beeldvorming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Casus-analyse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Chem</a:t>
                      </a:r>
                      <a:r>
                        <a:rPr lang="nl-NL" dirty="0" smtClean="0"/>
                        <a:t>. Analyse</a:t>
                      </a:r>
                      <a:r>
                        <a:rPr lang="nl-NL" baseline="0" dirty="0" smtClean="0"/>
                        <a:t> methodes / mol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meettechnieken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Bouw lichaam / diagnose stellen</a:t>
                      </a:r>
                      <a:endParaRPr lang="nl-NL" dirty="0"/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Bionische</a:t>
                      </a:r>
                      <a:r>
                        <a:rPr lang="nl-NL" dirty="0" smtClean="0"/>
                        <a:t> Mens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Prototype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Materiaalgebruik</a:t>
                      </a:r>
                    </a:p>
                    <a:p>
                      <a:r>
                        <a:rPr lang="nl-NL" dirty="0" err="1" smtClean="0"/>
                        <a:t>Chem</a:t>
                      </a:r>
                      <a:r>
                        <a:rPr lang="nl-NL" dirty="0" smtClean="0"/>
                        <a:t>. </a:t>
                      </a:r>
                      <a:r>
                        <a:rPr lang="nl-NL" dirty="0" err="1" smtClean="0"/>
                        <a:t>vh</a:t>
                      </a:r>
                      <a:r>
                        <a:rPr lang="nl-NL" baseline="0" dirty="0" smtClean="0"/>
                        <a:t> leven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Arduino</a:t>
                      </a:r>
                      <a:r>
                        <a:rPr lang="nl-NL" baseline="0" dirty="0" smtClean="0"/>
                        <a:t> / </a:t>
                      </a:r>
                      <a:r>
                        <a:rPr lang="nl-NL" baseline="0" dirty="0" err="1" smtClean="0"/>
                        <a:t>schakelystemen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Bewegingsstelsel</a:t>
                      </a:r>
                      <a:endParaRPr lang="nl-NL" dirty="0"/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nl-NL" dirty="0" smtClean="0"/>
                        <a:t>Verdwaald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Survivalkamp/</a:t>
                      </a:r>
                      <a:r>
                        <a:rPr lang="nl-NL" b="1" baseline="0" dirty="0" smtClean="0"/>
                        <a:t> </a:t>
                      </a:r>
                      <a:r>
                        <a:rPr lang="nl-NL" b="1" baseline="0" dirty="0" err="1" smtClean="0"/>
                        <a:t>Sciencekamp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Zouten</a:t>
                      </a:r>
                      <a:r>
                        <a:rPr lang="nl-NL" baseline="0" dirty="0" smtClean="0"/>
                        <a:t> en redox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Navigatie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Ecologisch onderzoek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0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</a:rPr>
              <a:t>Thema’s leerjaar 5: </a:t>
            </a:r>
            <a:r>
              <a:rPr lang="nl-NL" sz="3600" dirty="0" smtClean="0">
                <a:solidFill>
                  <a:schemeClr val="accent1">
                    <a:lumMod val="75000"/>
                  </a:schemeClr>
                </a:solidFill>
              </a:rPr>
              <a:t>(3 thema’s van 12 weken)</a:t>
            </a:r>
            <a:endParaRPr lang="nl-N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10881"/>
              </p:ext>
            </p:extLst>
          </p:nvPr>
        </p:nvGraphicFramePr>
        <p:xfrm>
          <a:off x="0" y="1397000"/>
          <a:ext cx="9144000" cy="422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07096"/>
                <a:gridCol w="1850504"/>
                <a:gridCol w="1828800"/>
                <a:gridCol w="1828800"/>
              </a:tblGrid>
              <a:tr h="922046">
                <a:tc>
                  <a:txBody>
                    <a:bodyPr/>
                    <a:lstStyle/>
                    <a:p>
                      <a:r>
                        <a:rPr lang="nl-NL" dirty="0" smtClean="0"/>
                        <a:t>Thema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NLT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Scheikunde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Natuurkunde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Biologie</a:t>
                      </a:r>
                      <a:endParaRPr lang="nl-NL" dirty="0"/>
                    </a:p>
                  </a:txBody>
                  <a:tcPr/>
                </a:tc>
              </a:tr>
              <a:tr h="922046">
                <a:tc>
                  <a:txBody>
                    <a:bodyPr/>
                    <a:lstStyle/>
                    <a:p>
                      <a:r>
                        <a:rPr lang="nl-NL" dirty="0" smtClean="0"/>
                        <a:t>Meten en Regelen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 smtClean="0"/>
                        <a:t>Ontwerpen</a:t>
                      </a:r>
                      <a:r>
                        <a:rPr lang="nl-NL" b="0" baseline="0" dirty="0" smtClean="0"/>
                        <a:t> </a:t>
                      </a:r>
                      <a:r>
                        <a:rPr lang="nl-NL" b="1" baseline="0" dirty="0" smtClean="0"/>
                        <a:t>meet-regelsysteem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Donor-acceptor</a:t>
                      </a:r>
                      <a:r>
                        <a:rPr lang="nl-NL" baseline="0" dirty="0" smtClean="0"/>
                        <a:t> reacties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Energie</a:t>
                      </a:r>
                      <a:r>
                        <a:rPr lang="nl-NL" baseline="0" dirty="0" smtClean="0"/>
                        <a:t> en wisselwerking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Immunologie, biosensoren</a:t>
                      </a:r>
                      <a:endParaRPr lang="nl-NL" dirty="0"/>
                    </a:p>
                  </a:txBody>
                  <a:tcPr/>
                </a:tc>
              </a:tr>
              <a:tr h="922046">
                <a:tc>
                  <a:txBody>
                    <a:bodyPr/>
                    <a:lstStyle/>
                    <a:p>
                      <a:r>
                        <a:rPr lang="nl-NL" dirty="0" smtClean="0"/>
                        <a:t>Aerosolen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Wetenschappelijk onderzoek /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="1" baseline="0" dirty="0" smtClean="0"/>
                        <a:t>poster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Evenwichten</a:t>
                      </a:r>
                    </a:p>
                    <a:p>
                      <a:r>
                        <a:rPr lang="nl-NL" dirty="0" smtClean="0"/>
                        <a:t>Koolstofchemie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chem</a:t>
                      </a:r>
                      <a:r>
                        <a:rPr lang="nl-NL" baseline="0" dirty="0" smtClean="0"/>
                        <a:t>. </a:t>
                      </a:r>
                      <a:r>
                        <a:rPr lang="nl-NL" baseline="0" dirty="0" err="1" smtClean="0"/>
                        <a:t>vh</a:t>
                      </a:r>
                      <a:r>
                        <a:rPr lang="nl-NL" baseline="0" dirty="0" smtClean="0"/>
                        <a:t>. leven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Electromagneti-sche</a:t>
                      </a:r>
                      <a:r>
                        <a:rPr lang="nl-NL" baseline="0" dirty="0" smtClean="0"/>
                        <a:t> straling</a:t>
                      </a:r>
                    </a:p>
                    <a:p>
                      <a:r>
                        <a:rPr lang="nl-NL" dirty="0" smtClean="0"/>
                        <a:t>Biofysica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Ademhaling</a:t>
                      </a:r>
                    </a:p>
                    <a:p>
                      <a:r>
                        <a:rPr lang="nl-NL" dirty="0" smtClean="0"/>
                        <a:t>transport</a:t>
                      </a:r>
                      <a:endParaRPr lang="nl-NL" dirty="0"/>
                    </a:p>
                  </a:txBody>
                  <a:tcPr/>
                </a:tc>
              </a:tr>
              <a:tr h="922046">
                <a:tc>
                  <a:txBody>
                    <a:bodyPr/>
                    <a:lstStyle/>
                    <a:p>
                      <a:r>
                        <a:rPr lang="nl-NL" dirty="0" smtClean="0"/>
                        <a:t>Biosfeer op Mars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 smtClean="0"/>
                        <a:t>Ontwerpen</a:t>
                      </a:r>
                      <a:r>
                        <a:rPr lang="nl-NL" b="0" baseline="0" dirty="0" smtClean="0"/>
                        <a:t> van </a:t>
                      </a:r>
                      <a:r>
                        <a:rPr lang="nl-NL" b="1" baseline="0" dirty="0" smtClean="0"/>
                        <a:t>biosfeer op Mars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Kringlopen</a:t>
                      </a:r>
                    </a:p>
                    <a:p>
                      <a:r>
                        <a:rPr lang="nl-NL" dirty="0" smtClean="0"/>
                        <a:t>Groene Chemie</a:t>
                      </a:r>
                    </a:p>
                    <a:p>
                      <a:r>
                        <a:rPr lang="nl-NL" dirty="0" smtClean="0"/>
                        <a:t>Innovatieve materialen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Relativiteit</a:t>
                      </a:r>
                    </a:p>
                    <a:p>
                      <a:r>
                        <a:rPr lang="nl-NL" dirty="0" smtClean="0"/>
                        <a:t>Gravitatie</a:t>
                      </a:r>
                    </a:p>
                    <a:p>
                      <a:r>
                        <a:rPr lang="nl-NL" dirty="0" smtClean="0"/>
                        <a:t>Kern- en deeltjesproces-sen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Systeemdenken</a:t>
                      </a:r>
                    </a:p>
                    <a:p>
                      <a:r>
                        <a:rPr lang="nl-NL" dirty="0" smtClean="0"/>
                        <a:t>Assimilatie/dissimilatie</a:t>
                      </a:r>
                    </a:p>
                    <a:p>
                      <a:r>
                        <a:rPr lang="nl-NL" dirty="0" smtClean="0"/>
                        <a:t>Kringlopen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0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</a:rPr>
              <a:t>Examenjaar: meesterproef</a:t>
            </a:r>
            <a:endParaRPr lang="nl-N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tx2"/>
                </a:solidFill>
              </a:rPr>
              <a:t>Leerlijn 4-5-examenjaar:</a:t>
            </a:r>
          </a:p>
          <a:p>
            <a:pPr lvl="1">
              <a:buFontTx/>
              <a:buChar char="-"/>
            </a:pPr>
            <a:r>
              <a:rPr lang="nl-NL" b="1" dirty="0" smtClean="0">
                <a:solidFill>
                  <a:schemeClr val="tx2"/>
                </a:solidFill>
              </a:rPr>
              <a:t>Vanuit NLT-thema’s: </a:t>
            </a:r>
          </a:p>
          <a:p>
            <a:pPr lvl="2">
              <a:buFontTx/>
              <a:buChar char="-"/>
            </a:pPr>
            <a:r>
              <a:rPr lang="nl-NL" sz="2000" dirty="0" smtClean="0">
                <a:solidFill>
                  <a:schemeClr val="tx2"/>
                </a:solidFill>
              </a:rPr>
              <a:t>Veel ervaring met onderzoeken, ontwerpen, modelleren, programmeren, wetenschapscommunicatie</a:t>
            </a:r>
          </a:p>
          <a:p>
            <a:pPr lvl="2">
              <a:buFontTx/>
              <a:buChar char="-"/>
            </a:pPr>
            <a:r>
              <a:rPr lang="nl-NL" sz="2000" dirty="0" smtClean="0">
                <a:solidFill>
                  <a:schemeClr val="tx2"/>
                </a:solidFill>
              </a:rPr>
              <a:t>Verbanden en betekenis</a:t>
            </a:r>
          </a:p>
          <a:p>
            <a:pPr lvl="1">
              <a:buFontTx/>
              <a:buChar char="-"/>
            </a:pPr>
            <a:r>
              <a:rPr lang="nl-NL" b="1" dirty="0" smtClean="0">
                <a:solidFill>
                  <a:schemeClr val="tx2"/>
                </a:solidFill>
              </a:rPr>
              <a:t>Vanuit Mono-vakken: </a:t>
            </a:r>
          </a:p>
          <a:p>
            <a:pPr lvl="2">
              <a:buFontTx/>
              <a:buChar char="-"/>
            </a:pPr>
            <a:r>
              <a:rPr lang="nl-NL" sz="2000" dirty="0" smtClean="0">
                <a:solidFill>
                  <a:schemeClr val="tx2"/>
                </a:solidFill>
              </a:rPr>
              <a:t>inhoudelijke diepgang </a:t>
            </a:r>
          </a:p>
          <a:p>
            <a:pPr lvl="2">
              <a:buFontTx/>
              <a:buChar char="-"/>
            </a:pPr>
            <a:r>
              <a:rPr lang="nl-NL" sz="2000" dirty="0" smtClean="0">
                <a:solidFill>
                  <a:schemeClr val="tx2"/>
                </a:solidFill>
              </a:rPr>
              <a:t>Vakspecifieke kennis en vaardigheden richting eindexamen</a:t>
            </a:r>
          </a:p>
          <a:p>
            <a:pPr marL="457200" lvl="1" indent="0">
              <a:buNone/>
            </a:pPr>
            <a:r>
              <a:rPr lang="nl-NL" b="1" dirty="0">
                <a:solidFill>
                  <a:schemeClr val="tx2"/>
                </a:solidFill>
              </a:rPr>
              <a:t>-  Vanuit Mentoraat</a:t>
            </a:r>
          </a:p>
          <a:p>
            <a:pPr lvl="2">
              <a:buFontTx/>
              <a:buChar char="-"/>
            </a:pPr>
            <a:r>
              <a:rPr lang="nl-NL" sz="2000" dirty="0">
                <a:solidFill>
                  <a:schemeClr val="tx2"/>
                </a:solidFill>
              </a:rPr>
              <a:t>Samenwerken,</a:t>
            </a:r>
          </a:p>
          <a:p>
            <a:pPr lvl="2">
              <a:buFontTx/>
              <a:buChar char="-"/>
            </a:pPr>
            <a:r>
              <a:rPr lang="nl-NL" sz="2000" dirty="0">
                <a:solidFill>
                  <a:schemeClr val="tx2"/>
                </a:solidFill>
              </a:rPr>
              <a:t>Plannen</a:t>
            </a:r>
          </a:p>
          <a:p>
            <a:pPr lvl="2">
              <a:buFontTx/>
              <a:buChar char="-"/>
            </a:pPr>
            <a:r>
              <a:rPr lang="nl-NL" sz="2000" dirty="0">
                <a:solidFill>
                  <a:schemeClr val="tx2"/>
                </a:solidFill>
              </a:rPr>
              <a:t>Leren </a:t>
            </a:r>
            <a:r>
              <a:rPr lang="nl-NL" sz="2000" dirty="0" err="1">
                <a:solidFill>
                  <a:schemeClr val="tx2"/>
                </a:solidFill>
              </a:rPr>
              <a:t>leren</a:t>
            </a:r>
            <a:r>
              <a:rPr lang="nl-NL" sz="2000" dirty="0">
                <a:solidFill>
                  <a:schemeClr val="tx2"/>
                </a:solidFill>
              </a:rPr>
              <a:t> / </a:t>
            </a:r>
            <a:r>
              <a:rPr lang="nl-NL" sz="2000" dirty="0" err="1">
                <a:solidFill>
                  <a:schemeClr val="tx2"/>
                </a:solidFill>
              </a:rPr>
              <a:t>toetsvaardigheden</a:t>
            </a:r>
            <a:r>
              <a:rPr lang="nl-NL" sz="2000" dirty="0">
                <a:solidFill>
                  <a:schemeClr val="tx2"/>
                </a:solidFill>
              </a:rPr>
              <a:t> / etc.</a:t>
            </a:r>
          </a:p>
          <a:p>
            <a:pPr lvl="2">
              <a:buFontTx/>
              <a:buChar char="-"/>
            </a:pPr>
            <a:r>
              <a:rPr lang="nl-NL" sz="2000" dirty="0">
                <a:solidFill>
                  <a:schemeClr val="tx2"/>
                </a:solidFill>
              </a:rPr>
              <a:t>loopbaan oriëntatie / persoonlijke ontwikkeling</a:t>
            </a:r>
          </a:p>
          <a:p>
            <a:pPr lvl="1">
              <a:buFontTx/>
              <a:buChar char="-"/>
            </a:pPr>
            <a:endParaRPr lang="nl-NL" dirty="0">
              <a:solidFill>
                <a:srgbClr val="507ABB"/>
              </a:solidFill>
              <a:latin typeface="ITC Officin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29730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No- 02 Vive &amp; Franka_vrij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4134" y="2708920"/>
            <a:ext cx="2755732" cy="4149080"/>
          </a:xfrm>
          <a:prstGeom prst="rect">
            <a:avLst/>
          </a:prstGeom>
        </p:spPr>
      </p:pic>
      <p:pic>
        <p:nvPicPr>
          <p:cNvPr id="4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0" y="112474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4800" b="1" dirty="0" smtClean="0">
              <a:solidFill>
                <a:schemeClr val="tx2"/>
              </a:solidFill>
            </a:endParaRPr>
          </a:p>
          <a:p>
            <a:pPr algn="ctr"/>
            <a:r>
              <a:rPr lang="nl-NL" sz="4800" b="1" dirty="0" smtClean="0">
                <a:solidFill>
                  <a:schemeClr val="tx2"/>
                </a:solidFill>
              </a:rPr>
              <a:t>Leren begint met iets willen weten!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</a:rPr>
              <a:t>Huidige ontwikkelingen:</a:t>
            </a:r>
            <a:br>
              <a:rPr lang="nl-NL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</a:rPr>
              <a:t>			School groeit explosief</a:t>
            </a:r>
            <a:endParaRPr lang="nl-N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tx2"/>
                </a:solidFill>
              </a:rPr>
              <a:t>Leerlijn Science op vaardigheden in aanvulling op samenhang op inhoud.</a:t>
            </a:r>
          </a:p>
          <a:p>
            <a:pPr>
              <a:buFontTx/>
              <a:buChar char="-"/>
            </a:pPr>
            <a:r>
              <a:rPr lang="nl-NL" sz="2800" dirty="0" smtClean="0">
                <a:solidFill>
                  <a:schemeClr val="tx2"/>
                </a:solidFill>
              </a:rPr>
              <a:t>Starten in onderbouw met implementeren </a:t>
            </a:r>
            <a:r>
              <a:rPr lang="nl-NL" sz="2800" b="1" dirty="0" smtClean="0">
                <a:solidFill>
                  <a:schemeClr val="tx2"/>
                </a:solidFill>
              </a:rPr>
              <a:t>nieuwe kennisbasis</a:t>
            </a:r>
          </a:p>
          <a:p>
            <a:pPr>
              <a:buFontTx/>
              <a:buChar char="-"/>
            </a:pPr>
            <a:r>
              <a:rPr lang="nl-NL" sz="2800" dirty="0" smtClean="0">
                <a:solidFill>
                  <a:schemeClr val="tx2"/>
                </a:solidFill>
              </a:rPr>
              <a:t>Aangesloten bij </a:t>
            </a:r>
            <a:r>
              <a:rPr lang="nl-NL" sz="2800" b="1" dirty="0" smtClean="0">
                <a:solidFill>
                  <a:schemeClr val="tx2"/>
                </a:solidFill>
              </a:rPr>
              <a:t>PLG interdisciplinariteit</a:t>
            </a:r>
            <a:r>
              <a:rPr lang="nl-NL" sz="2800" dirty="0" smtClean="0">
                <a:solidFill>
                  <a:schemeClr val="tx2"/>
                </a:solidFill>
              </a:rPr>
              <a:t>.</a:t>
            </a:r>
          </a:p>
          <a:p>
            <a:pPr>
              <a:buFontTx/>
              <a:buChar char="-"/>
            </a:pPr>
            <a:endParaRPr lang="nl-NL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tx2"/>
                </a:solidFill>
              </a:rPr>
              <a:t>Meer zicht krijgen op het </a:t>
            </a:r>
            <a:r>
              <a:rPr lang="nl-NL" sz="2800" b="1" dirty="0" smtClean="0">
                <a:solidFill>
                  <a:schemeClr val="tx2"/>
                </a:solidFill>
              </a:rPr>
              <a:t>informele leerproces</a:t>
            </a:r>
            <a:r>
              <a:rPr lang="nl-NL" sz="2800" dirty="0" smtClean="0">
                <a:solidFill>
                  <a:schemeClr val="tx2"/>
                </a:solidFill>
              </a:rPr>
              <a:t>, met name gericht op meer feedback en zelfsturing</a:t>
            </a:r>
          </a:p>
          <a:p>
            <a:pPr>
              <a:buFontTx/>
              <a:buChar char="-"/>
            </a:pPr>
            <a:r>
              <a:rPr lang="nl-NL" sz="2800" dirty="0" smtClean="0">
                <a:solidFill>
                  <a:schemeClr val="tx2"/>
                </a:solidFill>
              </a:rPr>
              <a:t>Meer gebruik maken van digitale mogelijkheden. </a:t>
            </a:r>
          </a:p>
          <a:p>
            <a:pPr>
              <a:buFontTx/>
              <a:buChar char="-"/>
            </a:pPr>
            <a:r>
              <a:rPr lang="nl-NL" sz="2800" dirty="0" smtClean="0">
                <a:solidFill>
                  <a:schemeClr val="tx2"/>
                </a:solidFill>
              </a:rPr>
              <a:t>Virtuele interactie (leerling-leerling en leerling-docent) zichtbaar maken buiten standaard contacttijd.</a:t>
            </a:r>
          </a:p>
          <a:p>
            <a:pPr>
              <a:buFontTx/>
              <a:buChar char="-"/>
            </a:pPr>
            <a:r>
              <a:rPr lang="nl-NL" sz="2800" dirty="0" smtClean="0">
                <a:solidFill>
                  <a:schemeClr val="tx2"/>
                </a:solidFill>
              </a:rPr>
              <a:t>Inzet </a:t>
            </a:r>
            <a:r>
              <a:rPr lang="nl-NL" sz="2800" dirty="0">
                <a:solidFill>
                  <a:schemeClr val="tx2"/>
                </a:solidFill>
              </a:rPr>
              <a:t>nieuwe werkvormen; </a:t>
            </a:r>
            <a:r>
              <a:rPr lang="nl-NL" sz="2800" dirty="0" err="1">
                <a:solidFill>
                  <a:schemeClr val="tx2"/>
                </a:solidFill>
              </a:rPr>
              <a:t>eduscrum</a:t>
            </a:r>
            <a:r>
              <a:rPr lang="nl-NL" sz="2800" dirty="0">
                <a:solidFill>
                  <a:schemeClr val="tx2"/>
                </a:solidFill>
              </a:rPr>
              <a:t>, </a:t>
            </a:r>
            <a:r>
              <a:rPr lang="nl-NL" sz="2800" dirty="0" err="1">
                <a:solidFill>
                  <a:schemeClr val="tx2"/>
                </a:solidFill>
              </a:rPr>
              <a:t>canban</a:t>
            </a:r>
            <a:r>
              <a:rPr lang="nl-NL" sz="2800" dirty="0">
                <a:solidFill>
                  <a:schemeClr val="tx2"/>
                </a:solidFill>
              </a:rPr>
              <a:t> en andere ‘agile’ tools. </a:t>
            </a:r>
            <a:r>
              <a:rPr lang="nl-NL" sz="2800" dirty="0">
                <a:solidFill>
                  <a:schemeClr val="tx2"/>
                </a:solidFill>
                <a:hlinkClick r:id="rId4"/>
              </a:rPr>
              <a:t>http://www.agileconsortium.nl</a:t>
            </a:r>
            <a:r>
              <a:rPr lang="nl-NL" sz="2800" dirty="0" smtClean="0">
                <a:solidFill>
                  <a:schemeClr val="tx2"/>
                </a:solidFill>
                <a:hlinkClick r:id="rId4"/>
              </a:rPr>
              <a:t>/</a:t>
            </a:r>
            <a:endParaRPr lang="nl-NL" sz="28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nl-NL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tx2"/>
                </a:solidFill>
              </a:rPr>
              <a:t>Meer afstemming en samenwerking met </a:t>
            </a:r>
            <a:r>
              <a:rPr lang="nl-NL" sz="2800" dirty="0" err="1" smtClean="0">
                <a:solidFill>
                  <a:schemeClr val="tx2"/>
                </a:solidFill>
              </a:rPr>
              <a:t>Humanics</a:t>
            </a:r>
            <a:r>
              <a:rPr lang="nl-NL" sz="2800" dirty="0">
                <a:solidFill>
                  <a:schemeClr val="tx2"/>
                </a:solidFill>
              </a:rPr>
              <a:t> </a:t>
            </a:r>
            <a:r>
              <a:rPr lang="nl-NL" sz="2800" dirty="0" smtClean="0">
                <a:solidFill>
                  <a:schemeClr val="tx2"/>
                </a:solidFill>
              </a:rPr>
              <a:t>(maatschappij-stroom)</a:t>
            </a:r>
          </a:p>
          <a:p>
            <a:pPr>
              <a:buFontTx/>
              <a:buChar char="-"/>
            </a:pPr>
            <a:r>
              <a:rPr lang="nl-NL" sz="2800" dirty="0" err="1" smtClean="0">
                <a:solidFill>
                  <a:schemeClr val="tx2"/>
                </a:solidFill>
              </a:rPr>
              <a:t>Humanics</a:t>
            </a:r>
            <a:r>
              <a:rPr lang="nl-NL" sz="2800" dirty="0" smtClean="0">
                <a:solidFill>
                  <a:schemeClr val="tx2"/>
                </a:solidFill>
              </a:rPr>
              <a:t>- en </a:t>
            </a:r>
            <a:r>
              <a:rPr lang="nl-NL" sz="2800" dirty="0" err="1" smtClean="0">
                <a:solidFill>
                  <a:schemeClr val="tx2"/>
                </a:solidFill>
              </a:rPr>
              <a:t>Scienceblokken</a:t>
            </a:r>
            <a:r>
              <a:rPr lang="nl-NL" sz="2800" dirty="0" smtClean="0">
                <a:solidFill>
                  <a:schemeClr val="tx2"/>
                </a:solidFill>
              </a:rPr>
              <a:t> parallel geroosterd</a:t>
            </a:r>
          </a:p>
          <a:p>
            <a:pPr>
              <a:buFontTx/>
              <a:buChar char="-"/>
            </a:pPr>
            <a:r>
              <a:rPr lang="nl-NL" sz="2800" dirty="0" smtClean="0">
                <a:solidFill>
                  <a:schemeClr val="tx2"/>
                </a:solidFill>
              </a:rPr>
              <a:t>Meerdere perspectieven op hetzelfde onderwerp / dezelfde thema’s</a:t>
            </a:r>
          </a:p>
          <a:p>
            <a:pPr>
              <a:buFontTx/>
              <a:buChar char="-"/>
            </a:pPr>
            <a:endParaRPr lang="nl-NL" sz="2800" dirty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endParaRPr lang="nl-NL" dirty="0">
              <a:solidFill>
                <a:srgbClr val="507ABB"/>
              </a:solidFill>
              <a:latin typeface="ITC Officin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24226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pic>
        <p:nvPicPr>
          <p:cNvPr id="3074" name="Picture 2" descr="D:\De Nieuwste School (PR)\DNS_Symbolen\86481387 aar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3662" y="2265426"/>
            <a:ext cx="2360676" cy="2327148"/>
          </a:xfrm>
          <a:prstGeom prst="rect">
            <a:avLst/>
          </a:prstGeom>
          <a:noFill/>
        </p:spPr>
      </p:pic>
      <p:sp>
        <p:nvSpPr>
          <p:cNvPr id="11" name="Rechthoek 10"/>
          <p:cNvSpPr/>
          <p:nvPr/>
        </p:nvSpPr>
        <p:spPr>
          <a:xfrm>
            <a:off x="0" y="836712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 smtClean="0">
                <a:solidFill>
                  <a:schemeClr val="tx2"/>
                </a:solidFill>
              </a:rPr>
              <a:t>Discussie:</a:t>
            </a:r>
          </a:p>
          <a:p>
            <a:pPr algn="ctr"/>
            <a:r>
              <a:rPr lang="nl-NL" sz="2800" dirty="0" smtClean="0">
                <a:solidFill>
                  <a:schemeClr val="tx2"/>
                </a:solidFill>
              </a:rPr>
              <a:t>In groepen na introductie of continu plenair</a:t>
            </a:r>
          </a:p>
          <a:p>
            <a:pPr marL="685800" indent="-685800">
              <a:buFontTx/>
              <a:buChar char="-"/>
            </a:pPr>
            <a:endParaRPr lang="nl-NL" sz="3600" i="1" dirty="0" smtClean="0">
              <a:solidFill>
                <a:schemeClr val="tx2"/>
              </a:solidFill>
            </a:endParaRPr>
          </a:p>
          <a:p>
            <a:pPr marL="685800" indent="-685800">
              <a:buFontTx/>
              <a:buChar char="-"/>
            </a:pPr>
            <a:r>
              <a:rPr lang="nl-NL" sz="3600" i="1" dirty="0" smtClean="0">
                <a:solidFill>
                  <a:schemeClr val="tx2"/>
                </a:solidFill>
              </a:rPr>
              <a:t>Wat zijn de voor- en nadelen van onze manier van werken</a:t>
            </a:r>
          </a:p>
          <a:p>
            <a:r>
              <a:rPr lang="nl-NL" sz="3600" i="1" dirty="0">
                <a:solidFill>
                  <a:schemeClr val="tx2"/>
                </a:solidFill>
              </a:rPr>
              <a:t>	</a:t>
            </a:r>
            <a:r>
              <a:rPr lang="nl-NL" sz="3600" i="1" dirty="0" smtClean="0">
                <a:solidFill>
                  <a:schemeClr val="tx2"/>
                </a:solidFill>
              </a:rPr>
              <a:t> (voor zowel leerling als docent)</a:t>
            </a:r>
          </a:p>
          <a:p>
            <a:pPr marL="685800" indent="-685800">
              <a:buFontTx/>
              <a:buChar char="-"/>
            </a:pPr>
            <a:r>
              <a:rPr lang="nl-NL" sz="3600" i="1" dirty="0" smtClean="0">
                <a:solidFill>
                  <a:schemeClr val="tx2"/>
                </a:solidFill>
              </a:rPr>
              <a:t>Wat moet een docent kunnen en kennen om op deze manier te werken? </a:t>
            </a:r>
          </a:p>
          <a:p>
            <a:r>
              <a:rPr lang="nl-NL" sz="3600" i="1" dirty="0">
                <a:solidFill>
                  <a:schemeClr val="tx2"/>
                </a:solidFill>
              </a:rPr>
              <a:t>	</a:t>
            </a:r>
            <a:r>
              <a:rPr lang="nl-NL" sz="3600" i="1" dirty="0" smtClean="0">
                <a:solidFill>
                  <a:schemeClr val="tx2"/>
                </a:solidFill>
              </a:rPr>
              <a:t>(implicaties voor opleiden van docenten)</a:t>
            </a:r>
          </a:p>
          <a:p>
            <a:r>
              <a:rPr lang="nl-NL" sz="3600" i="1" dirty="0" smtClean="0">
                <a:solidFill>
                  <a:schemeClr val="tx2"/>
                </a:solidFill>
              </a:rPr>
              <a:t>-     Waaraan moet lesmateriaal voldoen?</a:t>
            </a:r>
          </a:p>
          <a:p>
            <a:pPr algn="ctr"/>
            <a:endParaRPr lang="nl-NL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No- 02 Vive &amp; Franka_vrij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4134" y="2708920"/>
            <a:ext cx="2755732" cy="4149080"/>
          </a:xfrm>
          <a:prstGeom prst="rect">
            <a:avLst/>
          </a:prstGeom>
        </p:spPr>
      </p:pic>
      <p:pic>
        <p:nvPicPr>
          <p:cNvPr id="4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0" y="112474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4800" b="1" dirty="0" smtClean="0">
              <a:solidFill>
                <a:schemeClr val="tx2"/>
              </a:solidFill>
            </a:endParaRPr>
          </a:p>
          <a:p>
            <a:pPr algn="ctr"/>
            <a:r>
              <a:rPr lang="nl-NL" sz="4800" b="1" dirty="0" smtClean="0">
                <a:solidFill>
                  <a:schemeClr val="tx2"/>
                </a:solidFill>
              </a:rPr>
              <a:t>Leren begint met iets willen weten!</a:t>
            </a:r>
          </a:p>
        </p:txBody>
      </p:sp>
    </p:spTree>
    <p:extLst>
      <p:ext uri="{BB962C8B-B14F-4D97-AF65-F5344CB8AC3E}">
        <p14:creationId xmlns:p14="http://schemas.microsoft.com/office/powerpoint/2010/main" val="38971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5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pic>
        <p:nvPicPr>
          <p:cNvPr id="3074" name="Picture 2" descr="D:\De Nieuwste School (PR)\DNS_Symbolen\86481387 aar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3662" y="2265426"/>
            <a:ext cx="2360676" cy="2327148"/>
          </a:xfrm>
          <a:prstGeom prst="rect">
            <a:avLst/>
          </a:prstGeom>
          <a:noFill/>
        </p:spPr>
      </p:pic>
      <p:sp>
        <p:nvSpPr>
          <p:cNvPr id="11" name="Rechthoek 10"/>
          <p:cNvSpPr/>
          <p:nvPr/>
        </p:nvSpPr>
        <p:spPr>
          <a:xfrm>
            <a:off x="0" y="836712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 smtClean="0">
                <a:solidFill>
                  <a:schemeClr val="tx2"/>
                </a:solidFill>
              </a:rPr>
              <a:t>Discussie:</a:t>
            </a:r>
          </a:p>
          <a:p>
            <a:pPr algn="ctr"/>
            <a:r>
              <a:rPr lang="nl-NL" sz="2800" dirty="0" smtClean="0">
                <a:solidFill>
                  <a:schemeClr val="tx2"/>
                </a:solidFill>
              </a:rPr>
              <a:t>In groepen na introductie of continu plenair</a:t>
            </a:r>
          </a:p>
          <a:p>
            <a:pPr marL="685800" indent="-685800">
              <a:buFontTx/>
              <a:buChar char="-"/>
            </a:pPr>
            <a:endParaRPr lang="nl-NL" sz="3600" i="1" dirty="0" smtClean="0">
              <a:solidFill>
                <a:schemeClr val="tx2"/>
              </a:solidFill>
            </a:endParaRPr>
          </a:p>
          <a:p>
            <a:pPr marL="685800" indent="-685800">
              <a:buFontTx/>
              <a:buChar char="-"/>
            </a:pPr>
            <a:r>
              <a:rPr lang="nl-NL" sz="3600" i="1" dirty="0" smtClean="0">
                <a:solidFill>
                  <a:schemeClr val="tx2"/>
                </a:solidFill>
              </a:rPr>
              <a:t>Wat zijn de voor- en nadelen van onze manier van werken</a:t>
            </a:r>
          </a:p>
          <a:p>
            <a:r>
              <a:rPr lang="nl-NL" sz="3600" i="1" dirty="0">
                <a:solidFill>
                  <a:schemeClr val="tx2"/>
                </a:solidFill>
              </a:rPr>
              <a:t>	</a:t>
            </a:r>
            <a:r>
              <a:rPr lang="nl-NL" sz="3600" i="1" dirty="0" smtClean="0">
                <a:solidFill>
                  <a:schemeClr val="tx2"/>
                </a:solidFill>
              </a:rPr>
              <a:t> (voor zowel leerling als docent)</a:t>
            </a:r>
          </a:p>
          <a:p>
            <a:pPr marL="685800" indent="-685800">
              <a:buFontTx/>
              <a:buChar char="-"/>
            </a:pPr>
            <a:r>
              <a:rPr lang="nl-NL" sz="3600" i="1" dirty="0" smtClean="0">
                <a:solidFill>
                  <a:schemeClr val="tx2"/>
                </a:solidFill>
              </a:rPr>
              <a:t>Wat moet een docent kunnen en kennen om op deze manier te werken? </a:t>
            </a:r>
          </a:p>
          <a:p>
            <a:r>
              <a:rPr lang="nl-NL" sz="3600" i="1" dirty="0">
                <a:solidFill>
                  <a:schemeClr val="tx2"/>
                </a:solidFill>
              </a:rPr>
              <a:t>	</a:t>
            </a:r>
            <a:r>
              <a:rPr lang="nl-NL" sz="3600" i="1" dirty="0" smtClean="0">
                <a:solidFill>
                  <a:schemeClr val="tx2"/>
                </a:solidFill>
              </a:rPr>
              <a:t>(implicaties voor opleiden van docenten)</a:t>
            </a:r>
          </a:p>
          <a:p>
            <a:r>
              <a:rPr lang="nl-NL" sz="3600" i="1" dirty="0" smtClean="0">
                <a:solidFill>
                  <a:schemeClr val="tx2"/>
                </a:solidFill>
              </a:rPr>
              <a:t>-     Waaraan moet lesmateriaal voldoen?</a:t>
            </a:r>
          </a:p>
          <a:p>
            <a:pPr algn="ctr"/>
            <a:endParaRPr lang="nl-NL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pic>
        <p:nvPicPr>
          <p:cNvPr id="3074" name="Picture 2" descr="D:\De Nieuwste School (PR)\DNS_Symbolen\86481387 aar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265426"/>
            <a:ext cx="2360676" cy="2327148"/>
          </a:xfrm>
          <a:prstGeom prst="rect">
            <a:avLst/>
          </a:prstGeom>
          <a:noFill/>
        </p:spPr>
      </p:pic>
      <p:sp>
        <p:nvSpPr>
          <p:cNvPr id="11" name="Rechthoek 10"/>
          <p:cNvSpPr/>
          <p:nvPr/>
        </p:nvSpPr>
        <p:spPr>
          <a:xfrm>
            <a:off x="0" y="1124744"/>
            <a:ext cx="9144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 smtClean="0">
                <a:solidFill>
                  <a:schemeClr val="tx2"/>
                </a:solidFill>
              </a:rPr>
              <a:t>De Nieuwste School:</a:t>
            </a:r>
          </a:p>
          <a:p>
            <a:pPr algn="ctr"/>
            <a:endParaRPr lang="nl-NL" b="1" dirty="0" smtClean="0">
              <a:solidFill>
                <a:schemeClr val="tx2"/>
              </a:solidFill>
            </a:endParaRPr>
          </a:p>
          <a:p>
            <a:pPr algn="ctr"/>
            <a:endParaRPr lang="nl-NL" b="1" dirty="0">
              <a:solidFill>
                <a:schemeClr val="tx2"/>
              </a:solidFill>
            </a:endParaRPr>
          </a:p>
          <a:p>
            <a:pPr algn="ctr"/>
            <a:endParaRPr lang="nl-NL" b="1" dirty="0" smtClean="0">
              <a:solidFill>
                <a:schemeClr val="tx2"/>
              </a:solidFill>
            </a:endParaRPr>
          </a:p>
          <a:p>
            <a:pPr algn="ctr"/>
            <a:endParaRPr lang="nl-NL" b="1" dirty="0">
              <a:solidFill>
                <a:schemeClr val="tx2"/>
              </a:solidFill>
            </a:endParaRPr>
          </a:p>
          <a:p>
            <a:pPr algn="ctr"/>
            <a:endParaRPr lang="nl-NL" b="1" dirty="0">
              <a:solidFill>
                <a:schemeClr val="tx2"/>
              </a:solidFill>
            </a:endParaRPr>
          </a:p>
          <a:p>
            <a:r>
              <a:rPr lang="nl-NL" sz="3600" b="1" dirty="0" smtClean="0">
                <a:solidFill>
                  <a:schemeClr val="tx2"/>
                </a:solidFill>
              </a:rPr>
              <a:t>Wat zie je als je op DNS rondloopt?</a:t>
            </a:r>
          </a:p>
        </p:txBody>
      </p:sp>
    </p:spTree>
    <p:extLst>
      <p:ext uri="{BB962C8B-B14F-4D97-AF65-F5344CB8AC3E}">
        <p14:creationId xmlns:p14="http://schemas.microsoft.com/office/powerpoint/2010/main" val="30793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 l="33214"/>
          <a:stretch>
            <a:fillRect/>
          </a:stretch>
        </p:blipFill>
        <p:spPr bwMode="auto">
          <a:xfrm>
            <a:off x="3203848" y="2132856"/>
            <a:ext cx="234025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/>
          <a:srcRect l="36369"/>
          <a:stretch>
            <a:fillRect/>
          </a:stretch>
        </p:blipFill>
        <p:spPr bwMode="auto">
          <a:xfrm>
            <a:off x="5508104" y="2204864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Bas\AppData\Local\Microsoft\Windows\Temporary Internet Files\Content.IE5\6M813DXA\IMG_6066.jpg"/>
          <p:cNvPicPr>
            <a:picLocks noChangeAspect="1" noChangeArrowheads="1"/>
          </p:cNvPicPr>
          <p:nvPr/>
        </p:nvPicPr>
        <p:blipFill>
          <a:blip r:embed="rId4" cstate="print"/>
          <a:srcRect l="13246" t="9935" r="3302" b="20523"/>
          <a:stretch>
            <a:fillRect/>
          </a:stretch>
        </p:blipFill>
        <p:spPr bwMode="auto">
          <a:xfrm>
            <a:off x="683568" y="4509120"/>
            <a:ext cx="4176464" cy="2200244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 t="4255" r="22511"/>
          <a:stretch>
            <a:fillRect/>
          </a:stretch>
        </p:blipFill>
        <p:spPr bwMode="auto">
          <a:xfrm>
            <a:off x="683567" y="2204865"/>
            <a:ext cx="267590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509120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Bas\AppData\Local\Microsoft\Windows\Temporary Internet Files\Content.IE5\VW3ZLKAR\IMG_6068.jpg"/>
          <p:cNvPicPr>
            <a:picLocks noChangeAspect="1" noChangeArrowheads="1"/>
          </p:cNvPicPr>
          <p:nvPr/>
        </p:nvPicPr>
        <p:blipFill>
          <a:blip r:embed="rId7" cstate="print"/>
          <a:srcRect l="2598" t="25327" r="3887"/>
          <a:stretch>
            <a:fillRect/>
          </a:stretch>
        </p:blipFill>
        <p:spPr bwMode="auto">
          <a:xfrm>
            <a:off x="683567" y="260648"/>
            <a:ext cx="3646159" cy="1941004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 cstate="print"/>
          <a:srcRect l="16707" b="9669"/>
          <a:stretch>
            <a:fillRect/>
          </a:stretch>
        </p:blipFill>
        <p:spPr bwMode="auto">
          <a:xfrm>
            <a:off x="3995936" y="260648"/>
            <a:ext cx="252027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0" cstate="print"/>
          <a:srcRect l="41284" r="17431" b="49838"/>
          <a:stretch>
            <a:fillRect/>
          </a:stretch>
        </p:blipFill>
        <p:spPr bwMode="auto">
          <a:xfrm>
            <a:off x="6516216" y="980728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19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pic>
        <p:nvPicPr>
          <p:cNvPr id="3074" name="Picture 2" descr="D:\De Nieuwste School (PR)\DNS_Symbolen\86481387 aar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265426"/>
            <a:ext cx="2360676" cy="2327148"/>
          </a:xfrm>
          <a:prstGeom prst="rect">
            <a:avLst/>
          </a:prstGeom>
          <a:noFill/>
        </p:spPr>
      </p:pic>
      <p:sp>
        <p:nvSpPr>
          <p:cNvPr id="11" name="Rechthoek 10"/>
          <p:cNvSpPr/>
          <p:nvPr/>
        </p:nvSpPr>
        <p:spPr>
          <a:xfrm>
            <a:off x="0" y="1124744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 smtClean="0">
                <a:solidFill>
                  <a:schemeClr val="tx2"/>
                </a:solidFill>
              </a:rPr>
              <a:t>De Nieuwste School:</a:t>
            </a:r>
          </a:p>
          <a:p>
            <a:pPr algn="ctr"/>
            <a:endParaRPr lang="nl-NL" b="1" dirty="0" smtClean="0">
              <a:solidFill>
                <a:schemeClr val="tx2"/>
              </a:solidFill>
            </a:endParaRPr>
          </a:p>
          <a:p>
            <a:r>
              <a:rPr lang="nl-NL" sz="3600" b="1" dirty="0" smtClean="0">
                <a:solidFill>
                  <a:schemeClr val="tx2"/>
                </a:solidFill>
              </a:rPr>
              <a:t>De meest in het oog springende dingen</a:t>
            </a:r>
          </a:p>
          <a:p>
            <a:pPr marL="457200" indent="-457200">
              <a:buFontTx/>
              <a:buChar char="-"/>
            </a:pPr>
            <a:r>
              <a:rPr lang="nl-NL" sz="3200" dirty="0" smtClean="0">
                <a:solidFill>
                  <a:schemeClr val="tx2"/>
                </a:solidFill>
              </a:rPr>
              <a:t>Huiskamers en mentoren</a:t>
            </a:r>
          </a:p>
          <a:p>
            <a:pPr marL="457200" indent="-457200">
              <a:buFontTx/>
              <a:buChar char="-"/>
            </a:pPr>
            <a:r>
              <a:rPr lang="nl-NL" sz="3200" dirty="0" smtClean="0">
                <a:solidFill>
                  <a:schemeClr val="tx2"/>
                </a:solidFill>
              </a:rPr>
              <a:t>Leerateliers en experts</a:t>
            </a:r>
          </a:p>
          <a:p>
            <a:pPr marL="457200" indent="-457200">
              <a:buFontTx/>
              <a:buChar char="-"/>
            </a:pPr>
            <a:r>
              <a:rPr lang="nl-NL" sz="3200" dirty="0" smtClean="0">
                <a:solidFill>
                  <a:schemeClr val="tx2"/>
                </a:solidFill>
              </a:rPr>
              <a:t>Thematisch onderwijs.</a:t>
            </a:r>
          </a:p>
          <a:p>
            <a:pPr marL="914400" lvl="1" indent="-457200">
              <a:buFontTx/>
              <a:buChar char="-"/>
            </a:pPr>
            <a:r>
              <a:rPr lang="nl-NL" sz="2800" dirty="0" smtClean="0">
                <a:solidFill>
                  <a:schemeClr val="tx2"/>
                </a:solidFill>
              </a:rPr>
              <a:t>Leerlingen zelfstanding en actief bezig</a:t>
            </a:r>
          </a:p>
          <a:p>
            <a:pPr marL="914400" lvl="1" indent="-457200">
              <a:buFontTx/>
              <a:buChar char="-"/>
            </a:pPr>
            <a:r>
              <a:rPr lang="nl-NL" sz="2800" dirty="0" smtClean="0">
                <a:solidFill>
                  <a:schemeClr val="tx2"/>
                </a:solidFill>
              </a:rPr>
              <a:t>Onderzoeken op basis van eigen verwondering</a:t>
            </a:r>
          </a:p>
          <a:p>
            <a:pPr marL="914400" lvl="1" indent="-457200">
              <a:buFontTx/>
              <a:buChar char="-"/>
            </a:pPr>
            <a:r>
              <a:rPr lang="nl-NL" sz="2800" dirty="0">
                <a:solidFill>
                  <a:schemeClr val="tx2"/>
                </a:solidFill>
              </a:rPr>
              <a:t>P</a:t>
            </a:r>
            <a:r>
              <a:rPr lang="nl-NL" sz="2800" dirty="0" smtClean="0">
                <a:solidFill>
                  <a:schemeClr val="tx2"/>
                </a:solidFill>
              </a:rPr>
              <a:t>roduct gericht werken</a:t>
            </a:r>
            <a:endParaRPr lang="nl-NL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6" y="1340768"/>
            <a:ext cx="8921182" cy="391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6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al 10"/>
          <p:cNvSpPr/>
          <p:nvPr/>
        </p:nvSpPr>
        <p:spPr>
          <a:xfrm>
            <a:off x="1908175" y="800100"/>
            <a:ext cx="5400675" cy="5257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24400"/>
            <a:ext cx="10795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492375"/>
            <a:ext cx="99218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Afbeelding 5" descr="spin-in-het-we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684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hthoek 11"/>
          <p:cNvSpPr>
            <a:spLocks noChangeArrowheads="1"/>
          </p:cNvSpPr>
          <p:nvPr/>
        </p:nvSpPr>
        <p:spPr bwMode="auto">
          <a:xfrm>
            <a:off x="539750" y="1412875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Mentor</a:t>
            </a:r>
            <a:endParaRPr lang="nl-NL" sz="2400" dirty="0">
              <a:solidFill>
                <a:schemeClr val="tx2"/>
              </a:solidFill>
            </a:endParaRPr>
          </a:p>
        </p:txBody>
      </p:sp>
      <p:sp>
        <p:nvSpPr>
          <p:cNvPr id="13320" name="Rechthoek 12"/>
          <p:cNvSpPr>
            <a:spLocks noChangeArrowheads="1"/>
          </p:cNvSpPr>
          <p:nvPr/>
        </p:nvSpPr>
        <p:spPr bwMode="auto">
          <a:xfrm>
            <a:off x="611188" y="5949950"/>
            <a:ext cx="1013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Expert</a:t>
            </a:r>
            <a:endParaRPr lang="nl-NL" sz="2400" dirty="0">
              <a:solidFill>
                <a:schemeClr val="tx2"/>
              </a:solidFill>
            </a:endParaRPr>
          </a:p>
        </p:txBody>
      </p:sp>
      <p:sp>
        <p:nvSpPr>
          <p:cNvPr id="13321" name="Rechthoek 13"/>
          <p:cNvSpPr>
            <a:spLocks noChangeArrowheads="1"/>
          </p:cNvSpPr>
          <p:nvPr/>
        </p:nvSpPr>
        <p:spPr bwMode="auto">
          <a:xfrm>
            <a:off x="7740650" y="3933825"/>
            <a:ext cx="1107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</a:rPr>
              <a:t>Ouders</a:t>
            </a:r>
            <a:endParaRPr lang="nl-NL" sz="2400" dirty="0">
              <a:solidFill>
                <a:schemeClr val="tx2"/>
              </a:solidFill>
            </a:endParaRPr>
          </a:p>
        </p:txBody>
      </p:sp>
      <p:sp>
        <p:nvSpPr>
          <p:cNvPr id="13322" name="Rechthoek 14"/>
          <p:cNvSpPr>
            <a:spLocks noChangeArrowheads="1"/>
          </p:cNvSpPr>
          <p:nvPr/>
        </p:nvSpPr>
        <p:spPr bwMode="auto">
          <a:xfrm>
            <a:off x="3791979" y="4932363"/>
            <a:ext cx="1560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De </a:t>
            </a:r>
            <a:r>
              <a:rPr lang="en-US" sz="2400" b="1" dirty="0" err="1" smtClean="0">
                <a:solidFill>
                  <a:schemeClr val="tx2"/>
                </a:solidFill>
              </a:rPr>
              <a:t>leerling</a:t>
            </a:r>
            <a:endParaRPr lang="nl-NL" sz="2400" dirty="0">
              <a:solidFill>
                <a:schemeClr val="tx2"/>
              </a:solidFill>
            </a:endParaRPr>
          </a:p>
        </p:txBody>
      </p:sp>
      <p:pic>
        <p:nvPicPr>
          <p:cNvPr id="12" name="Picture 4" descr="D:\De Nieuwste School (PR)\DNS_Logo\Logo_D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60648"/>
            <a:ext cx="2053980" cy="576064"/>
          </a:xfrm>
          <a:prstGeom prst="rect">
            <a:avLst/>
          </a:prstGeom>
          <a:noFill/>
        </p:spPr>
      </p:pic>
      <p:pic>
        <p:nvPicPr>
          <p:cNvPr id="13323" name="Afbeelding 3" descr="IMG_459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132807"/>
            <a:ext cx="36258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9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6099</TotalTime>
  <Words>1164</Words>
  <Application>Microsoft Office PowerPoint</Application>
  <PresentationFormat>Diavoorstelling (4:3)</PresentationFormat>
  <Paragraphs>333</Paragraphs>
  <Slides>33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Van visie naar praktijk</vt:lpstr>
      <vt:lpstr>PowerPoint-presentatie</vt:lpstr>
      <vt:lpstr>Formuleren van ontwerpprincipes</vt:lpstr>
      <vt:lpstr>Opbrengst ontwerpprincipes</vt:lpstr>
      <vt:lpstr>PowerPoint-presentatie</vt:lpstr>
      <vt:lpstr>Bovenbouw Humanics of Science</vt:lpstr>
      <vt:lpstr>PowerPoint-presentatie</vt:lpstr>
      <vt:lpstr>PowerPoint-presentatie</vt:lpstr>
      <vt:lpstr>Thema’s leerjaar 4 (6 thema’s van 6 weken)</vt:lpstr>
      <vt:lpstr>Thema’s leerjaar 5: (3 thema’s van 12 weken)</vt:lpstr>
      <vt:lpstr>Examenjaar: meesterproef</vt:lpstr>
      <vt:lpstr>Huidige ontwikkelingen:    School groeit explosief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Guido</dc:creator>
  <cp:lastModifiedBy>Martin Vos</cp:lastModifiedBy>
  <cp:revision>90</cp:revision>
  <cp:lastPrinted>2012-11-19T16:00:40Z</cp:lastPrinted>
  <dcterms:created xsi:type="dcterms:W3CDTF">2012-11-18T12:24:32Z</dcterms:created>
  <dcterms:modified xsi:type="dcterms:W3CDTF">2014-05-21T14:34:30Z</dcterms:modified>
</cp:coreProperties>
</file>