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652" r:id="rId3"/>
  </p:sldMasterIdLst>
  <p:notesMasterIdLst>
    <p:notesMasterId r:id="rId23"/>
  </p:notesMasterIdLst>
  <p:sldIdLst>
    <p:sldId id="256" r:id="rId4"/>
    <p:sldId id="269" r:id="rId5"/>
    <p:sldId id="270" r:id="rId6"/>
    <p:sldId id="271" r:id="rId7"/>
    <p:sldId id="257" r:id="rId8"/>
    <p:sldId id="258" r:id="rId9"/>
    <p:sldId id="259" r:id="rId10"/>
    <p:sldId id="261" r:id="rId11"/>
    <p:sldId id="260" r:id="rId12"/>
    <p:sldId id="273" r:id="rId13"/>
    <p:sldId id="264" r:id="rId14"/>
    <p:sldId id="265" r:id="rId15"/>
    <p:sldId id="266" r:id="rId16"/>
    <p:sldId id="267" r:id="rId17"/>
    <p:sldId id="268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05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16" autoAdjust="0"/>
    <p:restoredTop sz="94660"/>
  </p:normalViewPr>
  <p:slideViewPr>
    <p:cSldViewPr>
      <p:cViewPr varScale="1">
        <p:scale>
          <a:sx n="87" d="100"/>
          <a:sy n="87" d="100"/>
        </p:scale>
        <p:origin x="-14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CB0C2EF-5C9F-46FD-BA80-CCDA4626A0F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032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1017588"/>
            <a:ext cx="9140825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/>
          </a:p>
        </p:txBody>
      </p:sp>
      <p:sp>
        <p:nvSpPr>
          <p:cNvPr id="5" name="shape_TransFollower"/>
          <p:cNvSpPr>
            <a:spLocks noChangeArrowheads="1"/>
          </p:cNvSpPr>
          <p:nvPr/>
        </p:nvSpPr>
        <p:spPr bwMode="auto">
          <a:xfrm>
            <a:off x="0" y="0"/>
            <a:ext cx="127000" cy="10175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/>
          </a:p>
        </p:txBody>
      </p:sp>
      <p:pic>
        <p:nvPicPr>
          <p:cNvPr id="8" name="LogoSlash_01" descr="SLASHTRA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3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LogoSlash_02" descr="SLASHTRA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92113"/>
            <a:ext cx="4159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204200" y="1079500"/>
            <a:ext cx="529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nl-NL" sz="900" dirty="0" smtClean="0">
                <a:solidFill>
                  <a:schemeClr val="bg1"/>
                </a:solidFill>
                <a:latin typeface="Verdana" pitchFamily="34" charset="0"/>
              </a:rPr>
              <a:t>|</a:t>
            </a:r>
          </a:p>
        </p:txBody>
      </p:sp>
      <p:sp>
        <p:nvSpPr>
          <p:cNvPr id="11" name="shape_Transparantie"/>
          <p:cNvSpPr>
            <a:spLocks noChangeArrowheads="1"/>
          </p:cNvSpPr>
          <p:nvPr/>
        </p:nvSpPr>
        <p:spPr bwMode="auto">
          <a:xfrm>
            <a:off x="127000" y="0"/>
            <a:ext cx="2540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84288"/>
            <a:ext cx="9144000" cy="1082550"/>
          </a:xfrm>
          <a:solidFill>
            <a:srgbClr val="505050"/>
          </a:solidFill>
        </p:spPr>
        <p:txBody>
          <a:bodyPr lIns="981950" tIns="216000" rIns="268265" bIns="216000" anchor="t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 dirty="0" smtClean="0"/>
              <a:t>Click </a:t>
            </a:r>
            <a:r>
              <a:rPr lang="nl-NL" noProof="0" dirty="0" err="1" smtClean="0"/>
              <a:t>to</a:t>
            </a:r>
            <a:r>
              <a:rPr lang="nl-NL" noProof="0" dirty="0" smtClean="0"/>
              <a:t> </a:t>
            </a:r>
            <a:r>
              <a:rPr lang="nl-NL" noProof="0" dirty="0" err="1" smtClean="0"/>
              <a:t>edit</a:t>
            </a:r>
            <a:r>
              <a:rPr lang="nl-NL" noProof="0" dirty="0" smtClean="0"/>
              <a:t> Master </a:t>
            </a:r>
            <a:r>
              <a:rPr lang="nl-NL" noProof="0" dirty="0" err="1" smtClean="0"/>
              <a:t>title</a:t>
            </a:r>
            <a:r>
              <a:rPr lang="nl-NL" noProof="0" dirty="0" smtClean="0"/>
              <a:t> </a:t>
            </a:r>
            <a:r>
              <a:rPr lang="nl-NL" noProof="0" dirty="0" err="1" smtClean="0"/>
              <a:t>style</a:t>
            </a:r>
            <a:endParaRPr lang="nl-NL" noProof="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35425"/>
            <a:ext cx="9140825" cy="1905000"/>
          </a:xfrm>
        </p:spPr>
        <p:txBody>
          <a:bodyPr rIns="267843"/>
          <a:lstStyle>
            <a:lvl1pPr marL="0" indent="0">
              <a:buFont typeface="Verdana" pitchFamily="34" charset="0"/>
              <a:buNone/>
              <a:defRPr sz="1900"/>
            </a:lvl1pPr>
          </a:lstStyle>
          <a:p>
            <a:pPr lvl="0"/>
            <a:r>
              <a:rPr lang="nl-NL" noProof="0" dirty="0" smtClean="0"/>
              <a:t>Click </a:t>
            </a:r>
            <a:r>
              <a:rPr lang="nl-NL" noProof="0" dirty="0" err="1" smtClean="0"/>
              <a:t>to</a:t>
            </a:r>
            <a:r>
              <a:rPr lang="nl-NL" noProof="0" dirty="0" smtClean="0"/>
              <a:t> </a:t>
            </a:r>
            <a:r>
              <a:rPr lang="nl-NL" noProof="0" dirty="0" err="1" smtClean="0"/>
              <a:t>edit</a:t>
            </a:r>
            <a:r>
              <a:rPr lang="nl-NL" noProof="0" dirty="0" smtClean="0"/>
              <a:t> Master </a:t>
            </a:r>
            <a:r>
              <a:rPr lang="nl-NL" noProof="0" dirty="0" err="1" smtClean="0"/>
              <a:t>subtitle</a:t>
            </a:r>
            <a:r>
              <a:rPr lang="nl-NL" noProof="0" dirty="0" smtClean="0"/>
              <a:t> </a:t>
            </a:r>
            <a:r>
              <a:rPr lang="nl-NL" noProof="0" dirty="0" err="1" smtClean="0"/>
              <a:t>style</a:t>
            </a:r>
            <a:endParaRPr lang="nl-NL" noProof="0" dirty="0" smtClean="0"/>
          </a:p>
        </p:txBody>
      </p:sp>
      <p:sp>
        <p:nvSpPr>
          <p:cNvPr id="13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C4C26-3446-4B98-A3F1-B28A78E3693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2" name="tbDate"/>
          <p:cNvSpPr txBox="1">
            <a:spLocks noChangeArrowheads="1"/>
          </p:cNvSpPr>
          <p:nvPr/>
        </p:nvSpPr>
        <p:spPr bwMode="auto">
          <a:xfrm>
            <a:off x="7056682" y="1079500"/>
            <a:ext cx="1123706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nl-NL" sz="900" dirty="0" smtClean="0">
                <a:solidFill>
                  <a:schemeClr val="bg1"/>
                </a:solidFill>
                <a:latin typeface="Verdana" pitchFamily="34" charset="0"/>
              </a:rPr>
              <a:t>Datum 15-04-2015</a:t>
            </a:r>
          </a:p>
        </p:txBody>
      </p:sp>
      <p:pic>
        <p:nvPicPr>
          <p:cNvPr id="2" name="RUGlogoTop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05232"/>
            <a:ext cx="2816808" cy="660400"/>
          </a:xfrm>
          <a:prstGeom prst="rect">
            <a:avLst/>
          </a:prstGeom>
        </p:spPr>
      </p:pic>
      <p:sp>
        <p:nvSpPr>
          <p:cNvPr id="6" name="tb_Faculty"/>
          <p:cNvSpPr txBox="1">
            <a:spLocks noChangeArrowheads="1"/>
          </p:cNvSpPr>
          <p:nvPr/>
        </p:nvSpPr>
        <p:spPr bwMode="auto">
          <a:xfrm>
            <a:off x="3687763" y="338138"/>
            <a:ext cx="115576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dirty="0" smtClean="0">
                <a:solidFill>
                  <a:srgbClr val="CC0000"/>
                </a:solidFill>
                <a:latin typeface="Georgia" pitchFamily="18" charset="0"/>
              </a:rPr>
              <a:t>faculteit der letteren</a:t>
            </a:r>
          </a:p>
        </p:txBody>
      </p:sp>
      <p:sp>
        <p:nvSpPr>
          <p:cNvPr id="7" name="tb_Department"/>
          <p:cNvSpPr txBox="1">
            <a:spLocks noChangeAspect="1" noChangeArrowheads="1"/>
          </p:cNvSpPr>
          <p:nvPr/>
        </p:nvSpPr>
        <p:spPr bwMode="auto">
          <a:xfrm>
            <a:off x="5811838" y="341313"/>
            <a:ext cx="18002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dirty="0" smtClean="0">
                <a:solidFill>
                  <a:srgbClr val="CC0000"/>
                </a:solidFill>
                <a:latin typeface="Georgia" pitchFamily="18" charset="0"/>
              </a:rPr>
              <a:t>kunsten, cultuur en media</a:t>
            </a:r>
          </a:p>
        </p:txBody>
      </p:sp>
    </p:spTree>
    <p:extLst>
      <p:ext uri="{BB962C8B-B14F-4D97-AF65-F5344CB8AC3E}">
        <p14:creationId xmlns:p14="http://schemas.microsoft.com/office/powerpoint/2010/main" val="2994249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7F87-3B5C-4B4B-B2BB-7F03C1FD888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89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1341438"/>
            <a:ext cx="2284412" cy="520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341438"/>
            <a:ext cx="6704013" cy="520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B6274-0325-4753-BFE5-BD553144223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6344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73CA3-30F6-4772-8FA7-CBC2DDD1F9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5191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1017588"/>
            <a:ext cx="9140825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/>
          </a:p>
        </p:txBody>
      </p:sp>
      <p:pic>
        <p:nvPicPr>
          <p:cNvPr id="7" name="LogoSlash_01" descr="SLASHT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3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LogoSlash_02" descr="SLASHTR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92113"/>
            <a:ext cx="4159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8204200" y="1079500"/>
            <a:ext cx="529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nl-NL" sz="900" dirty="0" smtClean="0">
                <a:solidFill>
                  <a:schemeClr val="bg1"/>
                </a:solidFill>
                <a:latin typeface="Verdana" pitchFamily="34" charset="0"/>
              </a:rPr>
              <a:t>|</a:t>
            </a:r>
          </a:p>
        </p:txBody>
      </p:sp>
      <p:sp>
        <p:nvSpPr>
          <p:cNvPr id="6146" name="tb_Break"/>
          <p:cNvSpPr>
            <a:spLocks noGrp="1" noChangeArrowheads="1"/>
          </p:cNvSpPr>
          <p:nvPr>
            <p:ph type="ctrTitle"/>
          </p:nvPr>
        </p:nvSpPr>
        <p:spPr>
          <a:xfrm>
            <a:off x="0" y="1284288"/>
            <a:ext cx="9140825" cy="2476500"/>
          </a:xfrm>
          <a:solidFill>
            <a:srgbClr val="505050"/>
          </a:solidFill>
        </p:spPr>
        <p:txBody>
          <a:bodyPr lIns="982091" tIns="216000" rIns="267843" bIns="45717" anchor="t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endParaRPr lang="nl-NL" noProof="0" dirty="0" smtClean="0"/>
          </a:p>
        </p:txBody>
      </p:sp>
      <p:sp>
        <p:nvSpPr>
          <p:cNvPr id="6155" name="Rectangle 11" hidden="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3100" y="5707063"/>
            <a:ext cx="7108825" cy="384175"/>
          </a:xfrm>
        </p:spPr>
        <p:txBody>
          <a:bodyPr lIns="64282" tIns="32141" rIns="64282" bIns="32141"/>
          <a:lstStyle>
            <a:lvl1pPr marL="0" indent="0" algn="ctr">
              <a:buFont typeface="Verdana" pitchFamily="34" charset="0"/>
              <a:buNone/>
              <a:defRPr/>
            </a:lvl1pPr>
          </a:lstStyle>
          <a:p>
            <a:pPr lvl="0"/>
            <a:r>
              <a:rPr lang="nl-NL" noProof="0" dirty="0" smtClean="0"/>
              <a:t>Click </a:t>
            </a:r>
            <a:r>
              <a:rPr lang="nl-NL" noProof="0" dirty="0" err="1" smtClean="0"/>
              <a:t>to</a:t>
            </a:r>
            <a:r>
              <a:rPr lang="nl-NL" noProof="0" dirty="0" smtClean="0"/>
              <a:t> </a:t>
            </a:r>
            <a:r>
              <a:rPr lang="nl-NL" noProof="0" dirty="0" err="1" smtClean="0"/>
              <a:t>edit</a:t>
            </a:r>
            <a:r>
              <a:rPr lang="nl-NL" noProof="0" dirty="0" smtClean="0"/>
              <a:t> Master </a:t>
            </a:r>
            <a:r>
              <a:rPr lang="nl-NL" noProof="0" dirty="0" err="1" smtClean="0"/>
              <a:t>subtitle</a:t>
            </a:r>
            <a:r>
              <a:rPr lang="nl-NL" noProof="0" dirty="0" smtClean="0"/>
              <a:t> </a:t>
            </a:r>
            <a:r>
              <a:rPr lang="nl-NL" noProof="0" dirty="0" err="1" smtClean="0"/>
              <a:t>style</a:t>
            </a:r>
            <a:endParaRPr lang="nl-NL" noProof="0" dirty="0" smtClean="0"/>
          </a:p>
        </p:txBody>
      </p:sp>
      <p:sp>
        <p:nvSpPr>
          <p:cNvPr id="11" name="Rectangle 1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4F7F1-B027-421D-A10E-0D5414DFF60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0" name="tbDate"/>
          <p:cNvSpPr txBox="1">
            <a:spLocks noChangeArrowheads="1"/>
          </p:cNvSpPr>
          <p:nvPr/>
        </p:nvSpPr>
        <p:spPr bwMode="auto">
          <a:xfrm>
            <a:off x="7056682" y="1079500"/>
            <a:ext cx="1123706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nl-NL" sz="900" dirty="0" smtClean="0">
                <a:solidFill>
                  <a:schemeClr val="bg1"/>
                </a:solidFill>
                <a:latin typeface="Verdana" pitchFamily="34" charset="0"/>
              </a:rPr>
              <a:t>Datum 15-04-2015</a:t>
            </a:r>
          </a:p>
        </p:txBody>
      </p:sp>
      <p:pic>
        <p:nvPicPr>
          <p:cNvPr id="2" name="RUGlogoTop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05232"/>
            <a:ext cx="2816808" cy="660400"/>
          </a:xfrm>
          <a:prstGeom prst="rect">
            <a:avLst/>
          </a:prstGeom>
        </p:spPr>
      </p:pic>
      <p:sp>
        <p:nvSpPr>
          <p:cNvPr id="5" name="tb_Faculty"/>
          <p:cNvSpPr txBox="1">
            <a:spLocks noChangeArrowheads="1"/>
          </p:cNvSpPr>
          <p:nvPr/>
        </p:nvSpPr>
        <p:spPr bwMode="auto">
          <a:xfrm>
            <a:off x="3687763" y="338138"/>
            <a:ext cx="115576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dirty="0" smtClean="0">
                <a:solidFill>
                  <a:srgbClr val="CC0000"/>
                </a:solidFill>
                <a:latin typeface="Georgia" pitchFamily="18" charset="0"/>
              </a:rPr>
              <a:t>faculteit der letteren</a:t>
            </a:r>
          </a:p>
        </p:txBody>
      </p:sp>
      <p:sp>
        <p:nvSpPr>
          <p:cNvPr id="6" name="tb_Department"/>
          <p:cNvSpPr txBox="1">
            <a:spLocks noChangeArrowheads="1"/>
          </p:cNvSpPr>
          <p:nvPr/>
        </p:nvSpPr>
        <p:spPr bwMode="auto">
          <a:xfrm>
            <a:off x="5811838" y="341313"/>
            <a:ext cx="18002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dirty="0" smtClean="0">
                <a:solidFill>
                  <a:srgbClr val="CC0000"/>
                </a:solidFill>
                <a:latin typeface="Georgia" pitchFamily="18" charset="0"/>
              </a:rPr>
              <a:t>kunsten, cultuur en media</a:t>
            </a:r>
          </a:p>
        </p:txBody>
      </p:sp>
    </p:spTree>
    <p:extLst>
      <p:ext uri="{BB962C8B-B14F-4D97-AF65-F5344CB8AC3E}">
        <p14:creationId xmlns:p14="http://schemas.microsoft.com/office/powerpoint/2010/main" val="1690079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FA275-4FD0-4322-9A23-29EC30240A4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6923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20515-DA11-4124-BC13-DFD46BA57CD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5616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30438"/>
            <a:ext cx="449421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2230438"/>
            <a:ext cx="44942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8183E-C9F7-422D-820E-E3B8F2E1A2B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5462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D83DA-E46C-4FF9-8E1E-A46EAB275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2653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2041F-6C23-4265-A391-D536C0DB10E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87667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CD262-14DE-49B1-A202-37663814690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468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F6EEE-D83B-4820-8068-752C274B817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4617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FDEA3-27EC-4F10-BFFF-D2397B49290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160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17BBD-3C3E-4741-88F1-3367465283A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0899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F6FFB-46D3-4523-83FD-3E3EBC9896D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69266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1341438"/>
            <a:ext cx="2284412" cy="520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341438"/>
            <a:ext cx="6704013" cy="520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1084A-57ED-48ED-BEBF-A9959381A32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50977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1016000"/>
            <a:ext cx="9140825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/>
          </a:p>
        </p:txBody>
      </p:sp>
      <p:sp>
        <p:nvSpPr>
          <p:cNvPr id="5" name="Text Box 13" hidden="1"/>
          <p:cNvSpPr txBox="1">
            <a:spLocks noChangeArrowheads="1"/>
          </p:cNvSpPr>
          <p:nvPr/>
        </p:nvSpPr>
        <p:spPr bwMode="auto">
          <a:xfrm>
            <a:off x="5940425" y="6381750"/>
            <a:ext cx="2197100" cy="341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2" tIns="32141" rIns="64282" bIns="3214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nl-NL" dirty="0" smtClean="0"/>
          </a:p>
        </p:txBody>
      </p:sp>
      <p:pic>
        <p:nvPicPr>
          <p:cNvPr id="8" name="LogoSlash_01" descr="SLASHT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3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LogoSlash_02" descr="SLASHTR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92113"/>
            <a:ext cx="4159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8204200" y="1079500"/>
            <a:ext cx="529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nl-NL" sz="900" dirty="0" smtClean="0">
                <a:solidFill>
                  <a:schemeClr val="bg1"/>
                </a:solidFill>
                <a:latin typeface="Verdana" pitchFamily="34" charset="0"/>
              </a:rPr>
              <a:t>|</a:t>
            </a:r>
          </a:p>
        </p:txBody>
      </p:sp>
      <p:sp>
        <p:nvSpPr>
          <p:cNvPr id="8194" name="tb_End"/>
          <p:cNvSpPr>
            <a:spLocks noGrp="1" noChangeArrowheads="1"/>
          </p:cNvSpPr>
          <p:nvPr>
            <p:ph type="ctrTitle"/>
          </p:nvPr>
        </p:nvSpPr>
        <p:spPr>
          <a:xfrm>
            <a:off x="0" y="1284288"/>
            <a:ext cx="9140825" cy="2476500"/>
          </a:xfrm>
          <a:solidFill>
            <a:srgbClr val="505050"/>
          </a:solidFill>
        </p:spPr>
        <p:txBody>
          <a:bodyPr lIns="982091" tIns="216000" rIns="267843" bIns="45717" anchor="t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endParaRPr lang="nl-NL" noProof="0" dirty="0" smtClean="0"/>
          </a:p>
        </p:txBody>
      </p:sp>
      <p:sp>
        <p:nvSpPr>
          <p:cNvPr id="8203" name="Rectangle 11" hidden="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81125" y="4340225"/>
            <a:ext cx="6400800" cy="1751013"/>
          </a:xfrm>
        </p:spPr>
        <p:txBody>
          <a:bodyPr lIns="64282" tIns="32141" rIns="64282" bIns="32141"/>
          <a:lstStyle>
            <a:lvl1pPr marL="0" indent="0" algn="ctr">
              <a:buFont typeface="Verdana" pitchFamily="34" charset="0"/>
              <a:buNone/>
              <a:defRPr/>
            </a:lvl1pPr>
          </a:lstStyle>
          <a:p>
            <a:pPr lvl="0"/>
            <a:r>
              <a:rPr lang="nl-NL" noProof="0" dirty="0" smtClean="0"/>
              <a:t>Click </a:t>
            </a:r>
            <a:r>
              <a:rPr lang="nl-NL" noProof="0" dirty="0" err="1" smtClean="0"/>
              <a:t>to</a:t>
            </a:r>
            <a:r>
              <a:rPr lang="nl-NL" noProof="0" dirty="0" smtClean="0"/>
              <a:t> </a:t>
            </a:r>
            <a:r>
              <a:rPr lang="nl-NL" noProof="0" dirty="0" err="1" smtClean="0"/>
              <a:t>edit</a:t>
            </a:r>
            <a:r>
              <a:rPr lang="nl-NL" noProof="0" dirty="0" smtClean="0"/>
              <a:t> Master </a:t>
            </a:r>
            <a:r>
              <a:rPr lang="nl-NL" noProof="0" dirty="0" err="1" smtClean="0"/>
              <a:t>subtitle</a:t>
            </a:r>
            <a:r>
              <a:rPr lang="nl-NL" noProof="0" dirty="0" smtClean="0"/>
              <a:t> </a:t>
            </a:r>
            <a:r>
              <a:rPr lang="nl-NL" noProof="0" dirty="0" err="1" smtClean="0"/>
              <a:t>style</a:t>
            </a:r>
            <a:endParaRPr lang="nl-NL" noProof="0" dirty="0" smtClean="0"/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7FAA0-7145-4978-B49D-EDC05B99D876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1" name="tbDate"/>
          <p:cNvSpPr txBox="1">
            <a:spLocks noChangeArrowheads="1"/>
          </p:cNvSpPr>
          <p:nvPr/>
        </p:nvSpPr>
        <p:spPr bwMode="auto">
          <a:xfrm>
            <a:off x="7056682" y="1079500"/>
            <a:ext cx="1123706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nl-NL" sz="900" dirty="0" smtClean="0">
                <a:solidFill>
                  <a:schemeClr val="bg1"/>
                </a:solidFill>
                <a:latin typeface="Verdana" pitchFamily="34" charset="0"/>
              </a:rPr>
              <a:t>Datum 15-04-2015</a:t>
            </a:r>
          </a:p>
        </p:txBody>
      </p:sp>
      <p:pic>
        <p:nvPicPr>
          <p:cNvPr id="2" name="RUGlogoTop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05232"/>
            <a:ext cx="2816808" cy="660400"/>
          </a:xfrm>
          <a:prstGeom prst="rect">
            <a:avLst/>
          </a:prstGeom>
        </p:spPr>
      </p:pic>
      <p:sp>
        <p:nvSpPr>
          <p:cNvPr id="6" name="tb_Faculty"/>
          <p:cNvSpPr txBox="1">
            <a:spLocks noChangeArrowheads="1"/>
          </p:cNvSpPr>
          <p:nvPr/>
        </p:nvSpPr>
        <p:spPr bwMode="auto">
          <a:xfrm>
            <a:off x="3687763" y="338138"/>
            <a:ext cx="115576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dirty="0" smtClean="0">
                <a:solidFill>
                  <a:srgbClr val="CC0000"/>
                </a:solidFill>
                <a:latin typeface="Georgia" pitchFamily="18" charset="0"/>
              </a:rPr>
              <a:t>faculteit der letteren</a:t>
            </a:r>
          </a:p>
        </p:txBody>
      </p:sp>
      <p:sp>
        <p:nvSpPr>
          <p:cNvPr id="7" name="tb_Department"/>
          <p:cNvSpPr txBox="1">
            <a:spLocks noChangeAspect="1" noChangeArrowheads="1"/>
          </p:cNvSpPr>
          <p:nvPr/>
        </p:nvSpPr>
        <p:spPr bwMode="auto">
          <a:xfrm>
            <a:off x="5811838" y="341313"/>
            <a:ext cx="18002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dirty="0" smtClean="0">
                <a:solidFill>
                  <a:srgbClr val="CC0000"/>
                </a:solidFill>
                <a:latin typeface="Georgia" pitchFamily="18" charset="0"/>
              </a:rPr>
              <a:t>kunsten, cultuur en media</a:t>
            </a:r>
          </a:p>
        </p:txBody>
      </p:sp>
    </p:spTree>
    <p:extLst>
      <p:ext uri="{BB962C8B-B14F-4D97-AF65-F5344CB8AC3E}">
        <p14:creationId xmlns:p14="http://schemas.microsoft.com/office/powerpoint/2010/main" val="37716630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A063B-A77C-4BF3-A6A5-962570A8F22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41193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0959F-6CF9-4D8B-AD07-EEA9348ED9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00299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30438"/>
            <a:ext cx="449421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2230438"/>
            <a:ext cx="44942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9B7D0-BDBB-48CC-80E0-D6EFAE10B5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95344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F302-D92E-4889-98C6-4BC51530704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33942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22C3A-7CD9-4D5B-9E22-BFD25BA2E9D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65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3A6EA-DBB2-4770-AB87-0E366DFC00D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8952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FCC9F-9155-4958-AB08-4D7E45E1E5F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63124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2D2EF-4802-4B01-BF2A-227A83716BB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22741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AD2D1-1E3B-4BB0-8991-7155FDB41A6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86490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B59CC-4428-4BCB-BA0A-017252C3390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506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1341438"/>
            <a:ext cx="2284412" cy="520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341438"/>
            <a:ext cx="6704013" cy="520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3D133-0C94-41CD-95DE-17FDB09E2B6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100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30438"/>
            <a:ext cx="449421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2230438"/>
            <a:ext cx="44942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15EBC-F365-4B9E-879F-549D00010B3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31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9DADA-FCE0-49E2-A10D-F84D008D4A1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87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00ECD-F214-44A7-A70F-30BB4F62AFD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279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67965-0EB2-48A1-B7AD-B298D06DE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479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146A4-A70C-4497-AAE4-6527C6FFD67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699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6DD1B-217F-4E44-BA57-8D2F5FC52AE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836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230438"/>
            <a:ext cx="91408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091" tIns="45717" rIns="270000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edit</a:t>
            </a:r>
            <a:r>
              <a:rPr lang="nl-NL" altLang="nl-NL" dirty="0" smtClean="0"/>
              <a:t> Master </a:t>
            </a:r>
            <a:r>
              <a:rPr lang="nl-NL" altLang="nl-NL" dirty="0" err="1" smtClean="0"/>
              <a:t>text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styles</a:t>
            </a:r>
            <a:endParaRPr lang="nl-NL" altLang="nl-NL" dirty="0" smtClean="0"/>
          </a:p>
          <a:p>
            <a:pPr lvl="1"/>
            <a:r>
              <a:rPr lang="nl-NL" altLang="nl-NL" dirty="0" smtClean="0"/>
              <a:t>Second level</a:t>
            </a:r>
          </a:p>
          <a:p>
            <a:pPr lvl="2"/>
            <a:r>
              <a:rPr lang="nl-NL" altLang="nl-NL" dirty="0" err="1" smtClean="0"/>
              <a:t>Third</a:t>
            </a:r>
            <a:r>
              <a:rPr lang="nl-NL" altLang="nl-NL" dirty="0" smtClean="0"/>
              <a:t> level</a:t>
            </a:r>
          </a:p>
          <a:p>
            <a:pPr lvl="3"/>
            <a:r>
              <a:rPr lang="nl-NL" altLang="nl-NL" dirty="0" err="1" smtClean="0"/>
              <a:t>Fourth</a:t>
            </a:r>
            <a:r>
              <a:rPr lang="nl-NL" altLang="nl-NL" dirty="0" smtClean="0"/>
              <a:t> level</a:t>
            </a:r>
          </a:p>
          <a:p>
            <a:pPr lvl="4"/>
            <a:r>
              <a:rPr lang="nl-NL" altLang="nl-NL" dirty="0" err="1" smtClean="0"/>
              <a:t>Fifth</a:t>
            </a:r>
            <a:r>
              <a:rPr lang="nl-NL" altLang="nl-NL" dirty="0" smtClean="0"/>
              <a:t> level</a:t>
            </a:r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017588"/>
            <a:ext cx="9140825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1341438"/>
            <a:ext cx="91408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800" tIns="46800" rIns="27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edit</a:t>
            </a:r>
            <a:r>
              <a:rPr lang="nl-NL" altLang="nl-NL" dirty="0" smtClean="0"/>
              <a:t> Master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style</a:t>
            </a:r>
            <a:endParaRPr lang="nl-NL" altLang="nl-NL" dirty="0" smtClean="0"/>
          </a:p>
        </p:txBody>
      </p:sp>
      <p:sp>
        <p:nvSpPr>
          <p:cNvPr id="1030" name="shape_Transparantie"/>
          <p:cNvSpPr>
            <a:spLocks noChangeArrowheads="1"/>
          </p:cNvSpPr>
          <p:nvPr/>
        </p:nvSpPr>
        <p:spPr bwMode="auto">
          <a:xfrm>
            <a:off x="127000" y="0"/>
            <a:ext cx="2540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/>
          </a:p>
        </p:txBody>
      </p:sp>
      <p:sp>
        <p:nvSpPr>
          <p:cNvPr id="1031" name="shape_TransFollower"/>
          <p:cNvSpPr>
            <a:spLocks noChangeArrowheads="1"/>
          </p:cNvSpPr>
          <p:nvPr/>
        </p:nvSpPr>
        <p:spPr bwMode="auto">
          <a:xfrm>
            <a:off x="0" y="0"/>
            <a:ext cx="127000" cy="10175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/>
          </a:p>
        </p:txBody>
      </p:sp>
      <p:pic>
        <p:nvPicPr>
          <p:cNvPr id="1033" name="LogoSlash_01" descr="SLASHTRAN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3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LogoSlash_02" descr="SLASHTRAN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92113"/>
            <a:ext cx="4159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2150" y="1079500"/>
            <a:ext cx="200376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7196D5D-246B-4F4D-BF98-199AD25F04CB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037" name="Text Box 23"/>
          <p:cNvSpPr txBox="1">
            <a:spLocks noChangeArrowheads="1"/>
          </p:cNvSpPr>
          <p:nvPr/>
        </p:nvSpPr>
        <p:spPr bwMode="auto">
          <a:xfrm>
            <a:off x="8204200" y="1079500"/>
            <a:ext cx="529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nl-NL" sz="900" dirty="0" smtClean="0">
                <a:solidFill>
                  <a:schemeClr val="bg1"/>
                </a:solidFill>
                <a:latin typeface="Verdana" pitchFamily="34" charset="0"/>
              </a:rPr>
              <a:t>|</a:t>
            </a:r>
          </a:p>
        </p:txBody>
      </p:sp>
      <p:sp>
        <p:nvSpPr>
          <p:cNvPr id="1032" name="tbDate"/>
          <p:cNvSpPr txBox="1">
            <a:spLocks noChangeArrowheads="1"/>
          </p:cNvSpPr>
          <p:nvPr/>
        </p:nvSpPr>
        <p:spPr bwMode="auto">
          <a:xfrm>
            <a:off x="7056682" y="1079500"/>
            <a:ext cx="1123706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nl-NL" sz="900" dirty="0" smtClean="0">
                <a:solidFill>
                  <a:schemeClr val="bg1"/>
                </a:solidFill>
                <a:latin typeface="Verdana" pitchFamily="34" charset="0"/>
              </a:rPr>
              <a:t>Datum 15-04-2015</a:t>
            </a:r>
          </a:p>
        </p:txBody>
      </p:sp>
      <p:pic>
        <p:nvPicPr>
          <p:cNvPr id="3" name="RUGlogoTop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05232"/>
            <a:ext cx="2816808" cy="660400"/>
          </a:xfrm>
          <a:prstGeom prst="rect">
            <a:avLst/>
          </a:prstGeom>
        </p:spPr>
      </p:pic>
      <p:sp>
        <p:nvSpPr>
          <p:cNvPr id="1034" name="tb_Faculty"/>
          <p:cNvSpPr txBox="1">
            <a:spLocks noChangeArrowheads="1"/>
          </p:cNvSpPr>
          <p:nvPr/>
        </p:nvSpPr>
        <p:spPr bwMode="auto">
          <a:xfrm>
            <a:off x="3687763" y="339725"/>
            <a:ext cx="115576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dirty="0" smtClean="0">
                <a:solidFill>
                  <a:srgbClr val="CC0000"/>
                </a:solidFill>
                <a:latin typeface="Georgia" pitchFamily="18" charset="0"/>
              </a:rPr>
              <a:t>faculteit der letteren</a:t>
            </a:r>
          </a:p>
        </p:txBody>
      </p:sp>
      <p:sp>
        <p:nvSpPr>
          <p:cNvPr id="1035" name="tb_Department"/>
          <p:cNvSpPr txBox="1">
            <a:spLocks noChangeArrowheads="1"/>
          </p:cNvSpPr>
          <p:nvPr/>
        </p:nvSpPr>
        <p:spPr bwMode="auto">
          <a:xfrm>
            <a:off x="5811838" y="341313"/>
            <a:ext cx="1800225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dirty="0" smtClean="0">
                <a:solidFill>
                  <a:srgbClr val="CC0000"/>
                </a:solidFill>
                <a:latin typeface="Georgia" pitchFamily="18" charset="0"/>
              </a:rPr>
              <a:t>kunsten, cultuur en media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249238" indent="-2492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›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50825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§"/>
        <a:defRPr sz="2500">
          <a:solidFill>
            <a:schemeClr val="tx1"/>
          </a:solidFill>
          <a:latin typeface="+mn-lt"/>
          <a:cs typeface="+mn-cs"/>
        </a:defRPr>
      </a:lvl2pPr>
      <a:lvl3pPr marL="744538" indent="-242888" algn="l" rtl="0" eaLnBrk="0" fontAlgn="base" hangingPunct="0">
        <a:spcBef>
          <a:spcPct val="20000"/>
        </a:spcBef>
        <a:spcAft>
          <a:spcPct val="0"/>
        </a:spcAft>
        <a:buSzPct val="85000"/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3pPr>
      <a:lvl4pPr marL="1009650" indent="-263525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4pPr>
      <a:lvl5pPr marL="1260475" indent="-249238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5pPr>
      <a:lvl6pPr marL="17176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6pPr>
      <a:lvl7pPr marL="21748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7pPr>
      <a:lvl8pPr marL="26320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8pPr>
      <a:lvl9pPr marL="30892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230438"/>
            <a:ext cx="91408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091" tIns="45717" rIns="26784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edit</a:t>
            </a:r>
            <a:r>
              <a:rPr lang="nl-NL" altLang="nl-NL" dirty="0" smtClean="0"/>
              <a:t> Master </a:t>
            </a:r>
            <a:r>
              <a:rPr lang="nl-NL" altLang="nl-NL" dirty="0" err="1" smtClean="0"/>
              <a:t>text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styles</a:t>
            </a:r>
            <a:endParaRPr lang="nl-NL" altLang="nl-NL" dirty="0" smtClean="0"/>
          </a:p>
          <a:p>
            <a:pPr lvl="1"/>
            <a:r>
              <a:rPr lang="nl-NL" altLang="nl-NL" dirty="0" smtClean="0"/>
              <a:t>Second level</a:t>
            </a:r>
          </a:p>
          <a:p>
            <a:pPr lvl="0"/>
            <a:r>
              <a:rPr lang="nl-NL" altLang="nl-NL" dirty="0" err="1" smtClean="0"/>
              <a:t>Third</a:t>
            </a:r>
            <a:r>
              <a:rPr lang="nl-NL" altLang="nl-NL" dirty="0" smtClean="0"/>
              <a:t> level</a:t>
            </a:r>
          </a:p>
          <a:p>
            <a:pPr lvl="1"/>
            <a:r>
              <a:rPr lang="nl-NL" altLang="nl-NL" dirty="0" err="1" smtClean="0"/>
              <a:t>Fourth</a:t>
            </a:r>
            <a:r>
              <a:rPr lang="nl-NL" altLang="nl-NL" dirty="0" smtClean="0"/>
              <a:t> level</a:t>
            </a:r>
          </a:p>
          <a:p>
            <a:pPr lvl="2"/>
            <a:r>
              <a:rPr lang="nl-NL" altLang="nl-NL" dirty="0" err="1" smtClean="0"/>
              <a:t>Fifth</a:t>
            </a:r>
            <a:r>
              <a:rPr lang="nl-NL" altLang="nl-NL" dirty="0" smtClean="0"/>
              <a:t> level</a:t>
            </a: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1017588"/>
            <a:ext cx="9140825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/>
          </a:p>
        </p:txBody>
      </p:sp>
      <p:sp>
        <p:nvSpPr>
          <p:cNvPr id="2053" name="shape_Transparantie"/>
          <p:cNvSpPr>
            <a:spLocks noChangeArrowheads="1"/>
          </p:cNvSpPr>
          <p:nvPr/>
        </p:nvSpPr>
        <p:spPr bwMode="auto">
          <a:xfrm>
            <a:off x="127000" y="0"/>
            <a:ext cx="2540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/>
          </a:p>
        </p:txBody>
      </p:sp>
      <p:sp>
        <p:nvSpPr>
          <p:cNvPr id="2054" name="shape_TransFollower"/>
          <p:cNvSpPr>
            <a:spLocks noChangeArrowheads="1"/>
          </p:cNvSpPr>
          <p:nvPr/>
        </p:nvSpPr>
        <p:spPr bwMode="auto">
          <a:xfrm>
            <a:off x="0" y="0"/>
            <a:ext cx="127000" cy="10175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/>
          </a:p>
        </p:txBody>
      </p:sp>
      <p:pic>
        <p:nvPicPr>
          <p:cNvPr id="2056" name="LogoSlash_01" descr="SLASHTRAN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3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LogoSlash_02" descr="SLASHT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92113"/>
            <a:ext cx="4159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2150" y="1079500"/>
            <a:ext cx="200376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32DBFC2-F33B-49CF-ADCB-514D40D539F6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2059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0" y="1341438"/>
            <a:ext cx="91408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800" tIns="45720" rIns="270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edit</a:t>
            </a:r>
            <a:r>
              <a:rPr lang="nl-NL" altLang="nl-NL" dirty="0" smtClean="0"/>
              <a:t> Master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style</a:t>
            </a:r>
            <a:endParaRPr lang="nl-NL" altLang="nl-NL" dirty="0" smtClean="0"/>
          </a:p>
        </p:txBody>
      </p:sp>
      <p:sp>
        <p:nvSpPr>
          <p:cNvPr id="2061" name="Text Box 17"/>
          <p:cNvSpPr txBox="1">
            <a:spLocks noChangeArrowheads="1"/>
          </p:cNvSpPr>
          <p:nvPr/>
        </p:nvSpPr>
        <p:spPr bwMode="auto">
          <a:xfrm>
            <a:off x="8204200" y="1079500"/>
            <a:ext cx="529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nl-NL" sz="900" dirty="0" smtClean="0">
                <a:solidFill>
                  <a:schemeClr val="bg1"/>
                </a:solidFill>
                <a:latin typeface="Verdana" pitchFamily="34" charset="0"/>
              </a:rPr>
              <a:t>|</a:t>
            </a:r>
          </a:p>
        </p:txBody>
      </p:sp>
      <p:sp>
        <p:nvSpPr>
          <p:cNvPr id="5128" name="tbDate"/>
          <p:cNvSpPr txBox="1">
            <a:spLocks noChangeArrowheads="1"/>
          </p:cNvSpPr>
          <p:nvPr/>
        </p:nvSpPr>
        <p:spPr bwMode="auto">
          <a:xfrm>
            <a:off x="7056682" y="1079500"/>
            <a:ext cx="1123706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nl-NL" sz="900" dirty="0" smtClean="0">
                <a:solidFill>
                  <a:schemeClr val="bg1"/>
                </a:solidFill>
                <a:latin typeface="Verdana" pitchFamily="34" charset="0"/>
              </a:rPr>
              <a:t>Datum 15-04-2015</a:t>
            </a:r>
          </a:p>
        </p:txBody>
      </p:sp>
      <p:pic>
        <p:nvPicPr>
          <p:cNvPr id="2" name="RUGlogoTop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05232"/>
            <a:ext cx="2816808" cy="660400"/>
          </a:xfrm>
          <a:prstGeom prst="rect">
            <a:avLst/>
          </a:prstGeom>
        </p:spPr>
      </p:pic>
      <p:sp>
        <p:nvSpPr>
          <p:cNvPr id="5129" name="tb_Faculty"/>
          <p:cNvSpPr txBox="1">
            <a:spLocks noChangeArrowheads="1"/>
          </p:cNvSpPr>
          <p:nvPr/>
        </p:nvSpPr>
        <p:spPr bwMode="auto">
          <a:xfrm>
            <a:off x="3687763" y="338138"/>
            <a:ext cx="115576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dirty="0" smtClean="0">
                <a:solidFill>
                  <a:srgbClr val="CC0000"/>
                </a:solidFill>
                <a:latin typeface="Georgia" pitchFamily="18" charset="0"/>
              </a:rPr>
              <a:t>faculteit der letteren</a:t>
            </a:r>
          </a:p>
        </p:txBody>
      </p:sp>
      <p:sp>
        <p:nvSpPr>
          <p:cNvPr id="5130" name="tb_Department"/>
          <p:cNvSpPr txBox="1">
            <a:spLocks noChangeAspect="1" noChangeArrowheads="1"/>
          </p:cNvSpPr>
          <p:nvPr/>
        </p:nvSpPr>
        <p:spPr bwMode="auto">
          <a:xfrm>
            <a:off x="5811838" y="341313"/>
            <a:ext cx="18002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dirty="0" smtClean="0">
                <a:solidFill>
                  <a:srgbClr val="CC0000"/>
                </a:solidFill>
                <a:latin typeface="Georgia" pitchFamily="18" charset="0"/>
              </a:rPr>
              <a:t>kunsten, cultuur en media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249238" indent="-2492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›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17525" indent="-26670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§"/>
        <a:defRPr sz="2500">
          <a:solidFill>
            <a:schemeClr val="tx1"/>
          </a:solidFill>
          <a:latin typeface="+mn-lt"/>
          <a:cs typeface="+mn-cs"/>
        </a:defRPr>
      </a:lvl2pPr>
      <a:lvl3pPr marL="760413" indent="-2413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3pPr>
      <a:lvl4pPr marL="1009650" indent="-249238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4pPr>
      <a:lvl5pPr marL="1260475" indent="-249238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5pPr>
      <a:lvl6pPr marL="17176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6pPr>
      <a:lvl7pPr marL="21748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7pPr>
      <a:lvl8pPr marL="26320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8pPr>
      <a:lvl9pPr marL="30892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230438"/>
            <a:ext cx="91408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091" tIns="45717" rIns="26784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edit</a:t>
            </a:r>
            <a:r>
              <a:rPr lang="nl-NL" altLang="nl-NL" dirty="0" smtClean="0"/>
              <a:t> Master </a:t>
            </a:r>
            <a:r>
              <a:rPr lang="nl-NL" altLang="nl-NL" dirty="0" err="1" smtClean="0"/>
              <a:t>text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styles</a:t>
            </a:r>
            <a:endParaRPr lang="nl-NL" altLang="nl-NL" dirty="0" smtClean="0"/>
          </a:p>
          <a:p>
            <a:pPr lvl="1"/>
            <a:r>
              <a:rPr lang="nl-NL" altLang="nl-NL" dirty="0" smtClean="0"/>
              <a:t>Second level</a:t>
            </a:r>
          </a:p>
          <a:p>
            <a:pPr lvl="2"/>
            <a:r>
              <a:rPr lang="nl-NL" altLang="nl-NL" dirty="0" err="1" smtClean="0"/>
              <a:t>Third</a:t>
            </a:r>
            <a:r>
              <a:rPr lang="nl-NL" altLang="nl-NL" dirty="0" smtClean="0"/>
              <a:t> level</a:t>
            </a:r>
          </a:p>
          <a:p>
            <a:pPr lvl="3"/>
            <a:r>
              <a:rPr lang="nl-NL" altLang="nl-NL" dirty="0" err="1" smtClean="0"/>
              <a:t>Fourth</a:t>
            </a:r>
            <a:r>
              <a:rPr lang="nl-NL" altLang="nl-NL" dirty="0" smtClean="0"/>
              <a:t> level</a:t>
            </a:r>
          </a:p>
          <a:p>
            <a:pPr lvl="4"/>
            <a:r>
              <a:rPr lang="nl-NL" altLang="nl-NL" dirty="0" err="1" smtClean="0"/>
              <a:t>Fifth</a:t>
            </a:r>
            <a:r>
              <a:rPr lang="nl-NL" altLang="nl-NL" dirty="0" smtClean="0"/>
              <a:t> level</a:t>
            </a:r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0" y="1017588"/>
            <a:ext cx="9140825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/>
          </a:p>
        </p:txBody>
      </p:sp>
      <p:sp>
        <p:nvSpPr>
          <p:cNvPr id="3077" name="shape_Transparantie"/>
          <p:cNvSpPr>
            <a:spLocks noChangeArrowheads="1"/>
          </p:cNvSpPr>
          <p:nvPr/>
        </p:nvSpPr>
        <p:spPr bwMode="auto">
          <a:xfrm>
            <a:off x="127000" y="0"/>
            <a:ext cx="2540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/>
          </a:p>
        </p:txBody>
      </p:sp>
      <p:sp>
        <p:nvSpPr>
          <p:cNvPr id="3078" name="shape_TransFollower"/>
          <p:cNvSpPr>
            <a:spLocks noChangeArrowheads="1"/>
          </p:cNvSpPr>
          <p:nvPr/>
        </p:nvSpPr>
        <p:spPr bwMode="auto">
          <a:xfrm>
            <a:off x="0" y="0"/>
            <a:ext cx="127000" cy="10175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/>
          </a:p>
        </p:txBody>
      </p:sp>
      <p:pic>
        <p:nvPicPr>
          <p:cNvPr id="3080" name="LogoSlash_01" descr="SLASHTRAN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3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LogoSlash_02" descr="SLASHT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92113"/>
            <a:ext cx="4159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2150" y="1079500"/>
            <a:ext cx="200376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BE67DEC-9646-4000-80AA-34605B31F2A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3083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0" y="1341438"/>
            <a:ext cx="91408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800" tIns="45720" rIns="270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edit</a:t>
            </a:r>
            <a:r>
              <a:rPr lang="nl-NL" altLang="nl-NL" dirty="0" smtClean="0"/>
              <a:t> Master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style</a:t>
            </a:r>
            <a:endParaRPr lang="nl-NL" altLang="nl-NL" dirty="0" smtClean="0"/>
          </a:p>
        </p:txBody>
      </p:sp>
      <p:sp>
        <p:nvSpPr>
          <p:cNvPr id="3085" name="Text Box 17"/>
          <p:cNvSpPr txBox="1">
            <a:spLocks noChangeArrowheads="1"/>
          </p:cNvSpPr>
          <p:nvPr/>
        </p:nvSpPr>
        <p:spPr bwMode="auto">
          <a:xfrm>
            <a:off x="8204200" y="1079500"/>
            <a:ext cx="529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nl-NL" sz="900" dirty="0" smtClean="0">
                <a:solidFill>
                  <a:schemeClr val="bg1"/>
                </a:solidFill>
                <a:latin typeface="Verdana" pitchFamily="34" charset="0"/>
              </a:rPr>
              <a:t>|</a:t>
            </a:r>
          </a:p>
        </p:txBody>
      </p:sp>
      <p:sp>
        <p:nvSpPr>
          <p:cNvPr id="7176" name="tbDate"/>
          <p:cNvSpPr txBox="1">
            <a:spLocks noChangeArrowheads="1"/>
          </p:cNvSpPr>
          <p:nvPr/>
        </p:nvSpPr>
        <p:spPr bwMode="auto">
          <a:xfrm>
            <a:off x="7056682" y="1079500"/>
            <a:ext cx="1123706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nl-NL" sz="900" dirty="0" smtClean="0">
                <a:solidFill>
                  <a:schemeClr val="bg1"/>
                </a:solidFill>
                <a:latin typeface="Verdana" pitchFamily="34" charset="0"/>
              </a:rPr>
              <a:t>Datum 15-04-2015</a:t>
            </a:r>
          </a:p>
        </p:txBody>
      </p:sp>
      <p:pic>
        <p:nvPicPr>
          <p:cNvPr id="2" name="RUGlogoTop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05232"/>
            <a:ext cx="2816808" cy="660400"/>
          </a:xfrm>
          <a:prstGeom prst="rect">
            <a:avLst/>
          </a:prstGeom>
        </p:spPr>
      </p:pic>
      <p:sp>
        <p:nvSpPr>
          <p:cNvPr id="7177" name="tb_Faculty"/>
          <p:cNvSpPr txBox="1">
            <a:spLocks noChangeArrowheads="1"/>
          </p:cNvSpPr>
          <p:nvPr/>
        </p:nvSpPr>
        <p:spPr bwMode="auto">
          <a:xfrm>
            <a:off x="3687763" y="338138"/>
            <a:ext cx="115576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dirty="0" smtClean="0">
                <a:solidFill>
                  <a:srgbClr val="CC0000"/>
                </a:solidFill>
                <a:latin typeface="Georgia" pitchFamily="18" charset="0"/>
              </a:rPr>
              <a:t>faculteit der letteren</a:t>
            </a:r>
          </a:p>
        </p:txBody>
      </p:sp>
      <p:sp>
        <p:nvSpPr>
          <p:cNvPr id="7178" name="tb_Department"/>
          <p:cNvSpPr txBox="1">
            <a:spLocks noChangeArrowheads="1"/>
          </p:cNvSpPr>
          <p:nvPr/>
        </p:nvSpPr>
        <p:spPr bwMode="auto">
          <a:xfrm>
            <a:off x="5811838" y="341313"/>
            <a:ext cx="18002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dirty="0" smtClean="0">
                <a:solidFill>
                  <a:srgbClr val="CC0000"/>
                </a:solidFill>
                <a:latin typeface="Georgia" pitchFamily="18" charset="0"/>
              </a:rPr>
              <a:t>kunsten, cultuur en media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249238" indent="-2492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›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50825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§"/>
        <a:defRPr sz="2500">
          <a:solidFill>
            <a:schemeClr val="tx1"/>
          </a:solidFill>
          <a:latin typeface="+mn-lt"/>
          <a:cs typeface="+mn-cs"/>
        </a:defRPr>
      </a:lvl2pPr>
      <a:lvl3pPr marL="760413" indent="-258763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3pPr>
      <a:lvl4pPr marL="1009650" indent="-249238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4pPr>
      <a:lvl5pPr marL="1268413" indent="-257175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5pPr>
      <a:lvl6pPr marL="1725613" indent="-257175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6pPr>
      <a:lvl7pPr marL="2182813" indent="-257175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7pPr>
      <a:lvl8pPr marL="2640013" indent="-257175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8pPr>
      <a:lvl9pPr marL="3097213" indent="-257175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84288"/>
            <a:ext cx="9144000" cy="1421104"/>
          </a:xfrm>
        </p:spPr>
        <p:txBody>
          <a:bodyPr/>
          <a:lstStyle/>
          <a:p>
            <a:pPr algn="ctr" eaLnBrk="1" hangingPunct="1"/>
            <a:r>
              <a:rPr lang="en-GB" altLang="nl-NL" sz="3200" dirty="0" err="1" smtClean="0"/>
              <a:t>Cultuureducatie</a:t>
            </a:r>
            <a:r>
              <a:rPr lang="en-GB" altLang="nl-NL" sz="3200" dirty="0" smtClean="0"/>
              <a:t>, W&amp;T </a:t>
            </a:r>
            <a:r>
              <a:rPr lang="en-GB" altLang="nl-NL" sz="3200" dirty="0" err="1" smtClean="0"/>
              <a:t>en</a:t>
            </a:r>
            <a:r>
              <a:rPr lang="en-GB" altLang="nl-NL" sz="3200" dirty="0" smtClean="0"/>
              <a:t> </a:t>
            </a:r>
            <a:r>
              <a:rPr lang="en-GB" altLang="nl-NL" sz="3200" dirty="0" err="1" smtClean="0"/>
              <a:t>wereldoriëntatie</a:t>
            </a:r>
            <a:endParaRPr lang="en-GB" altLang="nl-NL" sz="32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GB" altLang="nl-NL" dirty="0" err="1" smtClean="0"/>
              <a:t>Barend</a:t>
            </a:r>
            <a:r>
              <a:rPr lang="en-GB" altLang="nl-NL" dirty="0" smtClean="0"/>
              <a:t> van </a:t>
            </a:r>
            <a:r>
              <a:rPr lang="en-GB" altLang="nl-NL" dirty="0" err="1" smtClean="0"/>
              <a:t>Heusden</a:t>
            </a:r>
            <a:endParaRPr lang="en-GB" altLang="nl-NL" dirty="0" smtClean="0"/>
          </a:p>
          <a:p>
            <a:pPr algn="ctr" eaLnBrk="1" hangingPunct="1"/>
            <a:endParaRPr lang="en-GB" altLang="nl-NL" dirty="0"/>
          </a:p>
          <a:p>
            <a:pPr algn="ctr" eaLnBrk="1" hangingPunct="1"/>
            <a:r>
              <a:rPr lang="en-GB" altLang="nl-NL" dirty="0" smtClean="0"/>
              <a:t>SLO-</a:t>
            </a:r>
            <a:r>
              <a:rPr lang="en-GB" altLang="nl-NL" dirty="0" err="1" smtClean="0"/>
              <a:t>Conferentie</a:t>
            </a:r>
            <a:r>
              <a:rPr lang="en-GB" altLang="nl-NL" dirty="0" smtClean="0"/>
              <a:t> ‘</a:t>
            </a:r>
            <a:r>
              <a:rPr lang="en-GB" altLang="nl-NL" dirty="0" err="1" smtClean="0"/>
              <a:t>Wetenschap</a:t>
            </a:r>
            <a:r>
              <a:rPr lang="en-GB" altLang="nl-NL" dirty="0" smtClean="0"/>
              <a:t> </a:t>
            </a:r>
            <a:r>
              <a:rPr lang="en-GB" altLang="nl-NL" dirty="0" err="1" smtClean="0"/>
              <a:t>en</a:t>
            </a:r>
            <a:r>
              <a:rPr lang="en-GB" altLang="nl-NL" dirty="0" smtClean="0"/>
              <a:t> </a:t>
            </a:r>
            <a:r>
              <a:rPr lang="en-GB" altLang="nl-NL" dirty="0" err="1" smtClean="0"/>
              <a:t>technologie</a:t>
            </a:r>
            <a:r>
              <a:rPr lang="en-GB" altLang="nl-NL" dirty="0" smtClean="0"/>
              <a:t> </a:t>
            </a:r>
            <a:r>
              <a:rPr lang="en-GB" altLang="nl-NL" dirty="0" err="1" smtClean="0"/>
              <a:t>bij</a:t>
            </a:r>
            <a:r>
              <a:rPr lang="en-GB" altLang="nl-NL" dirty="0" smtClean="0"/>
              <a:t> de </a:t>
            </a:r>
            <a:r>
              <a:rPr lang="en-GB" altLang="nl-NL" dirty="0" err="1" smtClean="0"/>
              <a:t>zaakvakken</a:t>
            </a:r>
            <a:r>
              <a:rPr lang="en-GB" altLang="nl-NL" dirty="0" smtClean="0"/>
              <a:t>’</a:t>
            </a:r>
          </a:p>
          <a:p>
            <a:pPr algn="ctr" eaLnBrk="1" hangingPunct="1"/>
            <a:r>
              <a:rPr lang="en-GB" altLang="nl-NL" dirty="0" smtClean="0"/>
              <a:t>Utrecht, 16 </a:t>
            </a:r>
            <a:r>
              <a:rPr lang="en-GB" altLang="nl-NL" dirty="0" err="1" smtClean="0"/>
              <a:t>april</a:t>
            </a:r>
            <a:r>
              <a:rPr lang="en-GB" altLang="nl-NL" dirty="0" smtClean="0"/>
              <a:t>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Oval 3"/>
          <p:cNvSpPr>
            <a:spLocks noChangeArrowheads="1"/>
          </p:cNvSpPr>
          <p:nvPr/>
        </p:nvSpPr>
        <p:spPr bwMode="auto">
          <a:xfrm>
            <a:off x="900113" y="2349500"/>
            <a:ext cx="5111750" cy="3240088"/>
          </a:xfrm>
          <a:prstGeom prst="ellips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3419474" y="1340768"/>
            <a:ext cx="397" cy="424882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1115616" y="2924944"/>
            <a:ext cx="23034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000" dirty="0" smtClean="0"/>
              <a:t>observatie</a:t>
            </a:r>
            <a:endParaRPr lang="nl-NL" sz="2000" i="1" dirty="0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3383756" y="2924944"/>
            <a:ext cx="23764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000" dirty="0" smtClean="0"/>
              <a:t>techniek</a:t>
            </a:r>
            <a:endParaRPr lang="nl-NL" sz="2000" i="1" dirty="0" smtClean="0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383756" y="4149080"/>
            <a:ext cx="23764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000" dirty="0" smtClean="0"/>
              <a:t>taal</a:t>
            </a:r>
            <a:endParaRPr lang="nl-NL" sz="2000" i="1" dirty="0"/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1043608" y="4149080"/>
            <a:ext cx="23764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000" dirty="0" smtClean="0"/>
              <a:t>theorie</a:t>
            </a:r>
            <a:endParaRPr lang="nl-NL" sz="2000" i="1" dirty="0"/>
          </a:p>
        </p:txBody>
      </p:sp>
      <p:sp>
        <p:nvSpPr>
          <p:cNvPr id="7" name="AutoShape 1"/>
          <p:cNvSpPr>
            <a:spLocks noChangeArrowheads="1"/>
          </p:cNvSpPr>
          <p:nvPr/>
        </p:nvSpPr>
        <p:spPr bwMode="auto">
          <a:xfrm rot="4827480">
            <a:off x="2483645" y="3069431"/>
            <a:ext cx="1738312" cy="17367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277" y="13850"/>
                </a:moveTo>
                <a:cubicBezTo>
                  <a:pt x="15017" y="13006"/>
                  <a:pt x="15426" y="11922"/>
                  <a:pt x="15426" y="10800"/>
                </a:cubicBezTo>
                <a:cubicBezTo>
                  <a:pt x="15426" y="8245"/>
                  <a:pt x="13354" y="6174"/>
                  <a:pt x="10800" y="6174"/>
                </a:cubicBezTo>
                <a:cubicBezTo>
                  <a:pt x="8245" y="6174"/>
                  <a:pt x="6174" y="8245"/>
                  <a:pt x="6174" y="10800"/>
                </a:cubicBezTo>
                <a:cubicBezTo>
                  <a:pt x="6173" y="12330"/>
                  <a:pt x="6931" y="13762"/>
                  <a:pt x="8196" y="14623"/>
                </a:cubicBezTo>
                <a:lnTo>
                  <a:pt x="4720" y="19726"/>
                </a:lnTo>
                <a:cubicBezTo>
                  <a:pt x="1767" y="17715"/>
                  <a:pt x="0" y="14373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3420"/>
                  <a:pt x="20647" y="15951"/>
                  <a:pt x="18918" y="17922"/>
                </a:cubicBezTo>
                <a:lnTo>
                  <a:pt x="20948" y="19702"/>
                </a:lnTo>
                <a:lnTo>
                  <a:pt x="12782" y="20237"/>
                </a:lnTo>
                <a:lnTo>
                  <a:pt x="12247" y="12070"/>
                </a:lnTo>
                <a:lnTo>
                  <a:pt x="14277" y="13850"/>
                </a:lnTo>
                <a:close/>
              </a:path>
            </a:pathLst>
          </a:custGeom>
          <a:solidFill>
            <a:srgbClr val="EEECE1">
              <a:alpha val="30196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rot="10800000" vert="eaVert"/>
          <a:lstStyle/>
          <a:p>
            <a:endParaRPr lang="en-US"/>
          </a:p>
        </p:txBody>
      </p:sp>
      <p:sp>
        <p:nvSpPr>
          <p:cNvPr id="13" name="Tekstvak 12"/>
          <p:cNvSpPr txBox="1"/>
          <p:nvPr/>
        </p:nvSpPr>
        <p:spPr>
          <a:xfrm>
            <a:off x="1403648" y="162880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C00000"/>
                </a:solidFill>
              </a:rPr>
              <a:t>sensorisch (accommodatie)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3851920" y="162880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C00000"/>
                </a:solidFill>
              </a:rPr>
              <a:t>motorisch (assimilatie)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6732240" y="342900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C00000"/>
                </a:solidFill>
              </a:rPr>
              <a:t>concreet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6804248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C00000"/>
                </a:solidFill>
              </a:rPr>
              <a:t>abstract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1979712" y="5805264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solidFill>
                  <a:srgbClr val="C00000"/>
                </a:solidFill>
              </a:rPr>
              <a:t>cultuur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1396588" y="2994174"/>
            <a:ext cx="405759" cy="1581699"/>
          </a:xfrm>
          <a:prstGeom prst="leftBrac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" y="3568461"/>
            <a:ext cx="1559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/>
              <a:t>wetenschap</a:t>
            </a:r>
            <a:endParaRPr lang="en-GB" sz="2000" dirty="0"/>
          </a:p>
        </p:txBody>
      </p:sp>
      <p:cxnSp>
        <p:nvCxnSpPr>
          <p:cNvPr id="5" name="Straight Connector 4"/>
          <p:cNvCxnSpPr>
            <a:endCxn id="58371" idx="2"/>
          </p:cNvCxnSpPr>
          <p:nvPr/>
        </p:nvCxnSpPr>
        <p:spPr>
          <a:xfrm flipH="1">
            <a:off x="900113" y="3937793"/>
            <a:ext cx="7488311" cy="31751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71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2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altLang="nl-NL" sz="3200" dirty="0" smtClean="0"/>
              <a:t>Media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848"/>
            <a:ext cx="9144000" cy="4464496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Cultuur maakt gebruik van vier typen </a:t>
            </a:r>
            <a:r>
              <a:rPr lang="nl-NL" altLang="nl-NL" i="1" dirty="0" smtClean="0"/>
              <a:t>media</a:t>
            </a:r>
            <a:r>
              <a:rPr lang="nl-NL" altLang="nl-NL" dirty="0" smtClean="0"/>
              <a:t>:</a:t>
            </a:r>
          </a:p>
          <a:p>
            <a:pPr eaLnBrk="1" hangingPunct="1"/>
            <a:endParaRPr lang="nl-NL" altLang="nl-NL" dirty="0" smtClean="0"/>
          </a:p>
          <a:p>
            <a:pPr lvl="1" eaLnBrk="1" hangingPunct="1"/>
            <a:r>
              <a:rPr lang="nl-NL" altLang="nl-NL" dirty="0" smtClean="0">
                <a:solidFill>
                  <a:srgbClr val="C00000"/>
                </a:solidFill>
              </a:rPr>
              <a:t>Het lichaam </a:t>
            </a:r>
            <a:r>
              <a:rPr lang="nl-NL" altLang="nl-NL" dirty="0" smtClean="0"/>
              <a:t>(waarnemen - ‘overeenkomst’) – luisteren, hummen</a:t>
            </a:r>
          </a:p>
          <a:p>
            <a:pPr lvl="1" eaLnBrk="1" hangingPunct="1"/>
            <a:r>
              <a:rPr lang="nl-NL" altLang="nl-NL" dirty="0" smtClean="0">
                <a:solidFill>
                  <a:srgbClr val="C00000"/>
                </a:solidFill>
              </a:rPr>
              <a:t>Voorwerpen</a:t>
            </a:r>
            <a:r>
              <a:rPr lang="nl-NL" altLang="nl-NL" dirty="0" smtClean="0"/>
              <a:t> (maken - ‘artefact’) – melodie, instrument</a:t>
            </a:r>
          </a:p>
          <a:p>
            <a:pPr lvl="1" eaLnBrk="1" hangingPunct="1"/>
            <a:r>
              <a:rPr lang="nl-NL" altLang="nl-NL" dirty="0" smtClean="0">
                <a:solidFill>
                  <a:srgbClr val="C00000"/>
                </a:solidFill>
              </a:rPr>
              <a:t>Taal</a:t>
            </a:r>
            <a:r>
              <a:rPr lang="nl-NL" altLang="nl-NL" dirty="0" smtClean="0"/>
              <a:t> (conceptualiseren - ‘begrip’) – lied, symboliek </a:t>
            </a:r>
          </a:p>
          <a:p>
            <a:pPr lvl="1" eaLnBrk="1" hangingPunct="1"/>
            <a:r>
              <a:rPr lang="nl-NL" altLang="nl-NL" dirty="0" smtClean="0">
                <a:solidFill>
                  <a:srgbClr val="C00000"/>
                </a:solidFill>
              </a:rPr>
              <a:t>Grafische media </a:t>
            </a:r>
            <a:r>
              <a:rPr lang="nl-NL" altLang="nl-NL" dirty="0" smtClean="0"/>
              <a:t>(analyseren - ‘model’) - partituur</a:t>
            </a:r>
          </a:p>
        </p:txBody>
      </p:sp>
    </p:spTree>
    <p:extLst>
      <p:ext uri="{BB962C8B-B14F-4D97-AF65-F5344CB8AC3E}">
        <p14:creationId xmlns:p14="http://schemas.microsoft.com/office/powerpoint/2010/main" val="82612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altLang="nl-NL" sz="3200" dirty="0" smtClean="0"/>
              <a:t>Cultuur en media</a:t>
            </a:r>
          </a:p>
        </p:txBody>
      </p:sp>
      <p:sp>
        <p:nvSpPr>
          <p:cNvPr id="75779" name="Oval 3"/>
          <p:cNvSpPr>
            <a:spLocks noChangeArrowheads="1"/>
          </p:cNvSpPr>
          <p:nvPr/>
        </p:nvSpPr>
        <p:spPr bwMode="auto">
          <a:xfrm>
            <a:off x="900113" y="2349500"/>
            <a:ext cx="5111750" cy="3240088"/>
          </a:xfrm>
          <a:prstGeom prst="ellips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9pPr>
          </a:lstStyle>
          <a:p>
            <a:pPr eaLnBrk="1" hangingPunct="1"/>
            <a:endParaRPr lang="en-GB" altLang="nl-NL"/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>
            <a:off x="3419475" y="2349500"/>
            <a:ext cx="0" cy="3240088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900113" y="3933825"/>
            <a:ext cx="5111750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1116013" y="3141663"/>
            <a:ext cx="2303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NL" altLang="nl-NL" sz="2000"/>
              <a:t>lichaam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3419475" y="3141663"/>
            <a:ext cx="2376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NL" altLang="nl-NL" sz="2000"/>
              <a:t>voorwerpen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3419475" y="4365625"/>
            <a:ext cx="2376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NL" altLang="nl-NL" sz="2000"/>
              <a:t>taal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1042988" y="4365625"/>
            <a:ext cx="2376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NL" altLang="nl-NL" sz="2000"/>
              <a:t>grafisch</a:t>
            </a:r>
          </a:p>
        </p:txBody>
      </p:sp>
      <p:pic>
        <p:nvPicPr>
          <p:cNvPr id="23567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600" y="2323420"/>
            <a:ext cx="1465262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68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2460625"/>
            <a:ext cx="1814512" cy="120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69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038350"/>
            <a:ext cx="1862138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70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4181475"/>
            <a:ext cx="156210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72" name="Picture 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3983038"/>
            <a:ext cx="1154113" cy="143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74" name="Picture 2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4899025"/>
            <a:ext cx="16224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07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/>
      <p:bldP spid="75785" grpId="0"/>
      <p:bldP spid="75786" grpId="0"/>
      <p:bldP spid="757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9143999" cy="5084762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Cultuur kan ook betrekking hebben op cultuur zelf: het </a:t>
            </a:r>
            <a:r>
              <a:rPr lang="nl-NL" altLang="nl-NL" i="1" dirty="0" smtClean="0"/>
              <a:t>cultureel (zelf)bewustzijn </a:t>
            </a:r>
            <a:r>
              <a:rPr lang="nl-NL" altLang="nl-NL" dirty="0" smtClean="0"/>
              <a:t>of de </a:t>
            </a:r>
            <a:r>
              <a:rPr lang="nl-NL" altLang="nl-NL" i="1" dirty="0" smtClean="0">
                <a:solidFill>
                  <a:srgbClr val="FF0000"/>
                </a:solidFill>
              </a:rPr>
              <a:t>metacognitie</a:t>
            </a:r>
          </a:p>
          <a:p>
            <a:pPr eaLnBrk="1" hangingPunct="1"/>
            <a:endParaRPr lang="nl-NL" altLang="nl-NL" dirty="0" smtClean="0"/>
          </a:p>
          <a:p>
            <a:pPr eaLnBrk="1" hangingPunct="1"/>
            <a:r>
              <a:rPr lang="nl-NL" altLang="nl-NL" dirty="0" smtClean="0"/>
              <a:t>Vormen van cultureel bewustzijn of metacognitie:</a:t>
            </a:r>
          </a:p>
          <a:p>
            <a:pPr lvl="1" eaLnBrk="1" hangingPunct="1"/>
            <a:r>
              <a:rPr lang="nl-NL" altLang="nl-NL" i="1" dirty="0" smtClean="0">
                <a:solidFill>
                  <a:srgbClr val="C00000"/>
                </a:solidFill>
              </a:rPr>
              <a:t>waarneming</a:t>
            </a:r>
            <a:r>
              <a:rPr lang="nl-NL" altLang="nl-NL" dirty="0" smtClean="0">
                <a:solidFill>
                  <a:srgbClr val="C00000"/>
                </a:solidFill>
              </a:rPr>
              <a:t> </a:t>
            </a:r>
            <a:r>
              <a:rPr lang="nl-NL" altLang="nl-NL" dirty="0" smtClean="0"/>
              <a:t>van cultuur (nieuws)</a:t>
            </a:r>
          </a:p>
          <a:p>
            <a:pPr lvl="1" eaLnBrk="1" hangingPunct="1"/>
            <a:r>
              <a:rPr lang="nl-NL" altLang="nl-NL" i="1" dirty="0" smtClean="0">
                <a:solidFill>
                  <a:srgbClr val="C00000"/>
                </a:solidFill>
              </a:rPr>
              <a:t>verbeelding</a:t>
            </a:r>
            <a:r>
              <a:rPr lang="nl-NL" altLang="nl-NL" dirty="0" smtClean="0">
                <a:solidFill>
                  <a:srgbClr val="C00000"/>
                </a:solidFill>
              </a:rPr>
              <a:t> </a:t>
            </a:r>
            <a:r>
              <a:rPr lang="nl-NL" altLang="nl-NL" dirty="0" smtClean="0"/>
              <a:t>van cultuur (kunst) </a:t>
            </a:r>
          </a:p>
          <a:p>
            <a:pPr lvl="1" eaLnBrk="1" hangingPunct="1"/>
            <a:r>
              <a:rPr lang="nl-NL" altLang="nl-NL" i="1" dirty="0" smtClean="0">
                <a:solidFill>
                  <a:srgbClr val="C00000"/>
                </a:solidFill>
              </a:rPr>
              <a:t>conceptualisering</a:t>
            </a:r>
            <a:r>
              <a:rPr lang="nl-NL" altLang="nl-NL" dirty="0" smtClean="0">
                <a:solidFill>
                  <a:srgbClr val="C00000"/>
                </a:solidFill>
              </a:rPr>
              <a:t> </a:t>
            </a:r>
            <a:r>
              <a:rPr lang="nl-NL" altLang="nl-NL" dirty="0" smtClean="0"/>
              <a:t>van cultuur, of (zelf)begrip (ideologie)</a:t>
            </a:r>
          </a:p>
          <a:p>
            <a:pPr lvl="1" eaLnBrk="1" hangingPunct="1"/>
            <a:r>
              <a:rPr lang="nl-NL" altLang="nl-NL" i="1" dirty="0" smtClean="0">
                <a:solidFill>
                  <a:srgbClr val="C00000"/>
                </a:solidFill>
              </a:rPr>
              <a:t>analyse</a:t>
            </a:r>
            <a:r>
              <a:rPr lang="nl-NL" altLang="nl-NL" dirty="0" smtClean="0">
                <a:solidFill>
                  <a:srgbClr val="C00000"/>
                </a:solidFill>
              </a:rPr>
              <a:t> </a:t>
            </a:r>
            <a:r>
              <a:rPr lang="nl-NL" altLang="nl-NL" dirty="0" smtClean="0"/>
              <a:t>van cultuur (filosofie; wetenschap)</a:t>
            </a:r>
          </a:p>
        </p:txBody>
      </p:sp>
    </p:spTree>
    <p:extLst>
      <p:ext uri="{BB962C8B-B14F-4D97-AF65-F5344CB8AC3E}">
        <p14:creationId xmlns:p14="http://schemas.microsoft.com/office/powerpoint/2010/main" val="254737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Oval 3"/>
          <p:cNvSpPr>
            <a:spLocks noChangeArrowheads="1"/>
          </p:cNvSpPr>
          <p:nvPr/>
        </p:nvSpPr>
        <p:spPr bwMode="auto">
          <a:xfrm>
            <a:off x="900113" y="2349500"/>
            <a:ext cx="5111750" cy="3240088"/>
          </a:xfrm>
          <a:prstGeom prst="ellips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3419474" y="1340768"/>
            <a:ext cx="397" cy="424882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1115616" y="2924944"/>
            <a:ext cx="23034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000" dirty="0"/>
              <a:t>w</a:t>
            </a:r>
            <a:r>
              <a:rPr lang="nl-NL" sz="2000" dirty="0" smtClean="0"/>
              <a:t>aarnemen van cultuur, bijv. </a:t>
            </a:r>
            <a:r>
              <a:rPr lang="nl-NL" sz="2000" dirty="0"/>
              <a:t>n</a:t>
            </a:r>
            <a:r>
              <a:rPr lang="nl-NL" sz="2000" dirty="0" smtClean="0"/>
              <a:t>ieuws, mode</a:t>
            </a:r>
            <a:endParaRPr lang="nl-NL" sz="2000" i="1" dirty="0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3383756" y="2924944"/>
            <a:ext cx="23764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000" dirty="0"/>
              <a:t>v</a:t>
            </a:r>
            <a:r>
              <a:rPr lang="nl-NL" sz="2000" dirty="0" smtClean="0"/>
              <a:t>erbeelden van cultuur, bijv. kunst, amusement</a:t>
            </a:r>
            <a:endParaRPr lang="nl-NL" sz="2000" i="1" dirty="0" smtClean="0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383756" y="4149080"/>
            <a:ext cx="23764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000" dirty="0" smtClean="0"/>
              <a:t>conceptualiseren van cultuur, bijv. </a:t>
            </a:r>
            <a:r>
              <a:rPr lang="nl-NL" sz="2000" dirty="0"/>
              <a:t>r</a:t>
            </a:r>
            <a:r>
              <a:rPr lang="nl-NL" sz="2000" dirty="0" smtClean="0"/>
              <a:t>eligie, </a:t>
            </a:r>
            <a:r>
              <a:rPr lang="nl-NL" sz="2000" dirty="0" smtClean="0"/>
              <a:t>filosofie</a:t>
            </a:r>
            <a:endParaRPr lang="nl-NL" sz="2000" i="1" dirty="0"/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1043608" y="4149080"/>
            <a:ext cx="237648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000" dirty="0"/>
              <a:t>a</a:t>
            </a:r>
            <a:r>
              <a:rPr lang="nl-NL" sz="2000" dirty="0" smtClean="0"/>
              <a:t>nalyseren van cultuur, bijv. wetenschap</a:t>
            </a:r>
            <a:endParaRPr lang="nl-NL" sz="2000" i="1" dirty="0"/>
          </a:p>
        </p:txBody>
      </p:sp>
      <p:sp>
        <p:nvSpPr>
          <p:cNvPr id="13" name="Tekstvak 12"/>
          <p:cNvSpPr txBox="1"/>
          <p:nvPr/>
        </p:nvSpPr>
        <p:spPr>
          <a:xfrm>
            <a:off x="1403648" y="162880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C00000"/>
                </a:solidFill>
              </a:rPr>
              <a:t>sensorisch (accommodatie)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3851920" y="162880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C00000"/>
                </a:solidFill>
              </a:rPr>
              <a:t>motorisch (assimilatie)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6732240" y="342900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C00000"/>
                </a:solidFill>
              </a:rPr>
              <a:t>concreet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6804248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C00000"/>
                </a:solidFill>
              </a:rPr>
              <a:t>abstract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900113" y="5805264"/>
            <a:ext cx="5111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solidFill>
                  <a:srgbClr val="C00000"/>
                </a:solidFill>
              </a:rPr>
              <a:t>Cultureel (zelf)bewustzijn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900112" y="3969544"/>
            <a:ext cx="6912247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2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9" grpId="0"/>
      <p:bldP spid="58380" grpId="0"/>
      <p:bldP spid="58381" grpId="0"/>
      <p:bldP spid="583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Afbeelding 2" descr="Afbeelding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jdelijke aanduiding voor dianummer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D1776851-0ED1-4794-8D9C-04E9DB4EF1DA}" type="slidenum">
              <a:rPr lang="nl-NL" altLang="nl-NL" sz="1200" smtClean="0">
                <a:solidFill>
                  <a:srgbClr val="898989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nl-NL" altLang="nl-NL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2532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sz="1200" smtClean="0">
                <a:solidFill>
                  <a:srgbClr val="A4A4A4"/>
                </a:solidFill>
              </a:rPr>
              <a:t>OSL Ravenstein</a:t>
            </a:r>
          </a:p>
        </p:txBody>
      </p:sp>
    </p:spTree>
    <p:extLst>
      <p:ext uri="{BB962C8B-B14F-4D97-AF65-F5344CB8AC3E}">
        <p14:creationId xmlns:p14="http://schemas.microsoft.com/office/powerpoint/2010/main" val="337209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 err="1" smtClean="0"/>
              <a:t>Onderwijs</a:t>
            </a:r>
            <a:endParaRPr lang="en-GB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Verschillende</a:t>
            </a:r>
            <a:r>
              <a:rPr lang="en-GB" dirty="0" smtClean="0"/>
              <a:t> </a:t>
            </a:r>
            <a:r>
              <a:rPr lang="en-GB" dirty="0" err="1" smtClean="0"/>
              <a:t>vakken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D</a:t>
            </a:r>
            <a:r>
              <a:rPr lang="en-GB" dirty="0" err="1" smtClean="0"/>
              <a:t>ezelfde</a:t>
            </a:r>
            <a:r>
              <a:rPr lang="en-GB" dirty="0" smtClean="0"/>
              <a:t> </a:t>
            </a:r>
            <a:r>
              <a:rPr lang="en-GB" dirty="0" err="1" smtClean="0"/>
              <a:t>vaardigheden</a:t>
            </a:r>
            <a:r>
              <a:rPr lang="en-GB" dirty="0" smtClean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d</a:t>
            </a:r>
            <a:r>
              <a:rPr lang="en-GB" dirty="0" err="1" smtClean="0"/>
              <a:t>ezelfde</a:t>
            </a:r>
            <a:r>
              <a:rPr lang="en-GB" dirty="0" smtClean="0"/>
              <a:t> media,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</a:t>
            </a:r>
            <a:r>
              <a:rPr lang="en-GB" dirty="0" smtClean="0"/>
              <a:t>aar </a:t>
            </a:r>
            <a:r>
              <a:rPr lang="en-GB" dirty="0" err="1" smtClean="0"/>
              <a:t>verschillende</a:t>
            </a:r>
            <a:r>
              <a:rPr lang="en-GB" dirty="0" smtClean="0"/>
              <a:t> </a:t>
            </a:r>
            <a:r>
              <a:rPr lang="en-GB" dirty="0" err="1" smtClean="0"/>
              <a:t>onderwerpen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67965-0EB2-48A1-B7AD-B298D06DE0B0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837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 err="1" smtClean="0"/>
              <a:t>Onderwijs</a:t>
            </a:r>
            <a:r>
              <a:rPr lang="en-GB" sz="3200" dirty="0" smtClean="0"/>
              <a:t> (nu)</a:t>
            </a:r>
            <a:endParaRPr lang="en-GB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67965-0EB2-48A1-B7AD-B298D06DE0B0}" type="slidenum">
              <a:rPr lang="nl-NL" smtClean="0"/>
              <a:pPr>
                <a:defRPr/>
              </a:pPr>
              <a:t>17</a:t>
            </a:fld>
            <a:endParaRPr lang="nl-NL"/>
          </a:p>
        </p:txBody>
      </p:sp>
      <p:sp>
        <p:nvSpPr>
          <p:cNvPr id="5" name="TextBox 4"/>
          <p:cNvSpPr txBox="1"/>
          <p:nvPr/>
        </p:nvSpPr>
        <p:spPr>
          <a:xfrm>
            <a:off x="467544" y="242088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Vaardigheden</a:t>
            </a:r>
            <a:endParaRPr lang="en-GB" dirty="0" smtClean="0">
              <a:solidFill>
                <a:srgbClr val="C00000"/>
              </a:solidFill>
            </a:endParaRPr>
          </a:p>
          <a:p>
            <a:pPr algn="ctr"/>
            <a:r>
              <a:rPr lang="en-GB" dirty="0" err="1" smtClean="0"/>
              <a:t>Waarnemen</a:t>
            </a:r>
            <a:r>
              <a:rPr lang="en-GB" dirty="0" smtClean="0"/>
              <a:t>     </a:t>
            </a:r>
            <a:r>
              <a:rPr lang="en-GB" dirty="0" err="1" smtClean="0"/>
              <a:t>Verbeelden</a:t>
            </a:r>
            <a:r>
              <a:rPr lang="en-GB" dirty="0" smtClean="0"/>
              <a:t>     </a:t>
            </a:r>
            <a:r>
              <a:rPr lang="en-GB" dirty="0" err="1" smtClean="0"/>
              <a:t>Conceptualiseren</a:t>
            </a:r>
            <a:r>
              <a:rPr lang="en-GB" dirty="0" smtClean="0"/>
              <a:t>     </a:t>
            </a:r>
            <a:r>
              <a:rPr lang="en-GB" dirty="0" err="1" smtClean="0"/>
              <a:t>Analyseren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580526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Media</a:t>
            </a:r>
          </a:p>
          <a:p>
            <a:pPr algn="ctr"/>
            <a:r>
              <a:rPr lang="en-GB" dirty="0" err="1" smtClean="0"/>
              <a:t>Lichaam</a:t>
            </a:r>
            <a:r>
              <a:rPr lang="en-GB" dirty="0" smtClean="0"/>
              <a:t>     </a:t>
            </a:r>
            <a:r>
              <a:rPr lang="en-GB" dirty="0" err="1" smtClean="0"/>
              <a:t>Voorwerpen</a:t>
            </a:r>
            <a:r>
              <a:rPr lang="en-GB" dirty="0" smtClean="0"/>
              <a:t>     </a:t>
            </a:r>
            <a:r>
              <a:rPr lang="en-GB" dirty="0" err="1" smtClean="0"/>
              <a:t>Taal</a:t>
            </a:r>
            <a:r>
              <a:rPr lang="en-GB" dirty="0" smtClean="0"/>
              <a:t>     </a:t>
            </a:r>
            <a:r>
              <a:rPr lang="en-GB" dirty="0" err="1" smtClean="0"/>
              <a:t>Grafisch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79985" y="400506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Onderwerpen</a:t>
            </a:r>
            <a:endParaRPr lang="en-GB" dirty="0" smtClean="0">
              <a:solidFill>
                <a:srgbClr val="C00000"/>
              </a:solidFill>
            </a:endParaRPr>
          </a:p>
          <a:p>
            <a:pPr algn="ctr"/>
            <a:r>
              <a:rPr lang="en-GB" dirty="0" err="1" smtClean="0"/>
              <a:t>Natuur</a:t>
            </a:r>
            <a:r>
              <a:rPr lang="en-GB" dirty="0" smtClean="0"/>
              <a:t> </a:t>
            </a:r>
            <a:r>
              <a:rPr lang="en-GB" dirty="0" err="1" smtClean="0"/>
              <a:t>anorganisch</a:t>
            </a:r>
            <a:r>
              <a:rPr lang="en-GB" dirty="0" smtClean="0"/>
              <a:t>    </a:t>
            </a:r>
            <a:r>
              <a:rPr lang="en-GB" dirty="0" err="1" smtClean="0"/>
              <a:t>Natuur</a:t>
            </a:r>
            <a:r>
              <a:rPr lang="en-GB" dirty="0" smtClean="0"/>
              <a:t> </a:t>
            </a:r>
            <a:r>
              <a:rPr lang="en-GB" dirty="0" err="1" smtClean="0"/>
              <a:t>organisch</a:t>
            </a:r>
            <a:r>
              <a:rPr lang="en-GB" dirty="0" smtClean="0"/>
              <a:t>    Leven    </a:t>
            </a:r>
            <a:r>
              <a:rPr lang="en-GB" dirty="0" err="1" smtClean="0"/>
              <a:t>Gedrag</a:t>
            </a:r>
            <a:r>
              <a:rPr lang="en-GB" dirty="0" smtClean="0"/>
              <a:t> </a:t>
            </a:r>
            <a:r>
              <a:rPr lang="en-GB" dirty="0" err="1" smtClean="0"/>
              <a:t>Techniek</a:t>
            </a:r>
            <a:r>
              <a:rPr lang="en-GB" dirty="0" smtClean="0"/>
              <a:t>    </a:t>
            </a:r>
            <a:r>
              <a:rPr lang="en-GB" dirty="0" err="1" smtClean="0"/>
              <a:t>Cultuur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123728" y="3140968"/>
            <a:ext cx="2808312" cy="1187261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591780" y="3140968"/>
            <a:ext cx="4500500" cy="1044116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91880" y="3140968"/>
            <a:ext cx="4104456" cy="1187261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932040" y="3104964"/>
            <a:ext cx="1800200" cy="1223265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220072" y="4651395"/>
            <a:ext cx="2664296" cy="1441901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347864" y="4803795"/>
            <a:ext cx="2736304" cy="132463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283968" y="4581999"/>
            <a:ext cx="3312368" cy="154643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7060468" y="3104964"/>
            <a:ext cx="63624" cy="1223265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84068" y="4581999"/>
            <a:ext cx="828092" cy="154643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27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 err="1" smtClean="0"/>
              <a:t>Onderwijs</a:t>
            </a:r>
            <a:r>
              <a:rPr lang="en-GB" sz="3200" dirty="0" smtClean="0"/>
              <a:t> (</a:t>
            </a:r>
            <a:r>
              <a:rPr lang="en-GB" sz="3200" dirty="0" err="1" smtClean="0"/>
              <a:t>anders</a:t>
            </a:r>
            <a:r>
              <a:rPr lang="en-GB" sz="3200" dirty="0" smtClean="0"/>
              <a:t>)</a:t>
            </a:r>
            <a:endParaRPr lang="en-GB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67965-0EB2-48A1-B7AD-B298D06DE0B0}" type="slidenum">
              <a:rPr lang="nl-NL" smtClean="0"/>
              <a:pPr>
                <a:defRPr/>
              </a:pPr>
              <a:t>18</a:t>
            </a:fld>
            <a:endParaRPr lang="nl-NL"/>
          </a:p>
        </p:txBody>
      </p:sp>
      <p:sp>
        <p:nvSpPr>
          <p:cNvPr id="5" name="TextBox 4"/>
          <p:cNvSpPr txBox="1"/>
          <p:nvPr/>
        </p:nvSpPr>
        <p:spPr>
          <a:xfrm>
            <a:off x="467544" y="242088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Vaardigheden</a:t>
            </a:r>
            <a:endParaRPr lang="en-GB" dirty="0" smtClean="0">
              <a:solidFill>
                <a:srgbClr val="C00000"/>
              </a:solidFill>
            </a:endParaRPr>
          </a:p>
          <a:p>
            <a:pPr algn="ctr"/>
            <a:r>
              <a:rPr lang="en-GB" dirty="0" err="1" smtClean="0"/>
              <a:t>Waarnemen</a:t>
            </a:r>
            <a:r>
              <a:rPr lang="en-GB" dirty="0" smtClean="0"/>
              <a:t>     </a:t>
            </a:r>
            <a:r>
              <a:rPr lang="en-GB" dirty="0" err="1" smtClean="0"/>
              <a:t>Verbeelden</a:t>
            </a:r>
            <a:r>
              <a:rPr lang="en-GB" dirty="0" smtClean="0"/>
              <a:t>     </a:t>
            </a:r>
            <a:r>
              <a:rPr lang="en-GB" dirty="0" err="1" smtClean="0"/>
              <a:t>Conceptualiseren</a:t>
            </a:r>
            <a:r>
              <a:rPr lang="en-GB" dirty="0" smtClean="0"/>
              <a:t>     </a:t>
            </a:r>
            <a:r>
              <a:rPr lang="en-GB" dirty="0" err="1" smtClean="0"/>
              <a:t>Analyseren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79985" y="400506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Onderwerpen</a:t>
            </a:r>
            <a:endParaRPr lang="en-GB" dirty="0" smtClean="0">
              <a:solidFill>
                <a:srgbClr val="C00000"/>
              </a:solidFill>
            </a:endParaRPr>
          </a:p>
          <a:p>
            <a:pPr algn="ctr"/>
            <a:r>
              <a:rPr lang="en-GB" dirty="0" err="1" smtClean="0"/>
              <a:t>Natuur</a:t>
            </a:r>
            <a:r>
              <a:rPr lang="en-GB" dirty="0" smtClean="0"/>
              <a:t> </a:t>
            </a:r>
            <a:r>
              <a:rPr lang="en-GB" dirty="0" err="1" smtClean="0"/>
              <a:t>anorganisch</a:t>
            </a:r>
            <a:r>
              <a:rPr lang="en-GB" dirty="0" smtClean="0"/>
              <a:t>    </a:t>
            </a:r>
            <a:r>
              <a:rPr lang="en-GB" dirty="0" err="1" smtClean="0"/>
              <a:t>Natuur</a:t>
            </a:r>
            <a:r>
              <a:rPr lang="en-GB" dirty="0" smtClean="0"/>
              <a:t> </a:t>
            </a:r>
            <a:r>
              <a:rPr lang="en-GB" dirty="0" err="1" smtClean="0"/>
              <a:t>organisch</a:t>
            </a:r>
            <a:r>
              <a:rPr lang="en-GB" dirty="0" smtClean="0"/>
              <a:t>    Leven    </a:t>
            </a:r>
            <a:r>
              <a:rPr lang="en-GB" dirty="0" err="1" smtClean="0"/>
              <a:t>Gedrag</a:t>
            </a:r>
            <a:r>
              <a:rPr lang="en-GB" dirty="0" smtClean="0"/>
              <a:t>   </a:t>
            </a:r>
            <a:r>
              <a:rPr lang="en-GB" dirty="0" err="1" smtClean="0"/>
              <a:t>Techniek</a:t>
            </a:r>
            <a:r>
              <a:rPr lang="en-GB" dirty="0" smtClean="0"/>
              <a:t>    </a:t>
            </a:r>
            <a:r>
              <a:rPr lang="en-GB" dirty="0" err="1" smtClean="0"/>
              <a:t>Cultuur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580526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Media</a:t>
            </a:r>
          </a:p>
          <a:p>
            <a:pPr algn="ctr"/>
            <a:r>
              <a:rPr lang="en-GB" dirty="0" err="1" smtClean="0"/>
              <a:t>Lichaam</a:t>
            </a:r>
            <a:r>
              <a:rPr lang="en-GB" dirty="0" smtClean="0"/>
              <a:t>     </a:t>
            </a:r>
            <a:r>
              <a:rPr lang="en-GB" dirty="0" err="1" smtClean="0"/>
              <a:t>Voorwerpen</a:t>
            </a:r>
            <a:r>
              <a:rPr lang="en-GB" dirty="0" smtClean="0"/>
              <a:t>     </a:t>
            </a:r>
            <a:r>
              <a:rPr lang="en-GB" dirty="0" err="1" smtClean="0"/>
              <a:t>Taal</a:t>
            </a:r>
            <a:r>
              <a:rPr lang="en-GB" dirty="0" smtClean="0"/>
              <a:t>     </a:t>
            </a:r>
            <a:r>
              <a:rPr lang="en-GB" dirty="0" err="1" smtClean="0"/>
              <a:t>Grafisch</a:t>
            </a:r>
            <a:endParaRPr lang="en-GB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835696" y="3104964"/>
            <a:ext cx="504056" cy="119229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411760" y="3067219"/>
            <a:ext cx="1512168" cy="1230043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55776" y="3104964"/>
            <a:ext cx="2448272" cy="119229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11760" y="3067219"/>
            <a:ext cx="3816424" cy="1153869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411760" y="3067219"/>
            <a:ext cx="4752528" cy="1230043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411760" y="3067219"/>
            <a:ext cx="5832648" cy="1230043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840666" y="4725144"/>
            <a:ext cx="900100" cy="129614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844791" y="4725144"/>
            <a:ext cx="2079137" cy="1403285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844791" y="4725144"/>
            <a:ext cx="3375281" cy="1403285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44791" y="4725144"/>
            <a:ext cx="4383393" cy="1324609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58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Dank </a:t>
            </a:r>
            <a:r>
              <a:rPr lang="en-GB" sz="3200" dirty="0" err="1" smtClean="0"/>
              <a:t>voor</a:t>
            </a:r>
            <a:r>
              <a:rPr lang="en-GB" sz="3200" dirty="0" smtClean="0"/>
              <a:t> </a:t>
            </a:r>
            <a:r>
              <a:rPr lang="en-GB" sz="3200" dirty="0" err="1" smtClean="0"/>
              <a:t>uw</a:t>
            </a:r>
            <a:r>
              <a:rPr lang="en-GB" sz="3200" dirty="0" smtClean="0"/>
              <a:t> </a:t>
            </a:r>
            <a:r>
              <a:rPr lang="en-GB" sz="3200" dirty="0" err="1" smtClean="0"/>
              <a:t>aandacht</a:t>
            </a:r>
            <a:endParaRPr lang="en-GB" sz="3200" dirty="0"/>
          </a:p>
        </p:txBody>
      </p:sp>
      <p:sp>
        <p:nvSpPr>
          <p:cNvPr id="6" name="Subtitle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F6EEE-D83B-4820-8068-752C274B817F}" type="slidenum">
              <a:rPr lang="nl-NL" smtClean="0"/>
              <a:pPr>
                <a:defRPr/>
              </a:pPr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265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3200" dirty="0" smtClean="0"/>
              <a:t>Inleiding</a:t>
            </a:r>
            <a:endParaRPr lang="nl-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20888"/>
            <a:ext cx="9140825" cy="4318000"/>
          </a:xfrm>
        </p:spPr>
        <p:txBody>
          <a:bodyPr/>
          <a:lstStyle/>
          <a:p>
            <a:endParaRPr lang="nl-NL" dirty="0" smtClean="0"/>
          </a:p>
          <a:p>
            <a:r>
              <a:rPr lang="nl-NL" dirty="0" smtClean="0"/>
              <a:t>Wat hebben wetenschap, techniek en wereldoriëntatie met cultuur te maken?</a:t>
            </a:r>
          </a:p>
          <a:p>
            <a:endParaRPr lang="nl-NL" dirty="0"/>
          </a:p>
          <a:p>
            <a:r>
              <a:rPr lang="nl-NL" dirty="0" smtClean="0"/>
              <a:t>Waarom zouden we W&amp;T, WO en CO (cultuuronderwijs) met elkaar moeten verbinden?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F6EEE-D83B-4820-8068-752C274B817F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571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3200" dirty="0" smtClean="0"/>
              <a:t>Het eenvoudige antwoord</a:t>
            </a:r>
            <a:endParaRPr lang="nl-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Wetenschap en techniek zijn vormen van cultuur en beïnvloeden de cultuur</a:t>
            </a:r>
          </a:p>
          <a:p>
            <a:endParaRPr lang="nl-NL" dirty="0"/>
          </a:p>
          <a:p>
            <a:r>
              <a:rPr lang="nl-NL" dirty="0" smtClean="0"/>
              <a:t>Cultuuronderwijs is onderwijs in reflectie (op cultuur)</a:t>
            </a:r>
          </a:p>
          <a:p>
            <a:endParaRPr lang="nl-NL" dirty="0"/>
          </a:p>
          <a:p>
            <a:r>
              <a:rPr lang="nl-NL" dirty="0" smtClean="0"/>
              <a:t>Dus: wetenschap en techniek zijn onderwerp van cultuuronderwijs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F6EEE-D83B-4820-8068-752C274B817F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707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3200" dirty="0" smtClean="0"/>
              <a:t>Het complexe antwoord</a:t>
            </a:r>
            <a:endParaRPr lang="nl-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Onze kennis van de natuur is een cultureel gegeven. </a:t>
            </a:r>
            <a:r>
              <a:rPr lang="nl-NL" dirty="0" smtClean="0"/>
              <a:t>Cultuur </a:t>
            </a:r>
            <a:r>
              <a:rPr lang="nl-NL" dirty="0" smtClean="0"/>
              <a:t>is de natuur van de mens.</a:t>
            </a:r>
          </a:p>
          <a:p>
            <a:endParaRPr lang="nl-NL" dirty="0"/>
          </a:p>
          <a:p>
            <a:r>
              <a:rPr lang="nl-NL" dirty="0" smtClean="0"/>
              <a:t>Eerder dan om verschillende domeinen gaat het om verschillende aspecten, of dimensies, van een complexe werkelijkheid.</a:t>
            </a:r>
          </a:p>
          <a:p>
            <a:endParaRPr lang="nl-NL" dirty="0"/>
          </a:p>
          <a:p>
            <a:r>
              <a:rPr lang="nl-NL" dirty="0" smtClean="0"/>
              <a:t>Om die complexiteit te kunnen hanteren, is inzicht in de onderliggende structuur nodig.</a:t>
            </a:r>
          </a:p>
          <a:p>
            <a:endParaRPr lang="nl-NL" dirty="0"/>
          </a:p>
          <a:p>
            <a:endParaRPr lang="nl-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F6EEE-D83B-4820-8068-752C274B817F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465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sz="3200" dirty="0" smtClean="0"/>
              <a:t>Cultuur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nl-NL" dirty="0" smtClean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nl-NL" dirty="0" smtClean="0"/>
              <a:t>Wij zijn onze </a:t>
            </a:r>
            <a:r>
              <a:rPr lang="nl-NL" i="1" dirty="0" smtClean="0"/>
              <a:t>herinnering</a:t>
            </a:r>
            <a:r>
              <a:rPr lang="nl-NL" dirty="0" smtClean="0"/>
              <a:t>: opgeslagen in ons lichaam, in de voorwerpen om ons heen, in de taal en in externe media (beeld, schrift, analoog en digitaal)</a:t>
            </a:r>
          </a:p>
          <a:p>
            <a:pPr marL="457200" indent="-457200" eaLnBrk="1" hangingPunct="1">
              <a:buNone/>
              <a:defRPr/>
            </a:pPr>
            <a:r>
              <a:rPr lang="nl-NL" dirty="0" smtClean="0"/>
              <a:t>	Maar…</a:t>
            </a:r>
          </a:p>
          <a:p>
            <a:pPr marL="457200" indent="-457200" eaLnBrk="1" hangingPunct="1">
              <a:buNone/>
              <a:defRPr/>
            </a:pPr>
            <a:endParaRPr lang="nl-NL" dirty="0" smtClean="0"/>
          </a:p>
          <a:p>
            <a:pPr marL="457200" indent="-457200" eaLnBrk="1" hangingPunct="1">
              <a:buNone/>
              <a:defRPr/>
            </a:pPr>
            <a:r>
              <a:rPr lang="nl-NL" dirty="0" smtClean="0"/>
              <a:t>2. 	Wij vallen niet samen met mijn onze herinnering – wij zijn ook de ervaring van een </a:t>
            </a:r>
            <a:r>
              <a:rPr lang="nl-NL" i="1" dirty="0" smtClean="0"/>
              <a:t>verschil, </a:t>
            </a:r>
            <a:r>
              <a:rPr lang="nl-NL" dirty="0" smtClean="0"/>
              <a:t>van een </a:t>
            </a:r>
            <a:r>
              <a:rPr lang="nl-NL" i="1" dirty="0" smtClean="0"/>
              <a:t>hier en nu</a:t>
            </a:r>
            <a:r>
              <a:rPr lang="nl-NL" dirty="0" smtClean="0"/>
              <a:t>, een </a:t>
            </a:r>
            <a:r>
              <a:rPr lang="nl-NL" i="1" dirty="0" smtClean="0"/>
              <a:t>actualiteit</a:t>
            </a:r>
            <a:r>
              <a:rPr lang="nl-NL" dirty="0" smtClean="0"/>
              <a:t>.</a:t>
            </a:r>
            <a:endParaRPr lang="nl-NL" i="1" dirty="0" smtClean="0"/>
          </a:p>
          <a:p>
            <a:pPr marL="457200" indent="-457200" eaLnBrk="1" hangingPunct="1">
              <a:buNone/>
              <a:defRPr/>
            </a:pPr>
            <a:r>
              <a:rPr lang="nl-NL" i="1" dirty="0" smtClean="0"/>
              <a:t>	</a:t>
            </a:r>
            <a:endParaRPr lang="nl-NL" dirty="0" smtClean="0"/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nl-NL" i="1" dirty="0" smtClean="0"/>
          </a:p>
          <a:p>
            <a:pPr marL="457200" indent="-457200" eaLnBrk="1" hangingPunct="1">
              <a:buNone/>
              <a:defRPr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47204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sz="3200" dirty="0" smtClean="0"/>
              <a:t>Cultuur (vervolg)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205038"/>
            <a:ext cx="8352928" cy="4104282"/>
          </a:xfrm>
        </p:spPr>
        <p:txBody>
          <a:bodyPr/>
          <a:lstStyle/>
          <a:p>
            <a:pPr marL="457200" indent="-457200" eaLnBrk="1" hangingPunct="1">
              <a:buNone/>
              <a:defRPr/>
            </a:pPr>
            <a:endParaRPr lang="nl-NL" dirty="0" smtClean="0"/>
          </a:p>
          <a:p>
            <a:pPr marL="457200" indent="-457200" eaLnBrk="1" hangingPunct="1">
              <a:buNone/>
              <a:defRPr/>
            </a:pPr>
            <a:r>
              <a:rPr lang="nl-NL" dirty="0" smtClean="0"/>
              <a:t>De ervaring van </a:t>
            </a:r>
            <a:r>
              <a:rPr lang="nl-NL" i="1" dirty="0" smtClean="0"/>
              <a:t>verschil</a:t>
            </a:r>
            <a:r>
              <a:rPr lang="nl-NL" dirty="0" smtClean="0"/>
              <a:t> tussen herinnering en actualiteit genereert</a:t>
            </a:r>
          </a:p>
          <a:p>
            <a:pPr marL="457200" indent="-457200" eaLnBrk="1" hangingPunct="1">
              <a:buNone/>
              <a:defRPr/>
            </a:pPr>
            <a:r>
              <a:rPr lang="nl-NL" dirty="0" smtClean="0"/>
              <a:t>	</a:t>
            </a:r>
          </a:p>
          <a:p>
            <a:pPr marL="457200" indent="-457200" eaLnBrk="1" hangingPunct="1">
              <a:defRPr/>
            </a:pPr>
            <a:r>
              <a:rPr lang="nl-NL" dirty="0" smtClean="0"/>
              <a:t>intentionaliteit,</a:t>
            </a:r>
          </a:p>
          <a:p>
            <a:pPr marL="457200" indent="-457200" eaLnBrk="1" hangingPunct="1">
              <a:defRPr/>
            </a:pPr>
            <a:r>
              <a:rPr lang="nl-NL" dirty="0" smtClean="0"/>
              <a:t>tijdsbesef (heden, verleden, toekomst),</a:t>
            </a:r>
          </a:p>
          <a:p>
            <a:pPr marL="457200" indent="-457200" eaLnBrk="1" hangingPunct="1">
              <a:defRPr/>
            </a:pPr>
            <a:r>
              <a:rPr lang="nl-NL" dirty="0"/>
              <a:t>e</a:t>
            </a:r>
            <a:r>
              <a:rPr lang="nl-NL" dirty="0" smtClean="0"/>
              <a:t>en zekere vrijheid (mogelijkheden),</a:t>
            </a:r>
          </a:p>
          <a:p>
            <a:pPr marL="457200" indent="-457200" eaLnBrk="1" hangingPunct="1">
              <a:defRPr/>
            </a:pPr>
            <a:r>
              <a:rPr lang="nl-NL" dirty="0" smtClean="0"/>
              <a:t>onzekerheid en angst…,</a:t>
            </a:r>
          </a:p>
          <a:p>
            <a:pPr marL="457200" indent="-457200" eaLnBrk="1" hangingPunct="1">
              <a:defRPr/>
            </a:pPr>
            <a:r>
              <a:rPr lang="nl-NL" dirty="0" smtClean="0"/>
              <a:t>... </a:t>
            </a:r>
            <a:r>
              <a:rPr lang="nl-NL" dirty="0"/>
              <a:t>e</a:t>
            </a:r>
            <a:r>
              <a:rPr lang="nl-NL" dirty="0" smtClean="0"/>
              <a:t>n zelfbewustzijn.</a:t>
            </a:r>
          </a:p>
          <a:p>
            <a:pPr marL="457200" indent="-457200" eaLnBrk="1" hangingPunct="1">
              <a:buNone/>
              <a:defRPr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99598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sz="3200" dirty="0" smtClean="0"/>
              <a:t>Vaardigheden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" y="2348880"/>
            <a:ext cx="9140825" cy="4318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nl-NL" dirty="0" smtClean="0"/>
              <a:t>Ik ben (wij zijn) wat ik met mijn herinnering kan doen:</a:t>
            </a:r>
          </a:p>
          <a:p>
            <a:pPr marL="457200" indent="-457200" eaLnBrk="1" hangingPunct="1">
              <a:buAutoNum type="arabicPeriod" startAt="3"/>
              <a:defRPr/>
            </a:pPr>
            <a:endParaRPr lang="nl-NL" dirty="0" smtClean="0"/>
          </a:p>
          <a:p>
            <a:pPr marL="857250" lvl="1" indent="-457200" eaLnBrk="1" hangingPunct="1">
              <a:buFont typeface="+mj-lt"/>
              <a:buAutoNum type="arabicPeriod"/>
              <a:defRPr/>
            </a:pPr>
            <a:r>
              <a:rPr lang="nl-NL" dirty="0" smtClean="0"/>
              <a:t>	het </a:t>
            </a:r>
            <a:r>
              <a:rPr lang="nl-NL" i="1" dirty="0" smtClean="0"/>
              <a:t>waarnemen</a:t>
            </a:r>
            <a:r>
              <a:rPr lang="nl-NL" dirty="0" smtClean="0"/>
              <a:t> van </a:t>
            </a:r>
            <a:r>
              <a:rPr lang="nl-NL" i="1" dirty="0" smtClean="0"/>
              <a:t>overeenkomsten</a:t>
            </a:r>
          </a:p>
          <a:p>
            <a:pPr marL="857250" lvl="1" indent="-457200" eaLnBrk="1" hangingPunct="1">
              <a:buFont typeface="+mj-lt"/>
              <a:buAutoNum type="arabicPeriod"/>
              <a:defRPr/>
            </a:pPr>
            <a:r>
              <a:rPr lang="nl-NL" dirty="0" smtClean="0"/>
              <a:t>	het </a:t>
            </a:r>
            <a:r>
              <a:rPr lang="nl-NL" i="1" dirty="0" smtClean="0"/>
              <a:t>maken </a:t>
            </a:r>
            <a:r>
              <a:rPr lang="nl-NL" dirty="0" smtClean="0"/>
              <a:t>van </a:t>
            </a:r>
            <a:r>
              <a:rPr lang="nl-NL" i="1" dirty="0" smtClean="0"/>
              <a:t>nieuwe vormen </a:t>
            </a:r>
            <a:r>
              <a:rPr lang="nl-NL" dirty="0" smtClean="0"/>
              <a:t>(</a:t>
            </a:r>
            <a:r>
              <a:rPr lang="nl-NL" i="1" dirty="0" smtClean="0"/>
              <a:t>voorwerpen</a:t>
            </a:r>
            <a:r>
              <a:rPr lang="nl-NL" dirty="0" smtClean="0"/>
              <a:t>)</a:t>
            </a:r>
          </a:p>
          <a:p>
            <a:pPr marL="857250" lvl="1" indent="-457200" eaLnBrk="1" hangingPunct="1">
              <a:buFont typeface="+mj-lt"/>
              <a:buAutoNum type="arabicPeriod"/>
              <a:defRPr/>
            </a:pPr>
            <a:r>
              <a:rPr lang="nl-NL" dirty="0" smtClean="0"/>
              <a:t>	het </a:t>
            </a:r>
            <a:r>
              <a:rPr lang="nl-NL" i="1" dirty="0" smtClean="0"/>
              <a:t>categoriseren</a:t>
            </a:r>
            <a:r>
              <a:rPr lang="nl-NL" dirty="0" smtClean="0"/>
              <a:t> met behulp van </a:t>
            </a:r>
            <a:r>
              <a:rPr lang="nl-NL" i="1" dirty="0" smtClean="0"/>
              <a:t>begrippen</a:t>
            </a:r>
          </a:p>
          <a:p>
            <a:pPr marL="857250" lvl="1" indent="-457200" eaLnBrk="1" hangingPunct="1">
              <a:buFont typeface="+mj-lt"/>
              <a:buAutoNum type="arabicPeriod"/>
              <a:defRPr/>
            </a:pPr>
            <a:r>
              <a:rPr lang="nl-NL" dirty="0" smtClean="0"/>
              <a:t>	en het </a:t>
            </a:r>
            <a:r>
              <a:rPr lang="nl-NL" i="1" dirty="0" smtClean="0"/>
              <a:t>analyseren</a:t>
            </a:r>
            <a:r>
              <a:rPr lang="nl-NL" dirty="0" smtClean="0"/>
              <a:t> in termen van </a:t>
            </a:r>
            <a:r>
              <a:rPr lang="nl-NL" i="1" dirty="0" smtClean="0"/>
              <a:t>structuren</a:t>
            </a:r>
          </a:p>
          <a:p>
            <a:pPr marL="457200" indent="-457200" eaLnBrk="1" hangingPunct="1">
              <a:buNone/>
              <a:defRPr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42222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Oval 3"/>
          <p:cNvSpPr>
            <a:spLocks noChangeArrowheads="1"/>
          </p:cNvSpPr>
          <p:nvPr/>
        </p:nvSpPr>
        <p:spPr bwMode="auto">
          <a:xfrm>
            <a:off x="900113" y="2349500"/>
            <a:ext cx="5111750" cy="3240088"/>
          </a:xfrm>
          <a:prstGeom prst="ellips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3419474" y="1340768"/>
            <a:ext cx="397" cy="424882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V="1">
            <a:off x="900112" y="3933056"/>
            <a:ext cx="7272287" cy="769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1115616" y="2924944"/>
            <a:ext cx="23034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000" dirty="0" smtClean="0"/>
              <a:t>waarnemen</a:t>
            </a:r>
            <a:endParaRPr lang="nl-NL" sz="2000" i="1" dirty="0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3383756" y="2924944"/>
            <a:ext cx="23764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000" dirty="0" smtClean="0"/>
              <a:t>verbeelden</a:t>
            </a:r>
            <a:endParaRPr lang="nl-NL" sz="2000" i="1" dirty="0" smtClean="0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383756" y="4149080"/>
            <a:ext cx="23764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000" dirty="0" smtClean="0"/>
              <a:t>conceptualiseren</a:t>
            </a:r>
            <a:endParaRPr lang="nl-NL" sz="2000" i="1" dirty="0"/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1043608" y="4149080"/>
            <a:ext cx="23764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000" dirty="0" smtClean="0"/>
              <a:t>analyseren</a:t>
            </a:r>
            <a:endParaRPr lang="nl-NL" sz="2000" i="1" dirty="0"/>
          </a:p>
        </p:txBody>
      </p:sp>
      <p:sp>
        <p:nvSpPr>
          <p:cNvPr id="7" name="AutoShape 1"/>
          <p:cNvSpPr>
            <a:spLocks noChangeArrowheads="1"/>
          </p:cNvSpPr>
          <p:nvPr/>
        </p:nvSpPr>
        <p:spPr bwMode="auto">
          <a:xfrm rot="4827480">
            <a:off x="2483645" y="3069431"/>
            <a:ext cx="1738312" cy="17367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277" y="13850"/>
                </a:moveTo>
                <a:cubicBezTo>
                  <a:pt x="15017" y="13006"/>
                  <a:pt x="15426" y="11922"/>
                  <a:pt x="15426" y="10800"/>
                </a:cubicBezTo>
                <a:cubicBezTo>
                  <a:pt x="15426" y="8245"/>
                  <a:pt x="13354" y="6174"/>
                  <a:pt x="10800" y="6174"/>
                </a:cubicBezTo>
                <a:cubicBezTo>
                  <a:pt x="8245" y="6174"/>
                  <a:pt x="6174" y="8245"/>
                  <a:pt x="6174" y="10800"/>
                </a:cubicBezTo>
                <a:cubicBezTo>
                  <a:pt x="6173" y="12330"/>
                  <a:pt x="6931" y="13762"/>
                  <a:pt x="8196" y="14623"/>
                </a:cubicBezTo>
                <a:lnTo>
                  <a:pt x="4720" y="19726"/>
                </a:lnTo>
                <a:cubicBezTo>
                  <a:pt x="1767" y="17715"/>
                  <a:pt x="0" y="14373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3420"/>
                  <a:pt x="20647" y="15951"/>
                  <a:pt x="18918" y="17922"/>
                </a:cubicBezTo>
                <a:lnTo>
                  <a:pt x="20948" y="19702"/>
                </a:lnTo>
                <a:lnTo>
                  <a:pt x="12782" y="20237"/>
                </a:lnTo>
                <a:lnTo>
                  <a:pt x="12247" y="12070"/>
                </a:lnTo>
                <a:lnTo>
                  <a:pt x="14277" y="13850"/>
                </a:lnTo>
                <a:close/>
              </a:path>
            </a:pathLst>
          </a:custGeom>
          <a:solidFill>
            <a:srgbClr val="EEECE1">
              <a:alpha val="30196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rot="10800000" vert="eaVert"/>
          <a:lstStyle/>
          <a:p>
            <a:endParaRPr lang="en-US"/>
          </a:p>
        </p:txBody>
      </p:sp>
      <p:sp>
        <p:nvSpPr>
          <p:cNvPr id="13" name="Tekstvak 12"/>
          <p:cNvSpPr txBox="1"/>
          <p:nvPr/>
        </p:nvSpPr>
        <p:spPr>
          <a:xfrm>
            <a:off x="1403648" y="162880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C00000"/>
                </a:solidFill>
              </a:rPr>
              <a:t>sensorisch (accommodatie)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3851920" y="162880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C00000"/>
                </a:solidFill>
              </a:rPr>
              <a:t>motorisch (assimilatie)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6732240" y="342900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C00000"/>
                </a:solidFill>
              </a:rPr>
              <a:t>concreet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6804248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C00000"/>
                </a:solidFill>
              </a:rPr>
              <a:t>abstract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1979712" y="5805264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solidFill>
                  <a:srgbClr val="C00000"/>
                </a:solidFill>
              </a:rPr>
              <a:t>cultuur</a:t>
            </a:r>
            <a:endParaRPr lang="nl-NL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1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nimBg="1"/>
      <p:bldP spid="58377" grpId="0" animBg="1"/>
      <p:bldP spid="58378" grpId="0" animBg="1"/>
      <p:bldP spid="58379" grpId="0"/>
      <p:bldP spid="58380" grpId="0"/>
      <p:bldP spid="58381" grpId="0"/>
      <p:bldP spid="58382" grpId="0"/>
      <p:bldP spid="7" grpId="0" animBg="1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5" descr="Z"/>
          <p:cNvSpPr>
            <a:spLocks noChangeAspect="1" noChangeArrowheads="1"/>
          </p:cNvSpPr>
          <p:nvPr/>
        </p:nvSpPr>
        <p:spPr bwMode="auto">
          <a:xfrm>
            <a:off x="90488" y="46038"/>
            <a:ext cx="226695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44040" name="Picture 8" descr="imagesCADBMJT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1341438"/>
            <a:ext cx="1905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9" descr="imagesCAO1IH9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888" y="1341438"/>
            <a:ext cx="191452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2" name="Picture 10" descr="self_portraits4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31913"/>
            <a:ext cx="1890713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3" name="Picture 11" descr="SelfPortrai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832" y="1333500"/>
            <a:ext cx="22352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546725" y="4868863"/>
            <a:ext cx="26638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9pPr>
          </a:lstStyle>
          <a:p>
            <a:pPr algn="ctr" eaLnBrk="1" hangingPunct="1"/>
            <a:r>
              <a:rPr lang="en-GB" altLang="en-US" sz="2400" b="1" dirty="0"/>
              <a:t>human </a:t>
            </a:r>
            <a:r>
              <a:rPr lang="en-GB" altLang="en-US" sz="2400" b="1" dirty="0" smtClean="0"/>
              <a:t>face</a:t>
            </a:r>
          </a:p>
          <a:p>
            <a:pPr algn="ctr" eaLnBrk="1" hangingPunct="1"/>
            <a:r>
              <a:rPr lang="en-GB" altLang="en-US" sz="2400" b="1" dirty="0" err="1"/>
              <a:t>g</a:t>
            </a:r>
            <a:r>
              <a:rPr lang="en-GB" altLang="en-US" sz="2400" b="1" dirty="0" err="1" smtClean="0"/>
              <a:t>ezicht</a:t>
            </a:r>
            <a:endParaRPr lang="en-GB" altLang="en-US" sz="2400" b="1" dirty="0" smtClean="0"/>
          </a:p>
          <a:p>
            <a:pPr algn="ctr" eaLnBrk="1" hangingPunct="1"/>
            <a:r>
              <a:rPr lang="en-GB" sz="2400" b="1" dirty="0" err="1"/>
              <a:t>nägu</a:t>
            </a:r>
            <a:endParaRPr lang="en-GB" altLang="en-US" sz="2400" b="1" dirty="0"/>
          </a:p>
        </p:txBody>
      </p:sp>
      <p:sp>
        <p:nvSpPr>
          <p:cNvPr id="5" name="Smiley Face 4"/>
          <p:cNvSpPr/>
          <p:nvPr/>
        </p:nvSpPr>
        <p:spPr>
          <a:xfrm>
            <a:off x="1403350" y="4306888"/>
            <a:ext cx="1666875" cy="15843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Title Design">
  <a:themeElements>
    <a:clrScheme name="Title Design 1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9CEF"/>
      </a:accent1>
      <a:accent2>
        <a:srgbClr val="CC0000"/>
      </a:accent2>
      <a:accent3>
        <a:srgbClr val="FFFFFF"/>
      </a:accent3>
      <a:accent4>
        <a:srgbClr val="000000"/>
      </a:accent4>
      <a:accent5>
        <a:srgbClr val="AACBF6"/>
      </a:accent5>
      <a:accent6>
        <a:srgbClr val="B90000"/>
      </a:accent6>
      <a:hlink>
        <a:srgbClr val="000000"/>
      </a:hlink>
      <a:folHlink>
        <a:srgbClr val="772D6B"/>
      </a:folHlink>
    </a:clrScheme>
    <a:fontScheme name="Title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Desig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9CEF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BF6"/>
        </a:accent5>
        <a:accent6>
          <a:srgbClr val="B90000"/>
        </a:accent6>
        <a:hlink>
          <a:srgbClr val="000000"/>
        </a:hlink>
        <a:folHlink>
          <a:srgbClr val="772D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reak Design">
  <a:themeElements>
    <a:clrScheme name="Break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reak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reak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9CEF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BF6"/>
        </a:accent5>
        <a:accent6>
          <a:srgbClr val="B90000"/>
        </a:accent6>
        <a:hlink>
          <a:srgbClr val="000000"/>
        </a:hlink>
        <a:folHlink>
          <a:srgbClr val="772D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nd Design">
  <a:themeElements>
    <a:clrScheme name="End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d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nd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9CEF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BF6"/>
        </a:accent5>
        <a:accent6>
          <a:srgbClr val="B90000"/>
        </a:accent6>
        <a:hlink>
          <a:srgbClr val="000000"/>
        </a:hlink>
        <a:folHlink>
          <a:srgbClr val="772D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1354</TotalTime>
  <Words>465</Words>
  <Application>Microsoft Office PowerPoint</Application>
  <PresentationFormat>Diavoorstelling (4:3)</PresentationFormat>
  <Paragraphs>130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19</vt:i4>
      </vt:variant>
    </vt:vector>
  </HeadingPairs>
  <TitlesOfParts>
    <vt:vector size="22" baseType="lpstr">
      <vt:lpstr>Title Design</vt:lpstr>
      <vt:lpstr>Break Design</vt:lpstr>
      <vt:lpstr>End Design</vt:lpstr>
      <vt:lpstr>Cultuureducatie, W&amp;T en wereldoriëntatie</vt:lpstr>
      <vt:lpstr>Inleiding</vt:lpstr>
      <vt:lpstr>Het eenvoudige antwoord</vt:lpstr>
      <vt:lpstr>Het complexe antwoord</vt:lpstr>
      <vt:lpstr>Cultuur</vt:lpstr>
      <vt:lpstr>Cultuur (vervolg)</vt:lpstr>
      <vt:lpstr>Vaardigheden</vt:lpstr>
      <vt:lpstr>PowerPoint-presentatie</vt:lpstr>
      <vt:lpstr>PowerPoint-presentatie</vt:lpstr>
      <vt:lpstr>PowerPoint-presentatie</vt:lpstr>
      <vt:lpstr>Media</vt:lpstr>
      <vt:lpstr>Cultuur en media</vt:lpstr>
      <vt:lpstr>PowerPoint-presentatie</vt:lpstr>
      <vt:lpstr>PowerPoint-presentatie</vt:lpstr>
      <vt:lpstr>PowerPoint-presentatie</vt:lpstr>
      <vt:lpstr>Onderwijs</vt:lpstr>
      <vt:lpstr>Onderwijs (nu)</vt:lpstr>
      <vt:lpstr>Onderwijs (anders)</vt:lpstr>
      <vt:lpstr> Dank voor uw aandacht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B.P. van Heusden</dc:creator>
  <cp:keywords>Version 2.1</cp:keywords>
  <cp:lastModifiedBy>Gert</cp:lastModifiedBy>
  <cp:revision>108</cp:revision>
  <dcterms:created xsi:type="dcterms:W3CDTF">2008-06-10T08:12:30Z</dcterms:created>
  <dcterms:modified xsi:type="dcterms:W3CDTF">2015-04-17T15:02:37Z</dcterms:modified>
  <dc:language>NL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ype">
    <vt:lpwstr>RUG</vt:lpwstr>
  </property>
  <property fmtid="{D5CDD505-2E9C-101B-9397-08002B2CF9AE}" pid="3" name="Datum">
    <vt:lpwstr>15-04-2015</vt:lpwstr>
  </property>
  <property fmtid="{D5CDD505-2E9C-101B-9397-08002B2CF9AE}" pid="4" name="txtDate">
    <vt:lpwstr>15-04-2015</vt:lpwstr>
  </property>
  <property fmtid="{D5CDD505-2E9C-101B-9397-08002B2CF9AE}" pid="5" name="AutoDatum">
    <vt:lpwstr>JA</vt:lpwstr>
  </property>
  <property fmtid="{D5CDD505-2E9C-101B-9397-08002B2CF9AE}" pid="6" name="cboLanguage">
    <vt:lpwstr>Nederlands</vt:lpwstr>
  </property>
  <property fmtid="{D5CDD505-2E9C-101B-9397-08002B2CF9AE}" pid="7" name="cboFaculty">
    <vt:lpwstr>faculteit der letteren</vt:lpwstr>
  </property>
  <property fmtid="{D5CDD505-2E9C-101B-9397-08002B2CF9AE}" pid="8" name="txtDepartment">
    <vt:lpwstr>kunsten, cultuur en media</vt:lpwstr>
  </property>
</Properties>
</file>