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9" r:id="rId2"/>
    <p:sldId id="394" r:id="rId3"/>
    <p:sldId id="395" r:id="rId4"/>
    <p:sldId id="396" r:id="rId5"/>
    <p:sldId id="397" r:id="rId6"/>
    <p:sldId id="398" r:id="rId7"/>
    <p:sldId id="399" r:id="rId8"/>
    <p:sldId id="400" r:id="rId9"/>
    <p:sldId id="401" r:id="rId10"/>
    <p:sldId id="402" r:id="rId11"/>
    <p:sldId id="420" r:id="rId12"/>
    <p:sldId id="413" r:id="rId13"/>
    <p:sldId id="414" r:id="rId14"/>
    <p:sldId id="415" r:id="rId15"/>
    <p:sldId id="416" r:id="rId16"/>
    <p:sldId id="418" r:id="rId17"/>
    <p:sldId id="419" r:id="rId18"/>
    <p:sldId id="408" r:id="rId19"/>
    <p:sldId id="409" r:id="rId20"/>
    <p:sldId id="410" r:id="rId21"/>
    <p:sldId id="411" r:id="rId22"/>
    <p:sldId id="421" r:id="rId23"/>
    <p:sldId id="422" r:id="rId24"/>
    <p:sldId id="404" r:id="rId25"/>
    <p:sldId id="405" r:id="rId26"/>
    <p:sldId id="406" r:id="rId27"/>
  </p:sldIdLst>
  <p:sldSz cx="9144000" cy="6858000" type="screen4x3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E2A7B"/>
    <a:srgbClr val="00AEEF"/>
    <a:srgbClr val="8DC63F"/>
    <a:srgbClr val="59277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68" autoAdjust="0"/>
    <p:restoredTop sz="86323" autoAdjust="0"/>
  </p:normalViewPr>
  <p:slideViewPr>
    <p:cSldViewPr>
      <p:cViewPr varScale="1">
        <p:scale>
          <a:sx n="58" d="100"/>
          <a:sy n="58" d="100"/>
        </p:scale>
        <p:origin x="-122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88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82"/>
    </p:cViewPr>
  </p:sorterViewPr>
  <p:notesViewPr>
    <p:cSldViewPr>
      <p:cViewPr varScale="1">
        <p:scale>
          <a:sx n="53" d="100"/>
          <a:sy n="53" d="100"/>
        </p:scale>
        <p:origin x="-1794" y="-90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92C9CF-A883-4DD3-BE27-5F0EC0DAE005}" type="datetimeFigureOut">
              <a:rPr lang="nl-NL" smtClean="0"/>
              <a:pPr/>
              <a:t>20-5-2015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C2C466-77BB-4722-8A81-EC1BA9F0956F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8003242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9CB4AD-6906-453A-B642-1DB135E6F368}" type="datetimeFigureOut">
              <a:rPr lang="nl-NL" smtClean="0"/>
              <a:pPr/>
              <a:t>20-5-2015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505252-C559-4EE3-BD23-5197F03E78E4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221990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05252-C559-4EE3-BD23-5197F03E78E4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050987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Kennis is niet beperkt tot de reguliere kennisgebieden</a:t>
            </a:r>
            <a:r>
              <a:rPr lang="nl-NL" baseline="0" dirty="0" smtClean="0"/>
              <a:t> (seizoenen, drijven en zinken) maar kan over heel veel gaan uit het dagelijks leven van kleuters 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05252-C559-4EE3-BD23-5197F03E78E4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620777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05252-C559-4EE3-BD23-5197F03E78E4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7335850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05252-C559-4EE3-BD23-5197F03E78E4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050987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05252-C559-4EE3-BD23-5197F03E78E4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050987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05252-C559-4EE3-BD23-5197F03E78E4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0509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05252-C559-4EE3-BD23-5197F03E78E4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7084681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05252-C559-4EE3-BD23-5197F03E78E4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050987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05252-C559-4EE3-BD23-5197F03E78E4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05098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05252-C559-4EE3-BD23-5197F03E78E4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05098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05252-C559-4EE3-BD23-5197F03E78E4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105098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05252-C559-4EE3-BD23-5197F03E78E4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423093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Genoemde aspecten van houding geven inhoud aan deelgebied</a:t>
            </a:r>
            <a:r>
              <a:rPr lang="nl-NL" baseline="0" dirty="0" smtClean="0"/>
              <a:t> HOUDING in het schema.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05252-C559-4EE3-BD23-5197F03E78E4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2480980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 smtClean="0"/>
              <a:t>Genoemde aspecten van vaardigheden geven inhoud aan deelgebied</a:t>
            </a:r>
            <a:r>
              <a:rPr lang="nl-NL" baseline="0" dirty="0" smtClean="0"/>
              <a:t> VAARDIGHEDEN in het schema.</a:t>
            </a:r>
            <a:endParaRPr lang="nl-NL" dirty="0" smtClean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505252-C559-4EE3-BD23-5197F03E78E4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="" xmlns:p14="http://schemas.microsoft.com/office/powerpoint/2010/main" val="3376228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03B-1D97-4E4F-BFBA-0505A989DC51}" type="datetimeFigureOut">
              <a:rPr lang="nl-NL" smtClean="0"/>
              <a:pPr/>
              <a:t>20-5-2015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EFB6-5217-48F8-A93E-046B7E7F005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03B-1D97-4E4F-BFBA-0505A989DC51}" type="datetimeFigureOut">
              <a:rPr lang="nl-NL" smtClean="0"/>
              <a:pPr/>
              <a:t>20-5-2015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EFB6-5217-48F8-A93E-046B7E7F005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03B-1D97-4E4F-BFBA-0505A989DC51}" type="datetimeFigureOut">
              <a:rPr lang="nl-NL" smtClean="0"/>
              <a:pPr/>
              <a:t>20-5-2015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EFB6-5217-48F8-A93E-046B7E7F005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03B-1D97-4E4F-BFBA-0505A989DC51}" type="datetimeFigureOut">
              <a:rPr lang="nl-NL" smtClean="0"/>
              <a:pPr/>
              <a:t>20-5-2015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EFB6-5217-48F8-A93E-046B7E7F005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03B-1D97-4E4F-BFBA-0505A989DC51}" type="datetimeFigureOut">
              <a:rPr lang="nl-NL" smtClean="0"/>
              <a:pPr/>
              <a:t>20-5-2015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EFB6-5217-48F8-A93E-046B7E7F005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03B-1D97-4E4F-BFBA-0505A989DC51}" type="datetimeFigureOut">
              <a:rPr lang="nl-NL" smtClean="0"/>
              <a:pPr/>
              <a:t>20-5-2015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EFB6-5217-48F8-A93E-046B7E7F005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03B-1D97-4E4F-BFBA-0505A989DC51}" type="datetimeFigureOut">
              <a:rPr lang="nl-NL" smtClean="0"/>
              <a:pPr/>
              <a:t>20-5-2015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EFB6-5217-48F8-A93E-046B7E7F005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03B-1D97-4E4F-BFBA-0505A989DC51}" type="datetimeFigureOut">
              <a:rPr lang="nl-NL" smtClean="0"/>
              <a:pPr/>
              <a:t>20-5-2015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EFB6-5217-48F8-A93E-046B7E7F005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03B-1D97-4E4F-BFBA-0505A989DC51}" type="datetimeFigureOut">
              <a:rPr lang="nl-NL" smtClean="0"/>
              <a:pPr/>
              <a:t>20-5-2015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EFB6-5217-48F8-A93E-046B7E7F005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03B-1D97-4E4F-BFBA-0505A989DC51}" type="datetimeFigureOut">
              <a:rPr lang="nl-NL" smtClean="0"/>
              <a:pPr/>
              <a:t>20-5-2015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EFB6-5217-48F8-A93E-046B7E7F005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6A03B-1D97-4E4F-BFBA-0505A989DC51}" type="datetimeFigureOut">
              <a:rPr lang="nl-NL" smtClean="0"/>
              <a:pPr/>
              <a:t>20-5-2015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17EFB6-5217-48F8-A93E-046B7E7F005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6A03B-1D97-4E4F-BFBA-0505A989DC51}" type="datetimeFigureOut">
              <a:rPr lang="nl-NL" smtClean="0"/>
              <a:pPr/>
              <a:t>20-5-2015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7EFB6-5217-48F8-A93E-046B7E7F0059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youtu.be/QdXT8e0_M0M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i&amp;rct=j&amp;q=confetti&amp;source=images&amp;cd=&amp;cad=rja&amp;docid=DXguKDAKvgasXM&amp;tbnid=XyfsAVvw2gsz3M:&amp;ved=0CAUQjRw&amp;url=http://blogs.prevention.com/get-fit/2012/09/04/september-is-the-new-january/confetti/&amp;ei=HzpcUbeaDLDY0QWLqYGQDg&amp;psig=AFQjCNGFjRPnRvqhhnm41WEU0QQBFuIYIQ&amp;ust=1365085048405393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hyperlink" Target="http://youtu.be/1p5sBzMtB3Q" TargetMode="Externa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ervolgdia's bache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892"/>
            <a:ext cx="9144000" cy="68648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3688" y="1556793"/>
            <a:ext cx="6984776" cy="100811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nl-NL" sz="4800" dirty="0">
              <a:solidFill>
                <a:srgbClr val="00B050"/>
              </a:solidFill>
            </a:endParaRP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763688" y="2852936"/>
            <a:ext cx="6984776" cy="1752600"/>
          </a:xfrm>
        </p:spPr>
        <p:txBody>
          <a:bodyPr>
            <a:normAutofit/>
          </a:bodyPr>
          <a:lstStyle/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Titel 2"/>
          <p:cNvSpPr txBox="1">
            <a:spLocks/>
          </p:cNvSpPr>
          <p:nvPr/>
        </p:nvSpPr>
        <p:spPr>
          <a:xfrm>
            <a:off x="1403648" y="1340768"/>
            <a:ext cx="7452320" cy="3384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 smtClean="0">
                <a:solidFill>
                  <a:schemeClr val="bg1"/>
                </a:solidFill>
              </a:rPr>
              <a:t>Ontwerpend aan de slag met techniek </a:t>
            </a:r>
          </a:p>
          <a:p>
            <a:r>
              <a:rPr lang="nl-NL" sz="2800" dirty="0">
                <a:solidFill>
                  <a:schemeClr val="bg1"/>
                </a:solidFill>
              </a:rPr>
              <a:t>Martijn </a:t>
            </a:r>
            <a:r>
              <a:rPr lang="nl-NL" sz="2800" dirty="0" smtClean="0">
                <a:solidFill>
                  <a:schemeClr val="bg1"/>
                </a:solidFill>
              </a:rPr>
              <a:t>Weesing </a:t>
            </a:r>
            <a:r>
              <a:rPr lang="nl-NL" sz="2800" dirty="0">
                <a:solidFill>
                  <a:schemeClr val="bg1"/>
                </a:solidFill>
              </a:rPr>
              <a:t>– </a:t>
            </a:r>
            <a:r>
              <a:rPr lang="nl-NL" sz="2800" dirty="0" err="1" smtClean="0">
                <a:solidFill>
                  <a:schemeClr val="bg1"/>
                </a:solidFill>
              </a:rPr>
              <a:t>iPabo</a:t>
            </a:r>
            <a:endParaRPr lang="nl-NL" sz="2800" dirty="0">
              <a:solidFill>
                <a:schemeClr val="bg1"/>
              </a:solidFill>
            </a:endParaRPr>
          </a:p>
          <a:p>
            <a:r>
              <a:rPr lang="nl-NL" sz="2800" dirty="0">
                <a:solidFill>
                  <a:schemeClr val="bg1"/>
                </a:solidFill>
              </a:rPr>
              <a:t>Inka de Pijper - NEMO</a:t>
            </a:r>
          </a:p>
          <a:p>
            <a:endParaRPr lang="nl-NL" sz="3600" dirty="0">
              <a:solidFill>
                <a:schemeClr val="bg1"/>
              </a:solidFill>
            </a:endParaRPr>
          </a:p>
          <a:p>
            <a:r>
              <a:rPr lang="nl-NL" sz="2800" dirty="0" err="1" smtClean="0">
                <a:solidFill>
                  <a:schemeClr val="bg1"/>
                </a:solidFill>
              </a:rPr>
              <a:t>Ecent</a:t>
            </a:r>
            <a:r>
              <a:rPr lang="nl-NL" sz="2800" dirty="0" smtClean="0">
                <a:solidFill>
                  <a:schemeClr val="bg1"/>
                </a:solidFill>
              </a:rPr>
              <a:t> </a:t>
            </a:r>
            <a:r>
              <a:rPr lang="nl-NL" sz="2800" dirty="0">
                <a:solidFill>
                  <a:schemeClr val="bg1"/>
                </a:solidFill>
              </a:rPr>
              <a:t>Conferentie </a:t>
            </a:r>
          </a:p>
          <a:p>
            <a:r>
              <a:rPr lang="nl-NL" sz="2800" dirty="0">
                <a:solidFill>
                  <a:schemeClr val="bg1"/>
                </a:solidFill>
              </a:rPr>
              <a:t>De leerling als ontwerper </a:t>
            </a:r>
            <a:endParaRPr lang="nl-NL" sz="2800" dirty="0" smtClean="0">
              <a:solidFill>
                <a:schemeClr val="bg1"/>
              </a:solidFill>
            </a:endParaRPr>
          </a:p>
          <a:p>
            <a:r>
              <a:rPr lang="nl-NL" sz="2800" dirty="0" smtClean="0">
                <a:solidFill>
                  <a:schemeClr val="bg1"/>
                </a:solidFill>
              </a:rPr>
              <a:t>20 mei 2015</a:t>
            </a:r>
          </a:p>
          <a:p>
            <a:endParaRPr lang="nl-NL" sz="2800" dirty="0" smtClean="0">
              <a:solidFill>
                <a:schemeClr val="bg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154" y="6167582"/>
            <a:ext cx="893118" cy="581593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46" y="5434863"/>
            <a:ext cx="1037134" cy="5495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ervolgdia's bache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892"/>
            <a:ext cx="9144000" cy="68648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3688" y="1556793"/>
            <a:ext cx="6984776" cy="100811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nl-NL" sz="4800" dirty="0">
              <a:solidFill>
                <a:srgbClr val="00B050"/>
              </a:solidFill>
            </a:endParaRP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763688" y="2852936"/>
            <a:ext cx="6984776" cy="1752600"/>
          </a:xfrm>
        </p:spPr>
        <p:txBody>
          <a:bodyPr>
            <a:normAutofit/>
          </a:bodyPr>
          <a:lstStyle/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21286"/>
            <a:ext cx="935004" cy="60886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" y="5362220"/>
            <a:ext cx="1008112" cy="534199"/>
          </a:xfrm>
          <a:prstGeom prst="rect">
            <a:avLst/>
          </a:prstGeom>
        </p:spPr>
      </p:pic>
      <p:sp>
        <p:nvSpPr>
          <p:cNvPr id="11" name="Tijdelijke aanduiding voor tekst 1"/>
          <p:cNvSpPr txBox="1">
            <a:spLocks/>
          </p:cNvSpPr>
          <p:nvPr/>
        </p:nvSpPr>
        <p:spPr>
          <a:xfrm>
            <a:off x="892164" y="44625"/>
            <a:ext cx="8229600" cy="4968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charset="0"/>
              <a:buChar char="•"/>
              <a:defRPr/>
            </a:pPr>
            <a:r>
              <a:rPr lang="nl-NL" altLang="nl-NL" sz="2600" dirty="0" smtClean="0">
                <a:solidFill>
                  <a:schemeClr val="bg1"/>
                </a:solidFill>
              </a:rPr>
              <a:t>   Bewust </a:t>
            </a:r>
            <a:r>
              <a:rPr lang="nl-NL" altLang="nl-NL" sz="2600" dirty="0">
                <a:solidFill>
                  <a:schemeClr val="bg1"/>
                </a:solidFill>
              </a:rPr>
              <a:t>maken van de breedte van techniek.</a:t>
            </a:r>
          </a:p>
          <a:p>
            <a:pPr lvl="1">
              <a:buFont typeface="Arial" charset="0"/>
              <a:buChar char="•"/>
              <a:defRPr/>
            </a:pPr>
            <a:r>
              <a:rPr lang="nl-NL" altLang="nl-NL" sz="2600" dirty="0">
                <a:solidFill>
                  <a:schemeClr val="bg1"/>
                </a:solidFill>
              </a:rPr>
              <a:t>   Leerlingen wetenschap en techniek te laten ervaren. </a:t>
            </a:r>
          </a:p>
          <a:p>
            <a:pPr lvl="1">
              <a:buFont typeface="Arial" charset="0"/>
              <a:buChar char="•"/>
              <a:defRPr/>
            </a:pPr>
            <a:r>
              <a:rPr lang="nl-NL" altLang="nl-NL" sz="2600" dirty="0">
                <a:solidFill>
                  <a:schemeClr val="bg1"/>
                </a:solidFill>
              </a:rPr>
              <a:t>   Uitdagen van stereotype beelden van ingenieurs </a:t>
            </a:r>
            <a:r>
              <a:rPr lang="nl-NL" altLang="nl-NL" sz="2600" dirty="0" smtClean="0">
                <a:solidFill>
                  <a:schemeClr val="bg1"/>
                </a:solidFill>
              </a:rPr>
              <a:t>en</a:t>
            </a:r>
          </a:p>
          <a:p>
            <a:pPr lvl="1">
              <a:defRPr/>
            </a:pPr>
            <a:r>
              <a:rPr lang="nl-NL" altLang="nl-NL" sz="2600" dirty="0" smtClean="0">
                <a:solidFill>
                  <a:schemeClr val="bg1"/>
                </a:solidFill>
              </a:rPr>
              <a:t>     techniek</a:t>
            </a:r>
            <a:r>
              <a:rPr lang="nl-NL" altLang="nl-NL" sz="2600" dirty="0">
                <a:solidFill>
                  <a:schemeClr val="bg1"/>
                </a:solidFill>
              </a:rPr>
              <a:t>. 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nl-NL" altLang="nl-NL" sz="2600" dirty="0">
                <a:solidFill>
                  <a:schemeClr val="bg1"/>
                </a:solidFill>
              </a:rPr>
              <a:t>Interesse creëren voor wetenschap, technologie en engineering</a:t>
            </a:r>
            <a:endParaRPr lang="nl-NL" altLang="nl-NL" sz="2600" dirty="0" smtClean="0">
              <a:solidFill>
                <a:schemeClr val="bg1"/>
              </a:solidFill>
            </a:endParaRPr>
          </a:p>
        </p:txBody>
      </p:sp>
      <p:pic>
        <p:nvPicPr>
          <p:cNvPr id="9" name="Afbeelding 3" descr="unit flight in klas bouwen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5659" y="3789040"/>
            <a:ext cx="5328592" cy="261423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8328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u="sng" dirty="0" smtClean="0">
                <a:hlinkClick r:id="rId2"/>
              </a:rPr>
              <a:t>http://youtu.be/QdXT8e0_M0M</a:t>
            </a:r>
            <a:r>
              <a:rPr lang="nl-NL" dirty="0" smtClean="0"/>
              <a:t>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l-NL" dirty="0" smtClean="0"/>
              <a:t>Leerplankader W&amp;T van het SLO</a:t>
            </a:r>
            <a:br>
              <a:rPr lang="nl-NL" dirty="0" smtClean="0"/>
            </a:br>
            <a:r>
              <a:rPr lang="nl-NL" sz="2200" dirty="0" smtClean="0"/>
              <a:t>http://www.slo.nl/downloads/2014/wetenschap-en-t</a:t>
            </a:r>
            <a:br>
              <a:rPr lang="nl-NL" sz="2200" dirty="0" smtClean="0"/>
            </a:br>
            <a:r>
              <a:rPr lang="nl-NL" sz="2200" dirty="0" smtClean="0"/>
              <a:t>echnologie-in-het-basis-en-speciaal-onderwijs.pdf</a:t>
            </a:r>
            <a:br>
              <a:rPr lang="nl-NL" sz="2200" dirty="0" smtClean="0"/>
            </a:br>
            <a:r>
              <a:rPr lang="nl-NL" sz="2200" dirty="0" smtClean="0"/>
              <a:t/>
            </a:r>
            <a:br>
              <a:rPr lang="nl-NL" sz="2200" dirty="0" smtClean="0"/>
            </a:br>
            <a:endParaRPr lang="nl-NL" sz="220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nl-NL" dirty="0" smtClean="0"/>
              <a:t>http://www.slo.nl/downloads/2014/wetenschap-en-technologie-in-het-basis-en-speciaal-onderwijs.pdf</a:t>
            </a:r>
            <a:endParaRPr lang="nl-NL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7" name="Afbeelding 6"/>
          <p:cNvPicPr/>
          <p:nvPr/>
        </p:nvPicPr>
        <p:blipFill>
          <a:blip r:embed="rId3" cstate="print"/>
          <a:srcRect l="24899" t="12111" r="26008" b="10901"/>
          <a:stretch>
            <a:fillRect/>
          </a:stretch>
        </p:blipFill>
        <p:spPr bwMode="auto">
          <a:xfrm>
            <a:off x="511092" y="1196752"/>
            <a:ext cx="8165364" cy="6525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3149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2656"/>
            <a:ext cx="4176464" cy="4176464"/>
          </a:xfrm>
        </p:spPr>
      </p:pic>
      <p:sp>
        <p:nvSpPr>
          <p:cNvPr id="7" name="Tekstvak 6"/>
          <p:cNvSpPr txBox="1"/>
          <p:nvPr/>
        </p:nvSpPr>
        <p:spPr>
          <a:xfrm>
            <a:off x="611560" y="5958456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prstClr val="black"/>
                </a:solidFill>
              </a:rPr>
              <a:t>3 componenten van W&amp;T </a:t>
            </a:r>
          </a:p>
          <a:p>
            <a:r>
              <a:rPr lang="nl-NL" sz="2000" dirty="0" smtClean="0">
                <a:solidFill>
                  <a:prstClr val="black"/>
                </a:solidFill>
              </a:rPr>
              <a:t>Bron: SLO Leerplankader</a:t>
            </a:r>
            <a:endParaRPr lang="nl-NL" sz="2000" dirty="0">
              <a:solidFill>
                <a:prstClr val="black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4599433" y="212334"/>
            <a:ext cx="4536505" cy="7556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 smtClean="0"/>
              <a:t>Houding</a:t>
            </a:r>
          </a:p>
          <a:p>
            <a:endParaRPr lang="nl-NL" sz="2800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800" dirty="0"/>
              <a:t>Verwondering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800" dirty="0"/>
              <a:t>Nieuwsgierigheid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800" dirty="0"/>
              <a:t>Exploratieve houding, ontdekken en onderzoeken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800" dirty="0"/>
              <a:t>Initiatieven nemen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800" dirty="0"/>
              <a:t>Motivatie en plezier in O&amp;OL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800" dirty="0"/>
              <a:t>Doelgerichtheid en doorzettingsvermogen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800" dirty="0"/>
              <a:t>Vragen stellen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800" dirty="0"/>
              <a:t>Respectvol omgaan met (levend) </a:t>
            </a:r>
            <a:r>
              <a:rPr lang="nl-NL" sz="2800" dirty="0" smtClean="0"/>
              <a:t>materiaal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nl-NL" sz="2800" dirty="0"/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nl-NL" dirty="0" smtClean="0">
              <a:ea typeface="Times New Roman"/>
              <a:cs typeface="Times New Roman"/>
            </a:endParaRPr>
          </a:p>
          <a:p>
            <a:pPr lvl="0"/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195187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8520" y="216858"/>
            <a:ext cx="4747468" cy="3168352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16632"/>
            <a:ext cx="3738612" cy="327600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8024" y="3609020"/>
            <a:ext cx="4105148" cy="307886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138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inhoud 5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06" y="836713"/>
            <a:ext cx="3960439" cy="3960439"/>
          </a:xfrm>
        </p:spPr>
      </p:pic>
      <p:sp>
        <p:nvSpPr>
          <p:cNvPr id="7" name="Tekstvak 6"/>
          <p:cNvSpPr txBox="1"/>
          <p:nvPr/>
        </p:nvSpPr>
        <p:spPr>
          <a:xfrm>
            <a:off x="611560" y="5958456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>
                <a:solidFill>
                  <a:prstClr val="black"/>
                </a:solidFill>
              </a:rPr>
              <a:t>3 componenten van W&amp;T </a:t>
            </a:r>
          </a:p>
          <a:p>
            <a:r>
              <a:rPr lang="nl-NL" sz="2000" dirty="0" smtClean="0">
                <a:solidFill>
                  <a:prstClr val="black"/>
                </a:solidFill>
              </a:rPr>
              <a:t>Bron: SLO Leerplankader</a:t>
            </a:r>
            <a:endParaRPr lang="nl-NL" sz="2000" dirty="0">
              <a:solidFill>
                <a:prstClr val="black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4572000" y="1"/>
            <a:ext cx="4464497" cy="9323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lvl="0"/>
            <a:r>
              <a:rPr lang="nl-NL" sz="2400" b="1" dirty="0" smtClean="0"/>
              <a:t>Vaardigheden </a:t>
            </a:r>
            <a:endParaRPr lang="nl-NL" sz="2400" b="1" dirty="0"/>
          </a:p>
          <a:p>
            <a:pPr lvl="0"/>
            <a:endParaRPr lang="nl-NL" sz="2400" dirty="0" smtClean="0">
              <a:solidFill>
                <a:srgbClr val="FF0000"/>
              </a:solidFill>
            </a:endParaRPr>
          </a:p>
          <a:p>
            <a:pPr marL="342900" indent="-342900">
              <a:buFont typeface="Symbol"/>
              <a:buChar char=""/>
            </a:pPr>
            <a:r>
              <a:rPr lang="nl-NL" sz="2400" dirty="0">
                <a:ea typeface="Times New Roman"/>
                <a:cs typeface="Times New Roman"/>
              </a:rPr>
              <a:t>Stapsgewijs iets kunnen aanpakken </a:t>
            </a:r>
            <a:r>
              <a:rPr lang="nl-NL" sz="2400" dirty="0" smtClean="0">
                <a:ea typeface="Times New Roman"/>
                <a:cs typeface="Times New Roman"/>
              </a:rPr>
              <a:t>(stappen binnen O&amp;OL)</a:t>
            </a:r>
            <a:endParaRPr lang="nl-NL" sz="2400" dirty="0">
              <a:ea typeface="Times New Roman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nl-NL" sz="2400" dirty="0" smtClean="0">
                <a:ea typeface="Times New Roman"/>
                <a:cs typeface="Times New Roman"/>
              </a:rPr>
              <a:t>Problemen oplossen</a:t>
            </a: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nl-NL" sz="2400" dirty="0" smtClean="0">
                <a:ea typeface="Times New Roman"/>
                <a:cs typeface="Times New Roman"/>
              </a:rPr>
              <a:t>Keuzes maken, plannen maken, beslissingen nemen</a:t>
            </a:r>
            <a:endParaRPr lang="nl-NL" sz="2400" dirty="0">
              <a:ea typeface="Times New Roman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nl-NL" sz="2400" dirty="0" smtClean="0">
                <a:ea typeface="Times New Roman"/>
                <a:cs typeface="Times New Roman"/>
              </a:rPr>
              <a:t>Leren </a:t>
            </a:r>
            <a:r>
              <a:rPr lang="nl-NL" sz="2400" dirty="0">
                <a:ea typeface="Times New Roman"/>
                <a:cs typeface="Times New Roman"/>
              </a:rPr>
              <a:t>gebruiken van materialen, technieken en gereedschappen</a:t>
            </a:r>
          </a:p>
          <a:p>
            <a:pPr marL="342900" indent="-342900">
              <a:spcAft>
                <a:spcPts val="1000"/>
              </a:spcAft>
              <a:buFont typeface="Symbol"/>
              <a:buChar char=""/>
            </a:pPr>
            <a:r>
              <a:rPr lang="nl-NL" sz="2400" dirty="0" smtClean="0">
                <a:ea typeface="Times New Roman"/>
                <a:cs typeface="Times New Roman"/>
              </a:rPr>
              <a:t>Leren </a:t>
            </a:r>
            <a:r>
              <a:rPr lang="nl-NL" sz="2400" dirty="0">
                <a:ea typeface="Times New Roman"/>
                <a:cs typeface="Times New Roman"/>
              </a:rPr>
              <a:t>waarnemen, oplettend </a:t>
            </a:r>
            <a:r>
              <a:rPr lang="nl-NL" sz="2400" dirty="0" smtClean="0">
                <a:ea typeface="Times New Roman"/>
                <a:cs typeface="Times New Roman"/>
              </a:rPr>
              <a:t>zijn</a:t>
            </a:r>
          </a:p>
          <a:p>
            <a:pPr marL="342900" indent="-342900">
              <a:spcAft>
                <a:spcPts val="1000"/>
              </a:spcAft>
              <a:buFont typeface="Symbol"/>
              <a:buChar char=""/>
            </a:pPr>
            <a:r>
              <a:rPr lang="nl-NL" sz="2400" dirty="0" smtClean="0">
                <a:ea typeface="Times New Roman"/>
                <a:cs typeface="Times New Roman"/>
              </a:rPr>
              <a:t>Leren ordenen</a:t>
            </a:r>
          </a:p>
          <a:p>
            <a:pPr marL="342900" indent="-342900">
              <a:spcAft>
                <a:spcPts val="1000"/>
              </a:spcAft>
              <a:buFont typeface="Symbol"/>
              <a:buChar char=""/>
            </a:pPr>
            <a:r>
              <a:rPr lang="nl-NL" sz="2400" dirty="0" smtClean="0">
                <a:ea typeface="Times New Roman"/>
                <a:cs typeface="Times New Roman"/>
              </a:rPr>
              <a:t>Leren representeren/ vastleggen</a:t>
            </a: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endParaRPr lang="nl-NL" sz="24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nl-NL" sz="24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nl-NL" sz="2400" dirty="0" smtClean="0">
              <a:ea typeface="Times New Roman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Char char=""/>
            </a:pPr>
            <a:endParaRPr lang="nl-NL" dirty="0" smtClean="0">
              <a:ea typeface="Times New Roman"/>
              <a:cs typeface="Times New Roman"/>
            </a:endParaRPr>
          </a:p>
          <a:p>
            <a:pPr lvl="0"/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="" xmlns:p14="http://schemas.microsoft.com/office/powerpoint/2010/main" val="2738273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Kennis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22899" y="1268760"/>
            <a:ext cx="3554179" cy="266429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35064" y="3530332"/>
            <a:ext cx="2426126" cy="323809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2898" y="4005064"/>
            <a:ext cx="3554181" cy="2664296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98023" y="1268760"/>
            <a:ext cx="2581939" cy="184920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519177" y="3167730"/>
            <a:ext cx="2560785" cy="3501630"/>
          </a:xfrm>
          <a:prstGeom prst="rect">
            <a:avLst/>
          </a:prstGeom>
        </p:spPr>
      </p:pic>
      <p:pic>
        <p:nvPicPr>
          <p:cNvPr id="8" name="Tijdelijke aanduiding voor inhoud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009" y="1439742"/>
            <a:ext cx="1851930" cy="18519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98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ervolgdia's bache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892"/>
            <a:ext cx="9144000" cy="68648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3688" y="1556793"/>
            <a:ext cx="6984776" cy="100811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nl-NL" sz="4800" dirty="0">
              <a:solidFill>
                <a:srgbClr val="00B050"/>
              </a:solidFill>
            </a:endParaRP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763688" y="2852936"/>
            <a:ext cx="6984776" cy="1752600"/>
          </a:xfrm>
        </p:spPr>
        <p:txBody>
          <a:bodyPr>
            <a:normAutofit/>
          </a:bodyPr>
          <a:lstStyle/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21286"/>
            <a:ext cx="935004" cy="60886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" y="5362220"/>
            <a:ext cx="1008112" cy="534199"/>
          </a:xfrm>
          <a:prstGeom prst="rect">
            <a:avLst/>
          </a:prstGeom>
        </p:spPr>
      </p:pic>
      <p:sp>
        <p:nvSpPr>
          <p:cNvPr id="11" name="Tijdelijke aanduiding voor tekst 1"/>
          <p:cNvSpPr txBox="1">
            <a:spLocks/>
          </p:cNvSpPr>
          <p:nvPr/>
        </p:nvSpPr>
        <p:spPr>
          <a:xfrm>
            <a:off x="1907704" y="836710"/>
            <a:ext cx="6912768" cy="4968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600" b="1" dirty="0">
                <a:solidFill>
                  <a:schemeClr val="bg1"/>
                </a:solidFill>
              </a:rPr>
              <a:t>Welke competenties hebben leerlingen in de toekomst nodig?</a:t>
            </a:r>
          </a:p>
          <a:p>
            <a:pPr algn="l"/>
            <a:endParaRPr lang="nl-NL" sz="2600" b="1" dirty="0" smtClean="0">
              <a:solidFill>
                <a:schemeClr val="bg1"/>
              </a:solidFill>
            </a:endParaRPr>
          </a:p>
          <a:p>
            <a:pPr algn="l"/>
            <a:r>
              <a:rPr lang="nl-NL" sz="2600" dirty="0" smtClean="0">
                <a:solidFill>
                  <a:schemeClr val="bg1"/>
                </a:solidFill>
              </a:rPr>
              <a:t>21</a:t>
            </a:r>
            <a:r>
              <a:rPr lang="nl-NL" sz="2600" baseline="30000" dirty="0" smtClean="0">
                <a:solidFill>
                  <a:schemeClr val="bg1"/>
                </a:solidFill>
              </a:rPr>
              <a:t>e</a:t>
            </a:r>
            <a:r>
              <a:rPr lang="nl-NL" sz="2600" dirty="0" smtClean="0">
                <a:solidFill>
                  <a:schemeClr val="bg1"/>
                </a:solidFill>
              </a:rPr>
              <a:t> </a:t>
            </a:r>
            <a:r>
              <a:rPr lang="nl-NL" sz="2600" dirty="0" err="1">
                <a:solidFill>
                  <a:schemeClr val="bg1"/>
                </a:solidFill>
              </a:rPr>
              <a:t>eeuwse</a:t>
            </a:r>
            <a:r>
              <a:rPr lang="nl-NL" sz="2600" dirty="0">
                <a:solidFill>
                  <a:schemeClr val="bg1"/>
                </a:solidFill>
              </a:rPr>
              <a:t> vaardigheden SLO</a:t>
            </a:r>
          </a:p>
          <a:p>
            <a:pPr algn="l"/>
            <a:r>
              <a:rPr lang="nl-NL" altLang="nl-NL" sz="2600" dirty="0" smtClean="0">
                <a:solidFill>
                  <a:schemeClr val="bg1"/>
                </a:solidFill>
              </a:rPr>
              <a:t>   </a:t>
            </a:r>
          </a:p>
          <a:p>
            <a:pPr algn="l"/>
            <a:r>
              <a:rPr lang="nl-NL" sz="2600" dirty="0" smtClean="0">
                <a:solidFill>
                  <a:schemeClr val="bg1"/>
                </a:solidFill>
              </a:rPr>
              <a:t>Creativiteit</a:t>
            </a:r>
            <a:endParaRPr lang="nl-NL" sz="2600" dirty="0">
              <a:solidFill>
                <a:schemeClr val="bg1"/>
              </a:solidFill>
            </a:endParaRPr>
          </a:p>
          <a:p>
            <a:pPr algn="l"/>
            <a:r>
              <a:rPr lang="nl-NL" sz="2600" dirty="0">
                <a:solidFill>
                  <a:schemeClr val="bg1"/>
                </a:solidFill>
              </a:rPr>
              <a:t>Kritisch denken</a:t>
            </a:r>
          </a:p>
          <a:p>
            <a:pPr algn="l"/>
            <a:r>
              <a:rPr lang="nl-NL" sz="2600" dirty="0" err="1">
                <a:solidFill>
                  <a:schemeClr val="bg1"/>
                </a:solidFill>
              </a:rPr>
              <a:t>Probleemoplosvaardigheden</a:t>
            </a:r>
            <a:endParaRPr lang="nl-NL" sz="2600" dirty="0">
              <a:solidFill>
                <a:schemeClr val="bg1"/>
              </a:solidFill>
            </a:endParaRPr>
          </a:p>
          <a:p>
            <a:pPr algn="l"/>
            <a:r>
              <a:rPr lang="nl-NL" sz="2600" dirty="0">
                <a:solidFill>
                  <a:schemeClr val="bg1"/>
                </a:solidFill>
              </a:rPr>
              <a:t>Communiceren</a:t>
            </a:r>
          </a:p>
          <a:p>
            <a:pPr algn="l"/>
            <a:r>
              <a:rPr lang="nl-NL" sz="2600" dirty="0">
                <a:solidFill>
                  <a:schemeClr val="bg1"/>
                </a:solidFill>
              </a:rPr>
              <a:t>Samenwerken</a:t>
            </a:r>
          </a:p>
          <a:p>
            <a:pPr algn="l"/>
            <a:r>
              <a:rPr lang="nl-NL" sz="2600" dirty="0">
                <a:solidFill>
                  <a:schemeClr val="bg1"/>
                </a:solidFill>
              </a:rPr>
              <a:t>Digitale </a:t>
            </a:r>
            <a:r>
              <a:rPr lang="nl-NL" sz="2600" dirty="0" err="1">
                <a:solidFill>
                  <a:schemeClr val="bg1"/>
                </a:solidFill>
              </a:rPr>
              <a:t>geletterheid</a:t>
            </a:r>
            <a:endParaRPr lang="nl-NL" sz="2600" dirty="0">
              <a:solidFill>
                <a:schemeClr val="bg1"/>
              </a:solidFill>
            </a:endParaRPr>
          </a:p>
          <a:p>
            <a:pPr algn="l"/>
            <a:r>
              <a:rPr lang="nl-NL" sz="2600" dirty="0">
                <a:solidFill>
                  <a:schemeClr val="bg1"/>
                </a:solidFill>
              </a:rPr>
              <a:t>Sociale en culturele vaardigheden </a:t>
            </a:r>
          </a:p>
          <a:p>
            <a:pPr algn="l"/>
            <a:r>
              <a:rPr lang="nl-NL" sz="2600" dirty="0">
                <a:solidFill>
                  <a:schemeClr val="bg1"/>
                </a:solidFill>
              </a:rPr>
              <a:t>Zelfregulering</a:t>
            </a:r>
          </a:p>
        </p:txBody>
      </p:sp>
    </p:spTree>
    <p:extLst>
      <p:ext uri="{BB962C8B-B14F-4D97-AF65-F5344CB8AC3E}">
        <p14:creationId xmlns="" xmlns:p14="http://schemas.microsoft.com/office/powerpoint/2010/main" val="2238995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="" xmlns:p14="http://schemas.microsoft.com/office/powerpoint/2010/main" val="1886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="" xmlns:p14="http://schemas.microsoft.com/office/powerpoint/2010/main" val="1679964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ervolgdia's bache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892"/>
            <a:ext cx="9144000" cy="68648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3688" y="1556793"/>
            <a:ext cx="6984776" cy="100811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nl-NL" sz="4800" dirty="0">
              <a:solidFill>
                <a:srgbClr val="00B050"/>
              </a:solidFill>
            </a:endParaRP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763688" y="2852936"/>
            <a:ext cx="6984776" cy="1752600"/>
          </a:xfrm>
        </p:spPr>
        <p:txBody>
          <a:bodyPr>
            <a:normAutofit/>
          </a:bodyPr>
          <a:lstStyle/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Titel 2"/>
          <p:cNvSpPr txBox="1">
            <a:spLocks/>
          </p:cNvSpPr>
          <p:nvPr/>
        </p:nvSpPr>
        <p:spPr>
          <a:xfrm>
            <a:off x="1259632" y="1124744"/>
            <a:ext cx="7740352" cy="48965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buNone/>
            </a:pPr>
            <a:endParaRPr lang="nl-NL" sz="2600" dirty="0">
              <a:solidFill>
                <a:schemeClr val="bg1"/>
              </a:solidFill>
            </a:endParaRPr>
          </a:p>
          <a:p>
            <a:pPr lvl="1">
              <a:buNone/>
            </a:pPr>
            <a:r>
              <a:rPr lang="nl-NL" sz="2600" b="1" dirty="0">
                <a:solidFill>
                  <a:schemeClr val="bg1"/>
                </a:solidFill>
              </a:rPr>
              <a:t>Bouw een vrijstaande structuur van minimaal 60 cm hoog.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600" dirty="0" smtClean="0">
                <a:solidFill>
                  <a:schemeClr val="bg1"/>
                </a:solidFill>
              </a:rPr>
              <a:t>   20 </a:t>
            </a:r>
            <a:r>
              <a:rPr lang="nl-NL" sz="2600" dirty="0">
                <a:solidFill>
                  <a:schemeClr val="bg1"/>
                </a:solidFill>
              </a:rPr>
              <a:t>ongekookte spaghetti slierten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600" dirty="0" smtClean="0">
                <a:solidFill>
                  <a:schemeClr val="bg1"/>
                </a:solidFill>
              </a:rPr>
              <a:t>   1 </a:t>
            </a:r>
            <a:r>
              <a:rPr lang="nl-NL" sz="2600" dirty="0">
                <a:solidFill>
                  <a:schemeClr val="bg1"/>
                </a:solidFill>
              </a:rPr>
              <a:t>meter touw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600" dirty="0" smtClean="0">
                <a:solidFill>
                  <a:schemeClr val="bg1"/>
                </a:solidFill>
              </a:rPr>
              <a:t>   1 </a:t>
            </a:r>
            <a:r>
              <a:rPr lang="nl-NL" sz="2600" dirty="0">
                <a:solidFill>
                  <a:schemeClr val="bg1"/>
                </a:solidFill>
              </a:rPr>
              <a:t>meter tape</a:t>
            </a:r>
          </a:p>
          <a:p>
            <a:pPr lvl="1">
              <a:buNone/>
            </a:pPr>
            <a:endParaRPr lang="nl-NL" sz="2600" dirty="0">
              <a:solidFill>
                <a:schemeClr val="bg1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600" dirty="0" smtClean="0">
                <a:solidFill>
                  <a:schemeClr val="bg1"/>
                </a:solidFill>
              </a:rPr>
              <a:t>   Gemeten </a:t>
            </a:r>
            <a:r>
              <a:rPr lang="nl-NL" sz="2600" dirty="0">
                <a:solidFill>
                  <a:schemeClr val="bg1"/>
                </a:solidFill>
              </a:rPr>
              <a:t>vanaf het oppervlak van de tafel tot </a:t>
            </a:r>
            <a:r>
              <a:rPr lang="nl-NL" sz="2600" dirty="0" smtClean="0">
                <a:solidFill>
                  <a:schemeClr val="bg1"/>
                </a:solidFill>
              </a:rPr>
              <a:t>de</a:t>
            </a:r>
          </a:p>
          <a:p>
            <a:pPr lvl="1"/>
            <a:r>
              <a:rPr lang="nl-NL" sz="2600" dirty="0">
                <a:solidFill>
                  <a:schemeClr val="bg1"/>
                </a:solidFill>
              </a:rPr>
              <a:t> </a:t>
            </a:r>
            <a:r>
              <a:rPr lang="nl-NL" sz="2600" dirty="0" smtClean="0">
                <a:solidFill>
                  <a:schemeClr val="bg1"/>
                </a:solidFill>
              </a:rPr>
              <a:t>    top </a:t>
            </a:r>
            <a:r>
              <a:rPr lang="nl-NL" sz="2600" dirty="0">
                <a:solidFill>
                  <a:schemeClr val="bg1"/>
                </a:solidFill>
              </a:rPr>
              <a:t>van de marshmallow.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600" dirty="0" smtClean="0">
                <a:solidFill>
                  <a:schemeClr val="bg1"/>
                </a:solidFill>
              </a:rPr>
              <a:t>   De </a:t>
            </a:r>
            <a:r>
              <a:rPr lang="nl-NL" sz="2600" dirty="0">
                <a:solidFill>
                  <a:schemeClr val="bg1"/>
                </a:solidFill>
              </a:rPr>
              <a:t>hele marshmallow moet bovenop staan.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600" dirty="0" smtClean="0">
                <a:solidFill>
                  <a:schemeClr val="bg1"/>
                </a:solidFill>
              </a:rPr>
              <a:t>   Je </a:t>
            </a:r>
            <a:r>
              <a:rPr lang="nl-NL" sz="2600" dirty="0">
                <a:solidFill>
                  <a:schemeClr val="bg1"/>
                </a:solidFill>
              </a:rPr>
              <a:t>hoeft niet alles te gebruiken.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600" dirty="0" smtClean="0">
                <a:solidFill>
                  <a:schemeClr val="bg1"/>
                </a:solidFill>
              </a:rPr>
              <a:t>   De </a:t>
            </a:r>
            <a:r>
              <a:rPr lang="nl-NL" sz="2600" dirty="0">
                <a:solidFill>
                  <a:schemeClr val="bg1"/>
                </a:solidFill>
              </a:rPr>
              <a:t>schaar is alleen om te knippen.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nl-NL" sz="2600" dirty="0" smtClean="0">
                <a:solidFill>
                  <a:schemeClr val="bg1"/>
                </a:solidFill>
              </a:rPr>
              <a:t>   Jullie </a:t>
            </a:r>
            <a:r>
              <a:rPr lang="nl-NL" sz="2600" dirty="0">
                <a:solidFill>
                  <a:schemeClr val="bg1"/>
                </a:solidFill>
              </a:rPr>
              <a:t>hebben </a:t>
            </a:r>
            <a:r>
              <a:rPr lang="nl-NL" sz="2600" dirty="0" smtClean="0">
                <a:solidFill>
                  <a:schemeClr val="bg1"/>
                </a:solidFill>
              </a:rPr>
              <a:t>18 </a:t>
            </a:r>
            <a:r>
              <a:rPr lang="nl-NL" sz="2600" dirty="0">
                <a:solidFill>
                  <a:schemeClr val="bg1"/>
                </a:solidFill>
              </a:rPr>
              <a:t>minuten! </a:t>
            </a:r>
          </a:p>
          <a:p>
            <a:endParaRPr lang="nl-NL" sz="2600" dirty="0">
              <a:solidFill>
                <a:schemeClr val="bg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21286"/>
            <a:ext cx="935004" cy="60886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" y="5362220"/>
            <a:ext cx="1008112" cy="5341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7215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="" xmlns:p14="http://schemas.microsoft.com/office/powerpoint/2010/main" val="273196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="" xmlns:p14="http://schemas.microsoft.com/office/powerpoint/2010/main" val="377929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 descr="F:\Bestanden\Bestanden\Mijn afbeeldingen\Foto's\2009\Melkpakkenvlot\P31401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332656"/>
            <a:ext cx="4680519" cy="6240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050" name="Picture 2" descr="F:\Bestanden\Bestanden\Mijn afbeeldingen\Foto's\2009\Melkpakkenvlot\P3140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ervolgdia's bache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892"/>
            <a:ext cx="9144000" cy="68648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3688" y="1556793"/>
            <a:ext cx="6984776" cy="100811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nl-NL" sz="4800" dirty="0">
              <a:solidFill>
                <a:srgbClr val="00B050"/>
              </a:solidFill>
            </a:endParaRP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763688" y="2852936"/>
            <a:ext cx="6984776" cy="1752600"/>
          </a:xfrm>
        </p:spPr>
        <p:txBody>
          <a:bodyPr>
            <a:normAutofit/>
          </a:bodyPr>
          <a:lstStyle/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21286"/>
            <a:ext cx="935004" cy="60886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" y="5362220"/>
            <a:ext cx="1008112" cy="534199"/>
          </a:xfrm>
          <a:prstGeom prst="rect">
            <a:avLst/>
          </a:prstGeom>
        </p:spPr>
      </p:pic>
      <p:sp>
        <p:nvSpPr>
          <p:cNvPr id="11" name="Tijdelijke aanduiding voor tekst 1"/>
          <p:cNvSpPr txBox="1">
            <a:spLocks/>
          </p:cNvSpPr>
          <p:nvPr/>
        </p:nvSpPr>
        <p:spPr>
          <a:xfrm>
            <a:off x="1907704" y="836710"/>
            <a:ext cx="6912768" cy="4968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600" b="1" dirty="0">
                <a:solidFill>
                  <a:schemeClr val="bg1"/>
                </a:solidFill>
              </a:rPr>
              <a:t>Samenwerking </a:t>
            </a:r>
            <a:r>
              <a:rPr lang="nl-NL" sz="2600" b="1" dirty="0" err="1" smtClean="0">
                <a:solidFill>
                  <a:schemeClr val="bg1"/>
                </a:solidFill>
              </a:rPr>
              <a:t>iPabo</a:t>
            </a:r>
            <a:r>
              <a:rPr lang="nl-NL" sz="2600" b="1" dirty="0" smtClean="0">
                <a:solidFill>
                  <a:schemeClr val="bg1"/>
                </a:solidFill>
              </a:rPr>
              <a:t> </a:t>
            </a:r>
            <a:r>
              <a:rPr lang="nl-NL" sz="2600" b="1" dirty="0">
                <a:solidFill>
                  <a:schemeClr val="bg1"/>
                </a:solidFill>
              </a:rPr>
              <a:t>en NEMO</a:t>
            </a:r>
          </a:p>
          <a:p>
            <a:pPr algn="l"/>
            <a:r>
              <a:rPr lang="nl-NL" altLang="nl-NL" sz="2600" dirty="0" smtClean="0">
                <a:solidFill>
                  <a:schemeClr val="bg1"/>
                </a:solidFill>
              </a:rPr>
              <a:t>   </a:t>
            </a:r>
          </a:p>
          <a:p>
            <a:pPr algn="l"/>
            <a:r>
              <a:rPr lang="nl-NL" sz="2600" dirty="0">
                <a:solidFill>
                  <a:schemeClr val="bg1"/>
                </a:solidFill>
              </a:rPr>
              <a:t>In 2014 hebben de </a:t>
            </a:r>
            <a:r>
              <a:rPr lang="nl-NL" sz="2600" dirty="0" err="1" smtClean="0">
                <a:solidFill>
                  <a:schemeClr val="bg1"/>
                </a:solidFill>
              </a:rPr>
              <a:t>iPabo</a:t>
            </a:r>
            <a:r>
              <a:rPr lang="nl-NL" sz="2600" dirty="0" smtClean="0">
                <a:solidFill>
                  <a:schemeClr val="bg1"/>
                </a:solidFill>
              </a:rPr>
              <a:t> </a:t>
            </a:r>
            <a:r>
              <a:rPr lang="nl-NL" sz="2600" dirty="0">
                <a:solidFill>
                  <a:schemeClr val="bg1"/>
                </a:solidFill>
              </a:rPr>
              <a:t>en NEMO samen een nascholingstraject gegeven. 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nl-NL" sz="2600" dirty="0">
                <a:solidFill>
                  <a:schemeClr val="bg1"/>
                </a:solidFill>
              </a:rPr>
              <a:t>Training (3 uur) over onderzoekend leren en een lessenserie.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nl-NL" sz="2600" dirty="0">
                <a:solidFill>
                  <a:schemeClr val="bg1"/>
                </a:solidFill>
              </a:rPr>
              <a:t>Training (3 uur) over ontwerpend leren en een lessenserie. 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nl-NL" sz="2600" dirty="0">
                <a:solidFill>
                  <a:schemeClr val="bg1"/>
                </a:solidFill>
              </a:rPr>
              <a:t>Bezoek aan de klas + nagesprek </a:t>
            </a:r>
          </a:p>
          <a:p>
            <a:pPr marL="457200" lvl="0" indent="-457200" algn="l">
              <a:buFont typeface="+mj-lt"/>
              <a:buAutoNum type="arabicPeriod"/>
            </a:pPr>
            <a:r>
              <a:rPr lang="nl-NL" sz="2600" dirty="0">
                <a:solidFill>
                  <a:schemeClr val="bg1"/>
                </a:solidFill>
              </a:rPr>
              <a:t>Terugkombijeenkomst, leerkrachten presenteerde wat ze gedaan hadden.</a:t>
            </a:r>
          </a:p>
        </p:txBody>
      </p:sp>
    </p:spTree>
    <p:extLst>
      <p:ext uri="{BB962C8B-B14F-4D97-AF65-F5344CB8AC3E}">
        <p14:creationId xmlns="" xmlns:p14="http://schemas.microsoft.com/office/powerpoint/2010/main" val="1491236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ervolgdia's bache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892"/>
            <a:ext cx="9144000" cy="68648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3688" y="1556793"/>
            <a:ext cx="6984776" cy="100811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nl-NL" sz="4800" dirty="0">
              <a:solidFill>
                <a:srgbClr val="00B050"/>
              </a:solidFill>
            </a:endParaRP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763688" y="2852936"/>
            <a:ext cx="6984776" cy="1752600"/>
          </a:xfrm>
        </p:spPr>
        <p:txBody>
          <a:bodyPr>
            <a:normAutofit/>
          </a:bodyPr>
          <a:lstStyle/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21286"/>
            <a:ext cx="935004" cy="60886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" y="5362220"/>
            <a:ext cx="1008112" cy="534199"/>
          </a:xfrm>
          <a:prstGeom prst="rect">
            <a:avLst/>
          </a:prstGeom>
        </p:spPr>
      </p:pic>
      <p:sp>
        <p:nvSpPr>
          <p:cNvPr id="11" name="Tijdelijke aanduiding voor tekst 1"/>
          <p:cNvSpPr txBox="1">
            <a:spLocks/>
          </p:cNvSpPr>
          <p:nvPr/>
        </p:nvSpPr>
        <p:spPr>
          <a:xfrm>
            <a:off x="1862051" y="188640"/>
            <a:ext cx="6912768" cy="4968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sz="2600" b="1" dirty="0">
                <a:solidFill>
                  <a:schemeClr val="bg1"/>
                </a:solidFill>
              </a:rPr>
              <a:t>Samenwerking </a:t>
            </a:r>
            <a:r>
              <a:rPr lang="nl-NL" sz="2600" b="1" dirty="0" err="1" smtClean="0">
                <a:solidFill>
                  <a:schemeClr val="bg1"/>
                </a:solidFill>
              </a:rPr>
              <a:t>iPabo</a:t>
            </a:r>
            <a:r>
              <a:rPr lang="nl-NL" sz="2600" b="1" dirty="0" smtClean="0">
                <a:solidFill>
                  <a:schemeClr val="bg1"/>
                </a:solidFill>
              </a:rPr>
              <a:t> </a:t>
            </a:r>
            <a:r>
              <a:rPr lang="nl-NL" sz="2600" b="1" dirty="0">
                <a:solidFill>
                  <a:schemeClr val="bg1"/>
                </a:solidFill>
              </a:rPr>
              <a:t>en NEMO</a:t>
            </a:r>
          </a:p>
          <a:p>
            <a:pPr algn="l"/>
            <a:r>
              <a:rPr lang="nl-NL" altLang="nl-NL" sz="2600" dirty="0" smtClean="0">
                <a:solidFill>
                  <a:schemeClr val="bg1"/>
                </a:solidFill>
              </a:rPr>
              <a:t>   </a:t>
            </a:r>
          </a:p>
          <a:p>
            <a:pPr algn="l"/>
            <a:r>
              <a:rPr lang="nl-NL" sz="2600" dirty="0">
                <a:solidFill>
                  <a:schemeClr val="bg1"/>
                </a:solidFill>
              </a:rPr>
              <a:t>Rollen</a:t>
            </a:r>
          </a:p>
          <a:p>
            <a:pPr algn="l"/>
            <a:r>
              <a:rPr lang="nl-NL" sz="2600" dirty="0">
                <a:solidFill>
                  <a:schemeClr val="bg1"/>
                </a:solidFill>
              </a:rPr>
              <a:t>Trainingen: </a:t>
            </a:r>
            <a:r>
              <a:rPr lang="nl-NL" sz="2600" dirty="0" err="1" smtClean="0">
                <a:solidFill>
                  <a:schemeClr val="bg1"/>
                </a:solidFill>
              </a:rPr>
              <a:t>iPabo</a:t>
            </a:r>
            <a:r>
              <a:rPr lang="nl-NL" sz="2600" dirty="0" smtClean="0">
                <a:solidFill>
                  <a:schemeClr val="bg1"/>
                </a:solidFill>
              </a:rPr>
              <a:t> </a:t>
            </a:r>
            <a:r>
              <a:rPr lang="nl-NL" sz="2600" dirty="0">
                <a:solidFill>
                  <a:schemeClr val="bg1"/>
                </a:solidFill>
              </a:rPr>
              <a:t>+ </a:t>
            </a:r>
            <a:r>
              <a:rPr lang="nl-NL" sz="2600" dirty="0" smtClean="0">
                <a:solidFill>
                  <a:schemeClr val="bg1"/>
                </a:solidFill>
              </a:rPr>
              <a:t>NEMO (</a:t>
            </a:r>
            <a:r>
              <a:rPr lang="nl-NL" sz="2600" dirty="0">
                <a:solidFill>
                  <a:schemeClr val="bg1"/>
                </a:solidFill>
              </a:rPr>
              <a:t>grootste rol)</a:t>
            </a:r>
          </a:p>
          <a:p>
            <a:pPr algn="l"/>
            <a:r>
              <a:rPr lang="nl-NL" sz="2600" dirty="0">
                <a:solidFill>
                  <a:schemeClr val="bg1"/>
                </a:solidFill>
              </a:rPr>
              <a:t>Schoolbezoek: </a:t>
            </a:r>
            <a:r>
              <a:rPr lang="nl-NL" sz="2600" dirty="0" err="1">
                <a:solidFill>
                  <a:schemeClr val="bg1"/>
                </a:solidFill>
              </a:rPr>
              <a:t>iPabo</a:t>
            </a:r>
            <a:endParaRPr lang="nl-NL" sz="2600" dirty="0">
              <a:solidFill>
                <a:schemeClr val="bg1"/>
              </a:solidFill>
            </a:endParaRPr>
          </a:p>
          <a:p>
            <a:pPr algn="l"/>
            <a:endParaRPr lang="nl-NL" sz="2600" dirty="0">
              <a:solidFill>
                <a:schemeClr val="bg1"/>
              </a:solidFill>
            </a:endParaRPr>
          </a:p>
          <a:p>
            <a:pPr algn="l"/>
            <a:r>
              <a:rPr lang="nl-NL" sz="2600" dirty="0">
                <a:solidFill>
                  <a:schemeClr val="bg1"/>
                </a:solidFill>
              </a:rPr>
              <a:t>Meerwaarde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374" y="2964140"/>
            <a:ext cx="2317445" cy="3474471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113173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ervolgdia's bache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892"/>
            <a:ext cx="9144000" cy="68648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3688" y="1556793"/>
            <a:ext cx="6984776" cy="100811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nl-NL" sz="4800" dirty="0">
              <a:solidFill>
                <a:srgbClr val="00B050"/>
              </a:solidFill>
            </a:endParaRP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763688" y="2852936"/>
            <a:ext cx="6984776" cy="1752600"/>
          </a:xfrm>
        </p:spPr>
        <p:txBody>
          <a:bodyPr>
            <a:normAutofit/>
          </a:bodyPr>
          <a:lstStyle/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21286"/>
            <a:ext cx="935004" cy="60886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" y="5362220"/>
            <a:ext cx="1008112" cy="534199"/>
          </a:xfrm>
          <a:prstGeom prst="rect">
            <a:avLst/>
          </a:prstGeom>
        </p:spPr>
      </p:pic>
      <p:sp>
        <p:nvSpPr>
          <p:cNvPr id="11" name="Tijdelijke aanduiding voor tekst 1"/>
          <p:cNvSpPr txBox="1">
            <a:spLocks/>
          </p:cNvSpPr>
          <p:nvPr/>
        </p:nvSpPr>
        <p:spPr>
          <a:xfrm>
            <a:off x="632450" y="651903"/>
            <a:ext cx="6912768" cy="4968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600" dirty="0">
                <a:solidFill>
                  <a:schemeClr val="bg1"/>
                </a:solidFill>
              </a:rPr>
              <a:t>Dank voor jullie aandacht.</a:t>
            </a:r>
            <a:br>
              <a:rPr lang="nl-NL" sz="2600" dirty="0">
                <a:solidFill>
                  <a:schemeClr val="bg1"/>
                </a:solidFill>
              </a:rPr>
            </a:br>
            <a:r>
              <a:rPr lang="nl-NL" sz="2600" dirty="0">
                <a:solidFill>
                  <a:schemeClr val="bg1"/>
                </a:solidFill>
              </a:rPr>
              <a:t>Vragen?</a:t>
            </a:r>
          </a:p>
          <a:p>
            <a:r>
              <a:rPr lang="nl-NL" sz="2600" dirty="0">
                <a:solidFill>
                  <a:schemeClr val="bg1"/>
                </a:solidFill>
              </a:rPr>
              <a:t>Kan ook per mail naar </a:t>
            </a:r>
          </a:p>
          <a:p>
            <a:r>
              <a:rPr lang="nl-NL" sz="2600" dirty="0">
                <a:solidFill>
                  <a:schemeClr val="bg1"/>
                </a:solidFill>
              </a:rPr>
              <a:t>m.weesing@ipabo.nl</a:t>
            </a:r>
          </a:p>
          <a:p>
            <a:r>
              <a:rPr lang="nl-NL" sz="2600" dirty="0">
                <a:solidFill>
                  <a:schemeClr val="bg1"/>
                </a:solidFill>
              </a:rPr>
              <a:t>depijper@e-NEMO.nl</a:t>
            </a:r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437"/>
          <a:stretch/>
        </p:blipFill>
        <p:spPr>
          <a:xfrm>
            <a:off x="6300192" y="2852936"/>
            <a:ext cx="2304256" cy="330050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14979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ervolgdia's bache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892"/>
            <a:ext cx="9144000" cy="68648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3688" y="1556793"/>
            <a:ext cx="6984776" cy="100811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nl-NL" sz="4800" dirty="0">
              <a:solidFill>
                <a:srgbClr val="00B050"/>
              </a:solidFill>
            </a:endParaRPr>
          </a:p>
        </p:txBody>
      </p:sp>
      <p:sp>
        <p:nvSpPr>
          <p:cNvPr id="5" name="Titel 2"/>
          <p:cNvSpPr txBox="1">
            <a:spLocks/>
          </p:cNvSpPr>
          <p:nvPr/>
        </p:nvSpPr>
        <p:spPr>
          <a:xfrm>
            <a:off x="4139952" y="3425554"/>
            <a:ext cx="1944216" cy="27363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1">
              <a:buNone/>
            </a:pPr>
            <a:endParaRPr lang="nl-NL" sz="2600" dirty="0">
              <a:solidFill>
                <a:schemeClr val="bg1"/>
              </a:solidFill>
            </a:endParaRPr>
          </a:p>
          <a:p>
            <a:pPr lvl="1">
              <a:buNone/>
            </a:pPr>
            <a:r>
              <a:rPr lang="nl-NL" sz="2600" b="1" dirty="0" smtClean="0">
                <a:solidFill>
                  <a:schemeClr val="bg1"/>
                </a:solidFill>
              </a:rPr>
              <a:t>Meten!</a:t>
            </a:r>
            <a:endParaRPr lang="nl-NL" sz="2600" dirty="0">
              <a:solidFill>
                <a:schemeClr val="bg1"/>
              </a:solidFill>
            </a:endParaRPr>
          </a:p>
          <a:p>
            <a:endParaRPr lang="nl-NL" sz="2600" dirty="0">
              <a:solidFill>
                <a:schemeClr val="bg1"/>
              </a:solidFill>
            </a:endParaRPr>
          </a:p>
        </p:txBody>
      </p:sp>
      <p:pic>
        <p:nvPicPr>
          <p:cNvPr id="8" name="Picture 2" descr="http://blogs.prevention.com/get-fit/files/2012/09/confetti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52536" y="-6892"/>
            <a:ext cx="9865096" cy="7252479"/>
          </a:xfrm>
          <a:prstGeom prst="rect">
            <a:avLst/>
          </a:prstGeom>
          <a:noFill/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21286"/>
            <a:ext cx="935004" cy="608869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" y="5362220"/>
            <a:ext cx="1008112" cy="5341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08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ervolgdia's bache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892"/>
            <a:ext cx="9144000" cy="68648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3688" y="1556793"/>
            <a:ext cx="6984776" cy="100811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nl-NL" sz="4800" dirty="0">
              <a:solidFill>
                <a:srgbClr val="00B050"/>
              </a:solidFill>
            </a:endParaRP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763688" y="2852936"/>
            <a:ext cx="6984776" cy="1752600"/>
          </a:xfrm>
        </p:spPr>
        <p:txBody>
          <a:bodyPr>
            <a:normAutofit/>
          </a:bodyPr>
          <a:lstStyle/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Picture 3" descr="N:\Projecten\ENGINEER vervolg\AMOS - EWT\Ontwikkeling engineer EWT\trainingen\fotos training\training 2\IMG_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700808"/>
            <a:ext cx="2516911" cy="44782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:\Projecten\ENGINEER vervolg\AMOS - EWT\Ontwikkeling engineer EWT\trainingen\fotos training\training 2\IMG_00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00808"/>
            <a:ext cx="2478276" cy="44782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N:\Projecten\ENGINEER vervolg\AMOS - EWT\Ontwikkeling engineer EWT\trainingen\fotos training\training 2\IMG_002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700808"/>
            <a:ext cx="2516911" cy="44782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21286"/>
            <a:ext cx="935004" cy="608869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" y="5362220"/>
            <a:ext cx="1008112" cy="5341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684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ervolgdia's bachelo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6892"/>
            <a:ext cx="9144000" cy="68648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3688" y="1556793"/>
            <a:ext cx="6984776" cy="100811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nl-NL" sz="4800" dirty="0">
              <a:solidFill>
                <a:srgbClr val="00B050"/>
              </a:solidFill>
            </a:endParaRP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763688" y="2852936"/>
            <a:ext cx="6984776" cy="1752600"/>
          </a:xfrm>
        </p:spPr>
        <p:txBody>
          <a:bodyPr>
            <a:normAutofit/>
          </a:bodyPr>
          <a:lstStyle/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21286"/>
            <a:ext cx="935004" cy="608869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" y="5362220"/>
            <a:ext cx="1008112" cy="534199"/>
          </a:xfrm>
          <a:prstGeom prst="rect">
            <a:avLst/>
          </a:prstGeom>
        </p:spPr>
      </p:pic>
      <p:pic>
        <p:nvPicPr>
          <p:cNvPr id="13" name="Afbeelding 12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00808"/>
            <a:ext cx="6770765" cy="376954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="" xmlns:p14="http://schemas.microsoft.com/office/powerpoint/2010/main" val="347645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ervolgdia's bache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892"/>
            <a:ext cx="9144000" cy="68648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3688" y="1556793"/>
            <a:ext cx="6984776" cy="100811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nl-NL" sz="4800" dirty="0">
              <a:solidFill>
                <a:srgbClr val="00B050"/>
              </a:solidFill>
            </a:endParaRP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763688" y="2852936"/>
            <a:ext cx="6984776" cy="1752600"/>
          </a:xfrm>
        </p:spPr>
        <p:txBody>
          <a:bodyPr>
            <a:normAutofit/>
          </a:bodyPr>
          <a:lstStyle/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21286"/>
            <a:ext cx="935004" cy="608869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" y="5362220"/>
            <a:ext cx="1008112" cy="534199"/>
          </a:xfrm>
          <a:prstGeom prst="rect">
            <a:avLst/>
          </a:prstGeom>
        </p:spPr>
      </p:pic>
      <p:sp>
        <p:nvSpPr>
          <p:cNvPr id="8" name="Tijdelijke aanduiding voor tekst 2"/>
          <p:cNvSpPr txBox="1">
            <a:spLocks/>
          </p:cNvSpPr>
          <p:nvPr/>
        </p:nvSpPr>
        <p:spPr>
          <a:xfrm>
            <a:off x="1691680" y="507806"/>
            <a:ext cx="7128792" cy="1138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nl-NL" sz="2600" dirty="0" smtClean="0">
                <a:solidFill>
                  <a:schemeClr val="bg1"/>
                </a:solidFill>
              </a:rPr>
              <a:t>Beschrijf in werkwoorden de stappen die jullie hebben doorlopen. </a:t>
            </a:r>
            <a:endParaRPr lang="nl-NL" sz="2600" dirty="0">
              <a:solidFill>
                <a:schemeClr val="bg1"/>
              </a:solidFill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77927"/>
            <a:ext cx="3653118" cy="2739839"/>
          </a:xfrm>
          <a:prstGeom prst="rect">
            <a:avLst/>
          </a:prstGeom>
        </p:spPr>
      </p:pic>
      <p:graphicFrame>
        <p:nvGraphicFramePr>
          <p:cNvPr id="14" name="Tijdelijke aanduiding voor afbeelding 10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376644114"/>
              </p:ext>
            </p:extLst>
          </p:nvPr>
        </p:nvGraphicFramePr>
        <p:xfrm>
          <a:off x="3930292" y="2035589"/>
          <a:ext cx="4896544" cy="3560593"/>
        </p:xfrm>
        <a:graphic>
          <a:graphicData uri="http://schemas.openxmlformats.org/drawingml/2006/table">
            <a:tbl>
              <a:tblPr/>
              <a:tblGrid>
                <a:gridCol w="1152128"/>
                <a:gridCol w="3744416"/>
              </a:tblGrid>
              <a:tr h="562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b="1" noProof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Ontwerp cyclus</a:t>
                      </a:r>
                      <a:endParaRPr lang="nl-NL" sz="1600" noProof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b="1" noProof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Beschrijving</a:t>
                      </a:r>
                      <a:endParaRPr lang="nl-NL" sz="1600" noProof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493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noProof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Verken</a:t>
                      </a:r>
                      <a:endParaRPr lang="nl-NL" sz="1600" noProof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noProof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Wat is het probleem of de wens? </a:t>
                      </a:r>
                      <a:endParaRPr lang="nl-NL" sz="1600" noProof="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noProof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Wat moeten we weten (wetenschap)?  </a:t>
                      </a:r>
                      <a:endParaRPr lang="nl-NL" sz="1600" noProof="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noProof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Wat zijn de randvoorwaarden en criteria? </a:t>
                      </a:r>
                      <a:endParaRPr lang="nl-NL" sz="1600" noProof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err="1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Bedenk</a:t>
                      </a:r>
                      <a:endParaRPr lang="nl-NL" sz="1600" noProof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noProof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Wat zijn mogelijke oplossingen? </a:t>
                      </a:r>
                      <a:endParaRPr lang="nl-NL" sz="1600" noProof="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2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noProof="0" dirty="0" err="1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Ontwerp</a:t>
                      </a:r>
                      <a:endParaRPr lang="nl-NL" sz="1600" noProof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noProof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Wat</a:t>
                      </a:r>
                      <a:r>
                        <a:rPr lang="nl-NL" sz="1600" baseline="0" noProof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 ga je maken? </a:t>
                      </a:r>
                      <a:endParaRPr lang="nl-NL" sz="1600" noProof="0" dirty="0" smtClean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noProof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Welke materialen heb je nodig? </a:t>
                      </a:r>
                      <a:endParaRPr lang="nl-NL" sz="1600" noProof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2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noProof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Maak</a:t>
                      </a:r>
                      <a:endParaRPr lang="nl-NL" sz="1600" noProof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noProof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Volg je ontwerp en maak het.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noProof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Test het!</a:t>
                      </a:r>
                      <a:endParaRPr lang="nl-NL" sz="1600" noProof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627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noProof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Verbeter</a:t>
                      </a:r>
                      <a:endParaRPr lang="nl-NL" sz="1600" noProof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noProof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Maak je ontwerp nog beter.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600" noProof="0" dirty="0" smtClean="0">
                          <a:solidFill>
                            <a:schemeClr val="bg1"/>
                          </a:solidFill>
                          <a:latin typeface="+mn-lt"/>
                          <a:ea typeface="Calibri"/>
                          <a:cs typeface="Arial"/>
                        </a:rPr>
                        <a:t>Test het!</a:t>
                      </a:r>
                      <a:endParaRPr lang="nl-NL" sz="1600" noProof="0" dirty="0">
                        <a:solidFill>
                          <a:schemeClr val="bg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460862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ervolgdia's bache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892"/>
            <a:ext cx="9144000" cy="68648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3688" y="1556793"/>
            <a:ext cx="6984776" cy="100811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nl-NL" sz="4800" dirty="0">
              <a:solidFill>
                <a:srgbClr val="00B050"/>
              </a:solidFill>
            </a:endParaRP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763688" y="2852936"/>
            <a:ext cx="6984776" cy="1752600"/>
          </a:xfrm>
        </p:spPr>
        <p:txBody>
          <a:bodyPr>
            <a:normAutofit/>
          </a:bodyPr>
          <a:lstStyle/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Titel 2"/>
          <p:cNvSpPr txBox="1">
            <a:spLocks/>
          </p:cNvSpPr>
          <p:nvPr/>
        </p:nvSpPr>
        <p:spPr>
          <a:xfrm>
            <a:off x="1737699" y="226515"/>
            <a:ext cx="7452320" cy="44644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Font typeface="Arial" charset="0"/>
              <a:buChar char="•"/>
            </a:pPr>
            <a:r>
              <a:rPr lang="nl-NL" altLang="nl-NL" sz="2600" dirty="0" smtClean="0">
                <a:solidFill>
                  <a:schemeClr val="bg1"/>
                </a:solidFill>
                <a:latin typeface="+mn-lt"/>
              </a:rPr>
              <a:t>   8 </a:t>
            </a:r>
            <a:r>
              <a:rPr lang="nl-NL" altLang="nl-NL" sz="2600" dirty="0">
                <a:solidFill>
                  <a:schemeClr val="bg1"/>
                </a:solidFill>
                <a:latin typeface="+mn-lt"/>
              </a:rPr>
              <a:t>Lessenseries waarin de leerlingen een </a:t>
            </a:r>
            <a:r>
              <a:rPr lang="nl-NL" altLang="nl-NL" sz="2600" dirty="0" smtClean="0">
                <a:solidFill>
                  <a:schemeClr val="bg1"/>
                </a:solidFill>
                <a:latin typeface="+mn-lt"/>
              </a:rPr>
              <a:t>uitdaging</a:t>
            </a:r>
          </a:p>
          <a:p>
            <a:pPr algn="l"/>
            <a:r>
              <a:rPr lang="nl-NL" altLang="nl-NL" sz="2600" dirty="0">
                <a:solidFill>
                  <a:schemeClr val="bg1"/>
                </a:solidFill>
                <a:latin typeface="+mn-lt"/>
              </a:rPr>
              <a:t> </a:t>
            </a:r>
            <a:r>
              <a:rPr lang="nl-NL" altLang="nl-NL" sz="2600" dirty="0" smtClean="0">
                <a:solidFill>
                  <a:schemeClr val="bg1"/>
                </a:solidFill>
                <a:latin typeface="+mn-lt"/>
              </a:rPr>
              <a:t>    </a:t>
            </a:r>
            <a:r>
              <a:rPr lang="nl-NL" altLang="nl-NL" sz="2600" dirty="0">
                <a:solidFill>
                  <a:schemeClr val="bg1"/>
                </a:solidFill>
                <a:latin typeface="+mn-lt"/>
              </a:rPr>
              <a:t>aan gaan.  </a:t>
            </a:r>
          </a:p>
          <a:p>
            <a:pPr algn="l"/>
            <a:r>
              <a:rPr lang="nl-NL" altLang="nl-NL" sz="2600" dirty="0">
                <a:solidFill>
                  <a:schemeClr val="bg1"/>
                </a:solidFill>
                <a:latin typeface="+mn-lt"/>
              </a:rPr>
              <a:t>    </a:t>
            </a:r>
            <a:r>
              <a:rPr lang="nl-NL" altLang="nl-NL" sz="2600" dirty="0" smtClean="0">
                <a:solidFill>
                  <a:schemeClr val="bg1"/>
                </a:solidFill>
                <a:latin typeface="+mn-lt"/>
              </a:rPr>
              <a:t> Ze </a:t>
            </a:r>
            <a:r>
              <a:rPr lang="nl-NL" altLang="nl-NL" sz="2600" dirty="0">
                <a:solidFill>
                  <a:schemeClr val="bg1"/>
                </a:solidFill>
                <a:latin typeface="+mn-lt"/>
              </a:rPr>
              <a:t>lossen een wens of probleem op.</a:t>
            </a:r>
          </a:p>
          <a:p>
            <a:pPr algn="l">
              <a:buFont typeface="Arial" charset="0"/>
              <a:buChar char="•"/>
            </a:pPr>
            <a:r>
              <a:rPr lang="nl-NL" altLang="nl-NL" sz="2600" dirty="0" smtClean="0">
                <a:solidFill>
                  <a:schemeClr val="bg1"/>
                </a:solidFill>
                <a:latin typeface="+mn-lt"/>
              </a:rPr>
              <a:t>   Eerst </a:t>
            </a:r>
            <a:r>
              <a:rPr lang="nl-NL" altLang="nl-NL" sz="2600" dirty="0">
                <a:solidFill>
                  <a:schemeClr val="bg1"/>
                </a:solidFill>
                <a:latin typeface="+mn-lt"/>
              </a:rPr>
              <a:t>onderzoeken ze de wetenschap en daarna </a:t>
            </a:r>
            <a:endParaRPr lang="nl-NL" altLang="nl-NL" sz="2600" dirty="0" smtClean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nl-NL" altLang="nl-NL" sz="2600" dirty="0">
                <a:solidFill>
                  <a:schemeClr val="bg1"/>
                </a:solidFill>
                <a:latin typeface="+mn-lt"/>
              </a:rPr>
              <a:t> </a:t>
            </a:r>
            <a:r>
              <a:rPr lang="nl-NL" altLang="nl-NL" sz="2600" dirty="0" smtClean="0">
                <a:solidFill>
                  <a:schemeClr val="bg1"/>
                </a:solidFill>
                <a:latin typeface="+mn-lt"/>
              </a:rPr>
              <a:t>    gebruiken de leerlingen </a:t>
            </a:r>
            <a:r>
              <a:rPr lang="nl-NL" altLang="nl-NL" sz="2600" dirty="0">
                <a:solidFill>
                  <a:schemeClr val="bg1"/>
                </a:solidFill>
                <a:latin typeface="+mn-lt"/>
              </a:rPr>
              <a:t>de ontwerpcyclus om het </a:t>
            </a:r>
            <a:endParaRPr lang="nl-NL" altLang="nl-NL" sz="2600" dirty="0" smtClean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nl-NL" altLang="nl-NL" sz="2600" dirty="0">
                <a:solidFill>
                  <a:schemeClr val="bg1"/>
                </a:solidFill>
                <a:latin typeface="+mn-lt"/>
              </a:rPr>
              <a:t> </a:t>
            </a:r>
            <a:r>
              <a:rPr lang="nl-NL" altLang="nl-NL" sz="2600" dirty="0" smtClean="0">
                <a:solidFill>
                  <a:schemeClr val="bg1"/>
                </a:solidFill>
                <a:latin typeface="+mn-lt"/>
              </a:rPr>
              <a:t>    probleem </a:t>
            </a:r>
            <a:r>
              <a:rPr lang="nl-NL" altLang="nl-NL" sz="2600" dirty="0">
                <a:solidFill>
                  <a:schemeClr val="bg1"/>
                </a:solidFill>
                <a:latin typeface="+mn-lt"/>
              </a:rPr>
              <a:t>op te lossen.</a:t>
            </a:r>
          </a:p>
          <a:p>
            <a:pPr algn="l">
              <a:buFont typeface="Arial" charset="0"/>
              <a:buChar char="•"/>
            </a:pPr>
            <a:r>
              <a:rPr lang="nl-NL" altLang="nl-NL" sz="2600" dirty="0" smtClean="0">
                <a:solidFill>
                  <a:schemeClr val="bg1"/>
                </a:solidFill>
                <a:latin typeface="+mn-lt"/>
              </a:rPr>
              <a:t>   Musea, scholen en universiteiten uit </a:t>
            </a:r>
            <a:r>
              <a:rPr lang="nl-NL" altLang="nl-NL" sz="2600" dirty="0">
                <a:solidFill>
                  <a:schemeClr val="bg1"/>
                </a:solidFill>
                <a:latin typeface="+mn-lt"/>
              </a:rPr>
              <a:t>10 landen </a:t>
            </a:r>
            <a:endParaRPr lang="nl-NL" altLang="nl-NL" sz="2600" dirty="0" smtClean="0">
              <a:solidFill>
                <a:schemeClr val="bg1"/>
              </a:solidFill>
              <a:latin typeface="+mn-lt"/>
            </a:endParaRPr>
          </a:p>
          <a:p>
            <a:pPr algn="l"/>
            <a:r>
              <a:rPr lang="nl-NL" altLang="nl-NL" sz="2600" dirty="0">
                <a:solidFill>
                  <a:schemeClr val="bg1"/>
                </a:solidFill>
                <a:latin typeface="+mn-lt"/>
              </a:rPr>
              <a:t> </a:t>
            </a:r>
            <a:r>
              <a:rPr lang="nl-NL" altLang="nl-NL" sz="2600" dirty="0" smtClean="0">
                <a:solidFill>
                  <a:schemeClr val="bg1"/>
                </a:solidFill>
                <a:latin typeface="+mn-lt"/>
              </a:rPr>
              <a:t>    hebben </a:t>
            </a:r>
            <a:r>
              <a:rPr lang="nl-NL" altLang="nl-NL" sz="2600" dirty="0">
                <a:solidFill>
                  <a:schemeClr val="bg1"/>
                </a:solidFill>
                <a:latin typeface="+mn-lt"/>
              </a:rPr>
              <a:t>samen </a:t>
            </a:r>
            <a:r>
              <a:rPr lang="nl-NL" altLang="nl-NL" sz="2600" dirty="0" smtClean="0">
                <a:solidFill>
                  <a:schemeClr val="bg1"/>
                </a:solidFill>
                <a:latin typeface="+mn-lt"/>
              </a:rPr>
              <a:t>het materiaal gemaakt</a:t>
            </a:r>
            <a:r>
              <a:rPr lang="nl-NL" altLang="nl-NL" sz="2600" dirty="0">
                <a:solidFill>
                  <a:schemeClr val="bg1"/>
                </a:solidFill>
                <a:latin typeface="+mn-lt"/>
              </a:rPr>
              <a:t>. </a:t>
            </a:r>
            <a:endParaRPr lang="nl-NL" sz="2600" dirty="0">
              <a:solidFill>
                <a:schemeClr val="bg1"/>
              </a:solidFill>
              <a:latin typeface="+mn-lt"/>
            </a:endParaRPr>
          </a:p>
          <a:p>
            <a:pPr algn="l"/>
            <a:endParaRPr lang="nl-NL" sz="2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21286"/>
            <a:ext cx="935004" cy="60886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" y="5362220"/>
            <a:ext cx="1008112" cy="534199"/>
          </a:xfrm>
          <a:prstGeom prst="rect">
            <a:avLst/>
          </a:prstGeom>
        </p:spPr>
      </p:pic>
      <p:pic>
        <p:nvPicPr>
          <p:cNvPr id="9" name="Afbeelding 2" descr="Engineerproject_Daltonschool-4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861048"/>
            <a:ext cx="3941348" cy="262756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50597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ervolgdia's bache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892"/>
            <a:ext cx="9144000" cy="68648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3688" y="1556793"/>
            <a:ext cx="6984776" cy="100811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nl-NL" sz="4800" dirty="0">
              <a:solidFill>
                <a:srgbClr val="00B050"/>
              </a:solidFill>
            </a:endParaRP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763688" y="2852936"/>
            <a:ext cx="6984776" cy="1752600"/>
          </a:xfrm>
        </p:spPr>
        <p:txBody>
          <a:bodyPr>
            <a:normAutofit/>
          </a:bodyPr>
          <a:lstStyle/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21286"/>
            <a:ext cx="935004" cy="60886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" y="5362220"/>
            <a:ext cx="1008112" cy="534199"/>
          </a:xfrm>
          <a:prstGeom prst="rect">
            <a:avLst/>
          </a:prstGeom>
        </p:spPr>
      </p:pic>
      <p:sp>
        <p:nvSpPr>
          <p:cNvPr id="11" name="Tijdelijke aanduiding voor tekst 1"/>
          <p:cNvSpPr txBox="1">
            <a:spLocks/>
          </p:cNvSpPr>
          <p:nvPr/>
        </p:nvSpPr>
        <p:spPr>
          <a:xfrm>
            <a:off x="892164" y="44625"/>
            <a:ext cx="8229600" cy="496855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altLang="nl-NL" sz="2600" dirty="0" smtClean="0">
                <a:solidFill>
                  <a:schemeClr val="bg1"/>
                </a:solidFill>
              </a:rPr>
              <a:t>De lessenseries  (5-8 lesuren)</a:t>
            </a:r>
          </a:p>
          <a:p>
            <a:pPr lvl="1">
              <a:buFont typeface="Arial" charset="0"/>
              <a:buChar char="•"/>
            </a:pPr>
            <a:r>
              <a:rPr lang="nl-NL" altLang="nl-NL" sz="2600" dirty="0">
                <a:solidFill>
                  <a:schemeClr val="bg1"/>
                </a:solidFill>
              </a:rPr>
              <a:t> </a:t>
            </a:r>
            <a:r>
              <a:rPr lang="nl-NL" altLang="nl-NL" sz="2600" dirty="0" smtClean="0">
                <a:solidFill>
                  <a:schemeClr val="bg1"/>
                </a:solidFill>
              </a:rPr>
              <a:t>  Les 0 - Voorbereidende les - Wat is techniek </a:t>
            </a:r>
          </a:p>
          <a:p>
            <a:pPr lvl="1">
              <a:buFont typeface="Arial" charset="0"/>
              <a:buChar char="•"/>
            </a:pPr>
            <a:r>
              <a:rPr lang="nl-NL" altLang="nl-NL" sz="2600" dirty="0" smtClean="0">
                <a:solidFill>
                  <a:schemeClr val="bg1"/>
                </a:solidFill>
              </a:rPr>
              <a:t>   Les 1 - Context en uitdaging, verkennen</a:t>
            </a:r>
          </a:p>
          <a:p>
            <a:pPr lvl="1">
              <a:buFont typeface="Arial" charset="0"/>
              <a:buChar char="•"/>
            </a:pPr>
            <a:r>
              <a:rPr lang="nl-NL" altLang="nl-NL" sz="2600" dirty="0" smtClean="0">
                <a:solidFill>
                  <a:schemeClr val="bg1"/>
                </a:solidFill>
              </a:rPr>
              <a:t>   Les 2 - Onderzoek naar benodigde kennis</a:t>
            </a:r>
          </a:p>
          <a:p>
            <a:pPr lvl="1">
              <a:buFont typeface="Arial" charset="0"/>
              <a:buChar char="•"/>
            </a:pPr>
            <a:r>
              <a:rPr lang="nl-NL" altLang="nl-NL" sz="2600" dirty="0" smtClean="0">
                <a:solidFill>
                  <a:schemeClr val="bg1"/>
                </a:solidFill>
              </a:rPr>
              <a:t>   Les 3 - Bedenk , maak en verbeter</a:t>
            </a:r>
          </a:p>
          <a:p>
            <a:pPr lvl="1">
              <a:buFont typeface="Arial" charset="0"/>
              <a:buChar char="•"/>
            </a:pPr>
            <a:r>
              <a:rPr lang="nl-NL" altLang="nl-NL" sz="2600" dirty="0" smtClean="0">
                <a:solidFill>
                  <a:schemeClr val="bg1"/>
                </a:solidFill>
              </a:rPr>
              <a:t>   Les 4 - Evaluatie van product en proces</a:t>
            </a:r>
          </a:p>
          <a:p>
            <a:endParaRPr lang="nl-NL" altLang="nl-NL" sz="2600" dirty="0" smtClean="0">
              <a:solidFill>
                <a:schemeClr val="bg1"/>
              </a:solidFill>
            </a:endParaRPr>
          </a:p>
          <a:p>
            <a:r>
              <a:rPr lang="nl-NL" altLang="nl-NL" sz="2600" dirty="0" smtClean="0">
                <a:solidFill>
                  <a:schemeClr val="bg1"/>
                </a:solidFill>
              </a:rPr>
              <a:t>De leerlingen (groep 5-8)</a:t>
            </a:r>
          </a:p>
          <a:p>
            <a:pPr lvl="1">
              <a:buFont typeface="Arial" charset="0"/>
              <a:buChar char="•"/>
            </a:pPr>
            <a:r>
              <a:rPr lang="nl-NL" altLang="nl-NL" sz="2600" dirty="0" smtClean="0">
                <a:solidFill>
                  <a:schemeClr val="bg1"/>
                </a:solidFill>
              </a:rPr>
              <a:t>   werken aan eigen oplossing</a:t>
            </a:r>
          </a:p>
          <a:p>
            <a:pPr lvl="1">
              <a:buFont typeface="Arial" charset="0"/>
              <a:buChar char="•"/>
            </a:pPr>
            <a:r>
              <a:rPr lang="nl-NL" altLang="nl-NL" sz="2600" dirty="0" smtClean="0">
                <a:solidFill>
                  <a:schemeClr val="bg1"/>
                </a:solidFill>
              </a:rPr>
              <a:t>   worden gemotiveerd door de context </a:t>
            </a:r>
          </a:p>
          <a:p>
            <a:endParaRPr lang="nl-NL" altLang="nl-NL" dirty="0" smtClean="0"/>
          </a:p>
        </p:txBody>
      </p:sp>
      <p:pic>
        <p:nvPicPr>
          <p:cNvPr id="12" name="Afbeelding 2" descr="Engineerproject_Daltonschool-1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07" y="3441332"/>
            <a:ext cx="2232818" cy="334989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7657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vervolgdia's bachelo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6892"/>
            <a:ext cx="9144000" cy="68648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63688" y="1556793"/>
            <a:ext cx="6984776" cy="1008111"/>
          </a:xfrm>
        </p:spPr>
        <p:txBody>
          <a:bodyPr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/>
            </a:r>
            <a:br>
              <a:rPr lang="en-US" sz="4800" dirty="0">
                <a:solidFill>
                  <a:schemeClr val="bg1"/>
                </a:solidFill>
              </a:rPr>
            </a:br>
            <a:endParaRPr lang="nl-NL" sz="4800" dirty="0">
              <a:solidFill>
                <a:srgbClr val="00B050"/>
              </a:solidFill>
            </a:endParaRPr>
          </a:p>
        </p:txBody>
      </p:sp>
      <p:sp>
        <p:nvSpPr>
          <p:cNvPr id="7" name="Ondertitel 6"/>
          <p:cNvSpPr>
            <a:spLocks noGrp="1"/>
          </p:cNvSpPr>
          <p:nvPr>
            <p:ph type="subTitle" idx="1"/>
          </p:nvPr>
        </p:nvSpPr>
        <p:spPr>
          <a:xfrm>
            <a:off x="1763688" y="2852936"/>
            <a:ext cx="6984776" cy="1752600"/>
          </a:xfrm>
        </p:spPr>
        <p:txBody>
          <a:bodyPr>
            <a:normAutofit/>
          </a:bodyPr>
          <a:lstStyle/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  <a:p>
            <a:pPr marL="450850" indent="-450850" algn="l">
              <a:buFont typeface="Arial" pitchFamily="34" charset="0"/>
              <a:buChar char="•"/>
            </a:pP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021286"/>
            <a:ext cx="935004" cy="60886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4" y="5362220"/>
            <a:ext cx="1008112" cy="534199"/>
          </a:xfrm>
          <a:prstGeom prst="rect">
            <a:avLst/>
          </a:prstGeom>
        </p:spPr>
      </p:pic>
      <p:graphicFrame>
        <p:nvGraphicFramePr>
          <p:cNvPr id="9" name="Tabel 8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61084316"/>
              </p:ext>
            </p:extLst>
          </p:nvPr>
        </p:nvGraphicFramePr>
        <p:xfrm>
          <a:off x="1331640" y="1201536"/>
          <a:ext cx="7560840" cy="400913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3780420"/>
                <a:gridCol w="3780420"/>
              </a:tblGrid>
              <a:tr h="481356">
                <a:tc>
                  <a:txBody>
                    <a:bodyPr/>
                    <a:lstStyle/>
                    <a:p>
                      <a:r>
                        <a:rPr lang="nl-NL" sz="20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Wetenschap en techniek</a:t>
                      </a:r>
                      <a:endParaRPr lang="nl-NL" sz="200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20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Uitdaging</a:t>
                      </a:r>
                      <a:endParaRPr lang="nl-NL" sz="200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084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629920" algn="l"/>
                        </a:tabLst>
                      </a:pPr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Biomedisch &amp; menselijk lichaam</a:t>
                      </a:r>
                      <a:endParaRPr lang="nl-NL" sz="1800" noProof="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629920" algn="l"/>
                        </a:tabLst>
                      </a:pPr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Meet hoeveel lucht je uitademt</a:t>
                      </a:r>
                      <a:endParaRPr lang="nl-NL" sz="1800" noProof="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1017">
                <a:tc>
                  <a:txBody>
                    <a:bodyPr/>
                    <a:lstStyle/>
                    <a:p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Akoestiek &amp; geluid</a:t>
                      </a:r>
                      <a:endParaRPr lang="nl-NL" sz="180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Ontwerp en bouw een instrument</a:t>
                      </a:r>
                      <a:endParaRPr lang="nl-NL" sz="180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084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629920" algn="l"/>
                        </a:tabLst>
                      </a:pPr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Elektrotechniek &amp; elektriciteit </a:t>
                      </a:r>
                      <a:endParaRPr lang="nl-NL" sz="1800" noProof="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629920" algn="l"/>
                        </a:tabLst>
                      </a:pPr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Ontwerp een stofzuiger </a:t>
                      </a:r>
                      <a:endParaRPr lang="nl-NL" sz="1800" noProof="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0847"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629920" algn="l"/>
                        </a:tabLst>
                      </a:pPr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Mechanica &amp; evenwicht en krachten </a:t>
                      </a:r>
                      <a:endParaRPr lang="nl-NL" sz="1800" noProof="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600"/>
                        </a:spcAft>
                        <a:tabLst>
                          <a:tab pos="629920" algn="l"/>
                        </a:tabLst>
                      </a:pPr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Ontwerp en bouw een hangend kunstwerk </a:t>
                      </a:r>
                      <a:endParaRPr lang="nl-NL" sz="1800" noProof="0" dirty="0">
                        <a:solidFill>
                          <a:schemeClr val="bg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627">
                <a:tc>
                  <a:txBody>
                    <a:bodyPr/>
                    <a:lstStyle/>
                    <a:p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Landbouw</a:t>
                      </a:r>
                      <a:r>
                        <a:rPr lang="nl-NL" sz="1800" baseline="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techniek </a:t>
                      </a:r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&amp; planten</a:t>
                      </a:r>
                      <a:endParaRPr lang="nl-NL" sz="180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Leidt</a:t>
                      </a:r>
                      <a:r>
                        <a:rPr lang="nl-NL" sz="1800" baseline="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 </a:t>
                      </a:r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water naar de planten</a:t>
                      </a:r>
                      <a:endParaRPr lang="nl-NL" sz="180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05627">
                <a:tc>
                  <a:txBody>
                    <a:bodyPr/>
                    <a:lstStyle/>
                    <a:p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Luchtvaarttechniek &amp; krachten</a:t>
                      </a:r>
                      <a:endParaRPr lang="nl-NL" sz="180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Ontwerp een zweefvliegtuig</a:t>
                      </a:r>
                      <a:endParaRPr lang="nl-NL" sz="180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34847">
                <a:tc>
                  <a:txBody>
                    <a:bodyPr/>
                    <a:lstStyle/>
                    <a:p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Materiaalkunde &amp; warmteoverdracht en isolatie </a:t>
                      </a:r>
                      <a:endParaRPr lang="nl-NL" sz="180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Ontwerp een isolerende schoenzool</a:t>
                      </a:r>
                      <a:endParaRPr lang="nl-NL" sz="180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2818">
                <a:tc>
                  <a:txBody>
                    <a:bodyPr/>
                    <a:lstStyle/>
                    <a:p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Maritieme techniek &amp; drijven en zinken</a:t>
                      </a:r>
                      <a:endParaRPr lang="nl-NL" sz="180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nl-NL" sz="1800" noProof="0" dirty="0" smtClean="0">
                          <a:solidFill>
                            <a:schemeClr val="bg1"/>
                          </a:solidFill>
                          <a:latin typeface="+mn-lt"/>
                        </a:rPr>
                        <a:t>Ontwerp een drijvend platform </a:t>
                      </a:r>
                      <a:endParaRPr lang="nl-NL" sz="1800" noProof="0" dirty="0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339271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677</Words>
  <Application>Microsoft Office PowerPoint</Application>
  <PresentationFormat>Diavoorstelling (4:3)</PresentationFormat>
  <Paragraphs>175</Paragraphs>
  <Slides>26</Slides>
  <Notes>14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26</vt:i4>
      </vt:variant>
    </vt:vector>
  </HeadingPairs>
  <TitlesOfParts>
    <vt:vector size="27" baseType="lpstr">
      <vt:lpstr>Office-thema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http://youtu.be/QdXT8e0_M0M?</vt:lpstr>
      <vt:lpstr>Leerplankader W&amp;T van het SLO http://www.slo.nl/downloads/2014/wetenschap-en-t echnologie-in-het-basis-en-speciaal-onderwijs.pdf  </vt:lpstr>
      <vt:lpstr>Dia 13</vt:lpstr>
      <vt:lpstr>Dia 14</vt:lpstr>
      <vt:lpstr>Dia 15</vt:lpstr>
      <vt:lpstr>Kennis</vt:lpstr>
      <vt:lpstr> </vt:lpstr>
      <vt:lpstr>Dia 18</vt:lpstr>
      <vt:lpstr>Dia 19</vt:lpstr>
      <vt:lpstr>Dia 20</vt:lpstr>
      <vt:lpstr>Dia 21</vt:lpstr>
      <vt:lpstr>Dia 22</vt:lpstr>
      <vt:lpstr>Dia 23</vt:lpstr>
      <vt:lpstr> </vt:lpstr>
      <vt:lpstr> </vt:lpstr>
      <vt:lpstr> 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Kitty Jamin</dc:creator>
  <cp:lastModifiedBy>Martijn</cp:lastModifiedBy>
  <cp:revision>144</cp:revision>
  <cp:lastPrinted>2014-11-19T11:50:12Z</cp:lastPrinted>
  <dcterms:created xsi:type="dcterms:W3CDTF">2012-10-04T08:58:21Z</dcterms:created>
  <dcterms:modified xsi:type="dcterms:W3CDTF">2015-05-19T23:14:48Z</dcterms:modified>
</cp:coreProperties>
</file>