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5"/>
  </p:sldMasterIdLst>
  <p:notesMasterIdLst>
    <p:notesMasterId r:id="rId51"/>
  </p:notesMasterIdLst>
  <p:handoutMasterIdLst>
    <p:handoutMasterId r:id="rId52"/>
  </p:handoutMasterIdLst>
  <p:sldIdLst>
    <p:sldId id="291" r:id="rId6"/>
    <p:sldId id="321" r:id="rId7"/>
    <p:sldId id="323" r:id="rId8"/>
    <p:sldId id="324" r:id="rId9"/>
    <p:sldId id="325" r:id="rId10"/>
    <p:sldId id="341" r:id="rId11"/>
    <p:sldId id="342" r:id="rId12"/>
    <p:sldId id="287" r:id="rId13"/>
    <p:sldId id="315" r:id="rId14"/>
    <p:sldId id="340" r:id="rId15"/>
    <p:sldId id="309" r:id="rId16"/>
    <p:sldId id="283" r:id="rId17"/>
    <p:sldId id="307" r:id="rId18"/>
    <p:sldId id="308" r:id="rId19"/>
    <p:sldId id="286" r:id="rId20"/>
    <p:sldId id="293" r:id="rId21"/>
    <p:sldId id="294" r:id="rId22"/>
    <p:sldId id="343" r:id="rId23"/>
    <p:sldId id="329" r:id="rId24"/>
    <p:sldId id="330" r:id="rId25"/>
    <p:sldId id="344" r:id="rId26"/>
    <p:sldId id="331" r:id="rId27"/>
    <p:sldId id="313" r:id="rId28"/>
    <p:sldId id="297" r:id="rId29"/>
    <p:sldId id="302" r:id="rId30"/>
    <p:sldId id="298" r:id="rId31"/>
    <p:sldId id="345" r:id="rId32"/>
    <p:sldId id="277" r:id="rId33"/>
    <p:sldId id="299" r:id="rId34"/>
    <p:sldId id="333" r:id="rId35"/>
    <p:sldId id="347" r:id="rId36"/>
    <p:sldId id="332" r:id="rId37"/>
    <p:sldId id="335" r:id="rId38"/>
    <p:sldId id="310" r:id="rId39"/>
    <p:sldId id="279" r:id="rId40"/>
    <p:sldId id="346" r:id="rId41"/>
    <p:sldId id="339" r:id="rId42"/>
    <p:sldId id="305" r:id="rId43"/>
    <p:sldId id="304" r:id="rId44"/>
    <p:sldId id="303" r:id="rId45"/>
    <p:sldId id="314" r:id="rId46"/>
    <p:sldId id="334" r:id="rId47"/>
    <p:sldId id="312" r:id="rId48"/>
    <p:sldId id="336" r:id="rId49"/>
    <p:sldId id="285" r:id="rId50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B03F83-8583-4B8D-9A69-5704927790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256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C16173-96C0-45B7-881F-FD98E39CD0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506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16</a:t>
            </a:fld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17</a:t>
            </a:fld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18</a:t>
            </a:fld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19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20</a:t>
            </a:fld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21</a:t>
            </a:fld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22</a:t>
            </a:fld>
            <a:endParaRPr 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23</a:t>
            </a:fld>
            <a:endParaRPr 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24</a:t>
            </a:fld>
            <a:endParaRPr lang="nl-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25</a:t>
            </a:fld>
            <a:endParaRPr lang="nl-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26</a:t>
            </a:fld>
            <a:endParaRPr lang="nl-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29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30</a:t>
            </a:fld>
            <a:endParaRPr lang="nl-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31</a:t>
            </a:fld>
            <a:endParaRPr lang="nl-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36</a:t>
            </a:fld>
            <a:endParaRPr lang="nl-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37</a:t>
            </a:fld>
            <a:endParaRPr lang="nl-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38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39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40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41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42</a:t>
            </a:fld>
            <a:endParaRPr lang="nl-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43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44</a:t>
            </a:fld>
            <a:endParaRPr lang="nl-N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>
                <a:solidFill>
                  <a:prstClr val="black"/>
                </a:solidFill>
              </a:rPr>
              <a:pPr/>
              <a:t>45</a:t>
            </a:fld>
            <a:endParaRPr lang="nl-N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336AC-C682-462E-902F-ECCE21FC6D26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98638" y="2286000"/>
            <a:ext cx="6583362" cy="579438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Klik om het opmaakprofiel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8638" y="3886200"/>
            <a:ext cx="6583362" cy="336550"/>
          </a:xfrm>
        </p:spPr>
        <p:txBody>
          <a:bodyPr/>
          <a:lstStyle>
            <a:lvl1pPr marL="0" indent="0">
              <a:lnSpc>
                <a:spcPct val="80000"/>
              </a:lnSpc>
              <a:buFont typeface="Zapf Dingbats" charset="2"/>
              <a:buNone/>
              <a:defRPr sz="2000"/>
            </a:lvl1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E26F-3DA2-4B7A-B36F-D2E54797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A522-B542-4B7C-842C-D08146A69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09600"/>
            <a:ext cx="1970088" cy="335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759450" cy="335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3EDB-43EF-4525-A4AF-A9080B56D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4299E-6BEC-40E2-BBB9-31CAD182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C1DD-FDF4-4B51-A9BB-6F827767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62125"/>
            <a:ext cx="3863975" cy="220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762125"/>
            <a:ext cx="3865563" cy="220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8205-72CC-463C-90F0-7498B1A8E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C8A5-883D-4E2C-8011-F4068FEF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1DAC-4C9A-4BDE-BD5C-D4C73CF65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F1FF-DFB4-4B6C-AD40-2E6307AB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7337-E70C-4578-A9FA-7BB28DDA1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957A-D1E0-448A-9508-D1151082F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762125"/>
            <a:ext cx="7881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BC2DE72-6D52-45B2-AD07-9BA14DFC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400">
          <a:solidFill>
            <a:srgbClr val="00000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200">
          <a:solidFill>
            <a:srgbClr val="000000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Zapf Dingbats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.hoevenaars@hu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ech.nl/nieuwe-generatie-uitvinders-op-de-designathon/?utm_source=weekoverzicht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kerthemovi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t=16&amp;v=mklywR7TQx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wietsevanbruggen/webinar-maker-movement-18112014?ref=http://innovatie.kennisnet.nl/terugkijken-webinar-maker-movement-en-onderwij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venttolearn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makerthemovie.com/" TargetMode="External"/><Relationship Id="rId3" Type="http://schemas.openxmlformats.org/officeDocument/2006/relationships/hyperlink" Target="http://innovatie.kennisnet.nl/schrijf-je-in-webinar-over-diy-technologie-en-maker-movement/" TargetMode="External"/><Relationship Id="rId7" Type="http://schemas.openxmlformats.org/officeDocument/2006/relationships/hyperlink" Target="http://makered.org/" TargetMode="External"/><Relationship Id="rId12" Type="http://schemas.openxmlformats.org/officeDocument/2006/relationships/hyperlink" Target="http://makered.org/makerspace-playbook-school-edition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layr.io/wunderbar" TargetMode="External"/><Relationship Id="rId11" Type="http://schemas.openxmlformats.org/officeDocument/2006/relationships/hyperlink" Target="http://www.youtech.nl/nieuwe-generatie-uitvinders-op-de-designathon/?utm_source=weekoverzicht" TargetMode="External"/><Relationship Id="rId5" Type="http://schemas.openxmlformats.org/officeDocument/2006/relationships/hyperlink" Target="http://www.youtech.nl/" TargetMode="External"/><Relationship Id="rId10" Type="http://schemas.openxmlformats.org/officeDocument/2006/relationships/hyperlink" Target="http://hacknmod.com/" TargetMode="External"/><Relationship Id="rId4" Type="http://schemas.openxmlformats.org/officeDocument/2006/relationships/hyperlink" Target="http://makered.nl/" TargetMode="External"/><Relationship Id="rId9" Type="http://schemas.openxmlformats.org/officeDocument/2006/relationships/hyperlink" Target="http://www.designthinkingmovie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Maakonderwijs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5681555"/>
          </a:xfrm>
        </p:spPr>
        <p:txBody>
          <a:bodyPr/>
          <a:lstStyle/>
          <a:p>
            <a:endParaRPr lang="nl-NL" sz="3200" dirty="0" smtClean="0">
              <a:latin typeface="Calibri" pitchFamily="34" charset="0"/>
            </a:endParaRPr>
          </a:p>
          <a:p>
            <a:r>
              <a:rPr lang="nl-NL" sz="3200" i="1" dirty="0" smtClean="0">
                <a:latin typeface="Calibri" pitchFamily="34" charset="0"/>
              </a:rPr>
              <a:t>Welkom</a:t>
            </a:r>
          </a:p>
          <a:p>
            <a:endParaRPr lang="nl-NL" sz="3200" dirty="0" smtClean="0">
              <a:latin typeface="Calibri" pitchFamily="34" charset="0"/>
            </a:endParaRPr>
          </a:p>
          <a:p>
            <a:endParaRPr lang="nl-NL" sz="3200" dirty="0">
              <a:latin typeface="Calibri" pitchFamily="34" charset="0"/>
            </a:endParaRPr>
          </a:p>
          <a:p>
            <a:pPr marL="0" indent="0">
              <a:buNone/>
            </a:pPr>
            <a:endParaRPr lang="nl-NL" sz="3200" dirty="0" smtClean="0">
              <a:latin typeface="Calibri" pitchFamily="34" charset="0"/>
            </a:endParaRPr>
          </a:p>
          <a:p>
            <a:endParaRPr lang="nl-NL" sz="32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itchFamily="34" charset="0"/>
              </a:rPr>
              <a:t>Rob Hoevenaars</a:t>
            </a:r>
          </a:p>
          <a:p>
            <a:pPr marL="0" indent="0">
              <a:buNone/>
            </a:pPr>
            <a:r>
              <a:rPr lang="nl-NL" dirty="0" smtClean="0">
                <a:latin typeface="Calibri" pitchFamily="34" charset="0"/>
              </a:rPr>
              <a:t>lerarenopleider </a:t>
            </a:r>
            <a:r>
              <a:rPr lang="nl-NL" dirty="0">
                <a:latin typeface="Calibri" pitchFamily="34" charset="0"/>
              </a:rPr>
              <a:t>Techniek </a:t>
            </a:r>
            <a:r>
              <a:rPr lang="nl-NL" dirty="0" smtClean="0">
                <a:latin typeface="Calibri" pitchFamily="34" charset="0"/>
              </a:rPr>
              <a:t>HU</a:t>
            </a:r>
          </a:p>
          <a:p>
            <a:pPr marL="0" indent="0">
              <a:buNone/>
            </a:pPr>
            <a:r>
              <a:rPr lang="nl-NL" dirty="0">
                <a:latin typeface="Calibri" pitchFamily="34" charset="0"/>
                <a:hlinkClick r:id="rId3"/>
              </a:rPr>
              <a:t>r</a:t>
            </a:r>
            <a:r>
              <a:rPr lang="nl-NL" dirty="0" smtClean="0">
                <a:latin typeface="Calibri" pitchFamily="34" charset="0"/>
                <a:hlinkClick r:id="rId3"/>
              </a:rPr>
              <a:t>ob.hoevenaars@hu.nl</a:t>
            </a:r>
            <a:endParaRPr lang="nl-NL" dirty="0" smtClean="0">
              <a:latin typeface="Calibri" pitchFamily="34" charset="0"/>
            </a:endParaRPr>
          </a:p>
          <a:p>
            <a:pPr marL="0" indent="0">
              <a:buNone/>
            </a:pPr>
            <a:endParaRPr lang="nl-NL" sz="3200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2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Maakonderwijs?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484784"/>
            <a:ext cx="7554416" cy="3933384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>
                <a:latin typeface="Calibri" pitchFamily="34" charset="0"/>
              </a:rPr>
              <a:t>Vanuit ontwikkelingen in de samenleving: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itchFamily="34" charset="0"/>
              </a:rPr>
              <a:t>Buitenschoolse de school in </a:t>
            </a:r>
            <a:r>
              <a:rPr lang="nl-NL" sz="3200" dirty="0" smtClean="0">
                <a:latin typeface="Calibri" pitchFamily="34" charset="0"/>
              </a:rPr>
              <a:t>brengen: </a:t>
            </a:r>
            <a:r>
              <a:rPr lang="nl-NL" sz="3200" dirty="0" err="1" smtClean="0">
                <a:latin typeface="Calibri" pitchFamily="34" charset="0"/>
              </a:rPr>
              <a:t>devices</a:t>
            </a:r>
            <a:r>
              <a:rPr lang="nl-NL" sz="3200" dirty="0" smtClean="0">
                <a:latin typeface="Calibri" pitchFamily="34" charset="0"/>
              </a:rPr>
              <a:t> en beleving.</a:t>
            </a:r>
            <a:endParaRPr lang="nl-NL" sz="3200" dirty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itchFamily="34" charset="0"/>
              </a:rPr>
              <a:t>Verschuiving van hardware naar software in elke industrie.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itchFamily="34" charset="0"/>
              </a:rPr>
              <a:t>Verschuiving naar ‘community-denken’.</a:t>
            </a: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4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75" y="1844824"/>
            <a:ext cx="4760913" cy="480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Maakonderwijs?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484784"/>
            <a:ext cx="7554416" cy="5312223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>
                <a:latin typeface="Calibri" pitchFamily="34" charset="0"/>
              </a:rPr>
              <a:t>In de klas: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err="1" smtClean="0">
                <a:latin typeface="Calibri" pitchFamily="34" charset="0"/>
              </a:rPr>
              <a:t>Ict</a:t>
            </a:r>
            <a:r>
              <a:rPr lang="nl-NL" sz="3200" dirty="0" smtClean="0">
                <a:latin typeface="Calibri" pitchFamily="34" charset="0"/>
              </a:rPr>
              <a:t>-vaardigheden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Probleemoplossend vermogen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Gepersonaliseerd leren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Motivatie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Constructief samenwerken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Onderzoeken en ontwerpen</a:t>
            </a:r>
            <a:endParaRPr lang="nl-NL" sz="3200" dirty="0">
              <a:latin typeface="Calibri" pitchFamily="34" charset="0"/>
            </a:endParaRPr>
          </a:p>
          <a:p>
            <a:pPr marL="0" indent="0">
              <a:buNone/>
            </a:pPr>
            <a:endParaRPr lang="nl-NL" sz="3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nl-NL" sz="3200" dirty="0" smtClean="0">
                <a:latin typeface="Calibri" pitchFamily="34" charset="0"/>
              </a:rPr>
              <a:t>Sluit aan bij 21</a:t>
            </a:r>
            <a:r>
              <a:rPr lang="nl-NL" sz="3200" baseline="30000" dirty="0" smtClean="0">
                <a:latin typeface="Calibri" pitchFamily="34" charset="0"/>
              </a:rPr>
              <a:t>ste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eeuwse</a:t>
            </a:r>
            <a:r>
              <a:rPr lang="nl-NL" sz="3200" dirty="0" smtClean="0">
                <a:latin typeface="Calibri" pitchFamily="34" charset="0"/>
              </a:rPr>
              <a:t> vaardigheden</a:t>
            </a:r>
            <a:endParaRPr lang="nl-NL" sz="3200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7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Kennisnet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4721292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Kennisnet stelt trend vast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712968" cy="331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Leidt tot…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357568"/>
          </a:xfrm>
        </p:spPr>
        <p:txBody>
          <a:bodyPr/>
          <a:lstStyle/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13</a:t>
            </a:fld>
            <a:endParaRPr lang="en-US" smtClean="0">
              <a:solidFill>
                <a:srgbClr val="AAFFF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27384"/>
            <a:ext cx="4104456" cy="407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9348"/>
            <a:ext cx="5076056" cy="301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801"/>
            <a:ext cx="3600400" cy="249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69" y="4018530"/>
            <a:ext cx="3544243" cy="285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Voorbeelden: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357568"/>
          </a:xfrm>
        </p:spPr>
        <p:txBody>
          <a:bodyPr/>
          <a:lstStyle/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14</a:t>
            </a:fld>
            <a:endParaRPr lang="en-US" smtClean="0">
              <a:solidFill>
                <a:srgbClr val="AAFFFD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0"/>
            <a:ext cx="5292080" cy="285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1910"/>
            <a:ext cx="5364088" cy="386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717032"/>
            <a:ext cx="58293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0" y="0"/>
            <a:ext cx="3252788" cy="310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endParaRPr lang="nl-NL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5053691"/>
          </a:xfrm>
        </p:spPr>
        <p:txBody>
          <a:bodyPr/>
          <a:lstStyle/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2000" dirty="0" smtClean="0">
              <a:latin typeface="Calibri" pitchFamily="34" charset="0"/>
              <a:hlinkClick r:id="rId3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7829"/>
            <a:ext cx="6447656" cy="429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6" y="4077072"/>
            <a:ext cx="3417837" cy="96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5760720" cy="30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Maker </a:t>
            </a:r>
            <a:r>
              <a:rPr lang="nl-NL" dirty="0" err="1" smtClean="0">
                <a:latin typeface="Calibri" pitchFamily="34" charset="0"/>
              </a:rPr>
              <a:t>Movement</a:t>
            </a:r>
            <a:endParaRPr lang="nl-NL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031873"/>
          </a:xfrm>
        </p:spPr>
        <p:txBody>
          <a:bodyPr/>
          <a:lstStyle/>
          <a:p>
            <a:pPr eaLnBrk="1" hangingPunct="1"/>
            <a:r>
              <a:rPr lang="nl-NL" sz="3200" dirty="0">
                <a:latin typeface="Calibri" pitchFamily="34" charset="0"/>
                <a:hlinkClick r:id="rId3"/>
              </a:rPr>
              <a:t>http://makerthemovie.com</a:t>
            </a:r>
            <a:r>
              <a:rPr lang="nl-NL" sz="3200" dirty="0" smtClean="0">
                <a:latin typeface="Calibri" pitchFamily="34" charset="0"/>
                <a:hlinkClick r:id="rId3"/>
              </a:rPr>
              <a:t>/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nl-NL" sz="3200" dirty="0">
                <a:latin typeface="Calibri" pitchFamily="34" charset="0"/>
                <a:hlinkClick r:id="rId4"/>
              </a:rPr>
              <a:t>https://</a:t>
            </a:r>
            <a:r>
              <a:rPr lang="nl-NL" sz="3200" dirty="0" smtClean="0">
                <a:latin typeface="Calibri" pitchFamily="34" charset="0"/>
                <a:hlinkClick r:id="rId4"/>
              </a:rPr>
              <a:t>www.youtube.com/watch?t=16&amp;v=mklywR7TQxs</a:t>
            </a:r>
            <a:endParaRPr lang="nl-NL" sz="3200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2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Citaten uit dit filmpje…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6395597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The web </a:t>
            </a:r>
            <a:r>
              <a:rPr lang="nl-NL" sz="3200" dirty="0" err="1" smtClean="0">
                <a:latin typeface="Calibri" pitchFamily="34" charset="0"/>
              </a:rPr>
              <a:t>generation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meets</a:t>
            </a:r>
            <a:r>
              <a:rPr lang="nl-NL" sz="3200" dirty="0" smtClean="0">
                <a:latin typeface="Calibri" pitchFamily="34" charset="0"/>
              </a:rPr>
              <a:t> the real </a:t>
            </a:r>
            <a:r>
              <a:rPr lang="nl-NL" sz="3200" dirty="0" err="1" smtClean="0">
                <a:latin typeface="Calibri" pitchFamily="34" charset="0"/>
              </a:rPr>
              <a:t>world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We want </a:t>
            </a:r>
            <a:r>
              <a:rPr lang="nl-NL" sz="3200" dirty="0" err="1" smtClean="0">
                <a:latin typeface="Calibri" pitchFamily="34" charset="0"/>
              </a:rPr>
              <a:t>to</a:t>
            </a:r>
            <a:r>
              <a:rPr lang="nl-NL" sz="3200" dirty="0" smtClean="0">
                <a:latin typeface="Calibri" pitchFamily="34" charset="0"/>
              </a:rPr>
              <a:t> hack </a:t>
            </a:r>
            <a:r>
              <a:rPr lang="nl-NL" sz="3200" dirty="0" err="1" smtClean="0">
                <a:latin typeface="Calibri" pitchFamily="34" charset="0"/>
              </a:rPr>
              <a:t>this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physical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world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It </a:t>
            </a:r>
            <a:r>
              <a:rPr lang="nl-NL" sz="3200" dirty="0" err="1" smtClean="0">
                <a:latin typeface="Calibri" pitchFamily="34" charset="0"/>
              </a:rPr>
              <a:t>gives</a:t>
            </a:r>
            <a:r>
              <a:rPr lang="nl-NL" sz="3200" dirty="0" smtClean="0">
                <a:latin typeface="Calibri" pitchFamily="34" charset="0"/>
              </a:rPr>
              <a:t> me </a:t>
            </a:r>
            <a:r>
              <a:rPr lang="nl-NL" sz="3200" dirty="0" err="1" smtClean="0">
                <a:latin typeface="Calibri" pitchFamily="34" charset="0"/>
              </a:rPr>
              <a:t>an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identity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It is </a:t>
            </a:r>
            <a:r>
              <a:rPr lang="nl-NL" sz="3200" dirty="0" err="1" smtClean="0">
                <a:latin typeface="Calibri" pitchFamily="34" charset="0"/>
              </a:rPr>
              <a:t>not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hobbyists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There</a:t>
            </a:r>
            <a:r>
              <a:rPr lang="nl-NL" sz="3200" dirty="0" smtClean="0">
                <a:latin typeface="Calibri" pitchFamily="34" charset="0"/>
              </a:rPr>
              <a:t> are new </a:t>
            </a:r>
            <a:r>
              <a:rPr lang="nl-NL" sz="3200" dirty="0" err="1" smtClean="0">
                <a:latin typeface="Calibri" pitchFamily="34" charset="0"/>
              </a:rPr>
              <a:t>things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that</a:t>
            </a:r>
            <a:r>
              <a:rPr lang="nl-NL" sz="3200" dirty="0" smtClean="0">
                <a:latin typeface="Calibri" pitchFamily="34" charset="0"/>
              </a:rPr>
              <a:t> we </a:t>
            </a:r>
            <a:r>
              <a:rPr lang="nl-NL" sz="3200" dirty="0" err="1" smtClean="0">
                <a:latin typeface="Calibri" pitchFamily="34" charset="0"/>
              </a:rPr>
              <a:t>can</a:t>
            </a:r>
            <a:r>
              <a:rPr lang="nl-NL" sz="3200" dirty="0" smtClean="0">
                <a:latin typeface="Calibri" pitchFamily="34" charset="0"/>
              </a:rPr>
              <a:t> do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It </a:t>
            </a:r>
            <a:r>
              <a:rPr lang="nl-NL" sz="3200" dirty="0" err="1" smtClean="0">
                <a:latin typeface="Calibri" pitchFamily="34" charset="0"/>
              </a:rPr>
              <a:t>can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revolutionize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not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only</a:t>
            </a:r>
            <a:r>
              <a:rPr lang="nl-NL" sz="3200" dirty="0" smtClean="0">
                <a:latin typeface="Calibri" pitchFamily="34" charset="0"/>
              </a:rPr>
              <a:t> manufacturing but </a:t>
            </a:r>
            <a:r>
              <a:rPr lang="nl-NL" sz="3200" dirty="0" err="1" smtClean="0">
                <a:latin typeface="Calibri" pitchFamily="34" charset="0"/>
              </a:rPr>
              <a:t>also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industries</a:t>
            </a:r>
            <a:r>
              <a:rPr lang="nl-NL" sz="3200" dirty="0" smtClean="0">
                <a:latin typeface="Calibri" pitchFamily="34" charset="0"/>
              </a:rPr>
              <a:t>, </a:t>
            </a:r>
            <a:r>
              <a:rPr lang="nl-NL" sz="3200" dirty="0" err="1" smtClean="0">
                <a:latin typeface="Calibri" pitchFamily="34" charset="0"/>
              </a:rPr>
              <a:t>education</a:t>
            </a:r>
            <a:r>
              <a:rPr lang="nl-NL" sz="3200" dirty="0" smtClean="0">
                <a:latin typeface="Calibri" pitchFamily="34" charset="0"/>
              </a:rPr>
              <a:t>, health care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At the end of the </a:t>
            </a:r>
            <a:r>
              <a:rPr lang="nl-NL" sz="3200" dirty="0" err="1" smtClean="0">
                <a:latin typeface="Calibri" pitchFamily="34" charset="0"/>
              </a:rPr>
              <a:t>day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you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can</a:t>
            </a:r>
            <a:r>
              <a:rPr lang="nl-NL" sz="3200" dirty="0" smtClean="0">
                <a:latin typeface="Calibri" pitchFamily="34" charset="0"/>
              </a:rPr>
              <a:t> say ‘i made </a:t>
            </a:r>
            <a:r>
              <a:rPr lang="nl-NL" sz="3200" dirty="0" err="1" smtClean="0">
                <a:latin typeface="Calibri" pitchFamily="34" charset="0"/>
              </a:rPr>
              <a:t>this</a:t>
            </a:r>
            <a:r>
              <a:rPr lang="nl-NL" sz="3200" dirty="0" smtClean="0">
                <a:latin typeface="Calibri" pitchFamily="34" charset="0"/>
              </a:rPr>
              <a:t>’</a:t>
            </a: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2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Je rol, je identiteit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6494085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Hacker</a:t>
            </a: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Tinkerer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Entrepeneur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Observer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Creator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Manufactorer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Teacher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Writer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Maker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28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Productontwerp vs. Maakonderwijs</a:t>
            </a:r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2357568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Wat is hier de grote gemene deler?</a:t>
            </a: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6390" name="Picture 6" descr="http://strineltd.com/wp-content/uploads/ID-Proces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6012160" cy="29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ecent.nl/servlet/supportBinaryFiles?referenceId=1&amp;supportId=18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2" y="3501008"/>
            <a:ext cx="4186436" cy="322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Maakonderwijs = Maken?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6228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nl-NL" sz="3200" dirty="0" smtClean="0">
                <a:latin typeface="Calibri" pitchFamily="34" charset="0"/>
              </a:rPr>
              <a:t>Creëren of fabriceren (construeren)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sz="3200" dirty="0" smtClean="0">
                <a:latin typeface="Calibri" pitchFamily="34" charset="0"/>
              </a:rPr>
              <a:t>Samenvoegen van halffabricaten (assembleren)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sz="3200" dirty="0" smtClean="0">
                <a:latin typeface="Calibri" pitchFamily="34" charset="0"/>
              </a:rPr>
              <a:t>Modelleren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sz="3200" dirty="0" smtClean="0">
                <a:latin typeface="Calibri" pitchFamily="34" charset="0"/>
              </a:rPr>
              <a:t>Onderhouden en repareren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nl-NL" sz="3200" dirty="0" smtClean="0">
                <a:latin typeface="Calibri" pitchFamily="34" charset="0"/>
              </a:rPr>
              <a:t>Modificeren en optimaliseren</a:t>
            </a:r>
          </a:p>
          <a:p>
            <a:pPr eaLnBrk="1" hangingPunct="1"/>
            <a:endParaRPr lang="nl-NL" sz="3200" i="1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nl-NL" i="1" dirty="0" smtClean="0">
                <a:latin typeface="Calibri" pitchFamily="34" charset="0"/>
              </a:rPr>
              <a:t>Bron: Techniekdidactiek </a:t>
            </a:r>
            <a:r>
              <a:rPr lang="nl-NL" i="1" dirty="0" smtClean="0">
                <a:latin typeface="Calibri" pitchFamily="34" charset="0"/>
              </a:rPr>
              <a:t>(</a:t>
            </a:r>
            <a:r>
              <a:rPr lang="nl-NL" i="1" dirty="0" err="1" smtClean="0">
                <a:latin typeface="Calibri" pitchFamily="34" charset="0"/>
              </a:rPr>
              <a:t>Frederik</a:t>
            </a:r>
            <a:r>
              <a:rPr lang="nl-NL" i="1" dirty="0" smtClean="0">
                <a:latin typeface="Calibri" pitchFamily="34" charset="0"/>
              </a:rPr>
              <a:t> &amp; Dijk</a:t>
            </a:r>
            <a:r>
              <a:rPr lang="nl-NL" i="1" dirty="0" smtClean="0">
                <a:latin typeface="Calibri" pitchFamily="34" charset="0"/>
              </a:rPr>
              <a:t>, 2012)</a:t>
            </a:r>
            <a:endParaRPr lang="nl-NL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80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2357568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En nog een paar…</a:t>
            </a: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16386" name="Picture 2" descr="http://pwc.blogs.com/.a/6a00d83451623c69e2019102deaba3970c-32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708920"/>
            <a:ext cx="3923928" cy="399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thinkdrawmake.com/wp-content/uploads/2008/04/thinkconceptbuild-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22640"/>
            <a:ext cx="4911779" cy="401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Karakteristieken volgens </a:t>
            </a:r>
            <a:r>
              <a:rPr lang="nl-NL" i="1" dirty="0" err="1" smtClean="0">
                <a:latin typeface="Calibri" pitchFamily="34" charset="0"/>
              </a:rPr>
              <a:t>Invent</a:t>
            </a:r>
            <a:r>
              <a:rPr lang="nl-NL" i="1" dirty="0" smtClean="0">
                <a:latin typeface="Calibri" pitchFamily="34" charset="0"/>
              </a:rPr>
              <a:t> </a:t>
            </a:r>
            <a:r>
              <a:rPr lang="nl-NL" i="1" dirty="0" err="1" smtClean="0">
                <a:latin typeface="Calibri" pitchFamily="34" charset="0"/>
              </a:rPr>
              <a:t>to</a:t>
            </a:r>
            <a:r>
              <a:rPr lang="nl-NL" i="1" dirty="0" smtClean="0">
                <a:latin typeface="Calibri" pitchFamily="34" charset="0"/>
              </a:rPr>
              <a:t>  </a:t>
            </a:r>
            <a:r>
              <a:rPr lang="nl-NL" i="1" dirty="0" err="1" smtClean="0">
                <a:latin typeface="Calibri" pitchFamily="34" charset="0"/>
              </a:rPr>
              <a:t>Learn</a:t>
            </a:r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130361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Learning </a:t>
            </a:r>
            <a:r>
              <a:rPr lang="nl-NL" sz="3200" dirty="0" err="1" smtClean="0">
                <a:latin typeface="Calibri" pitchFamily="34" charset="0"/>
              </a:rPr>
              <a:t>by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doing</a:t>
            </a:r>
            <a:r>
              <a:rPr lang="nl-NL" sz="3200" dirty="0" smtClean="0">
                <a:latin typeface="Calibri" pitchFamily="34" charset="0"/>
              </a:rPr>
              <a:t> (</a:t>
            </a:r>
            <a:r>
              <a:rPr lang="nl-NL" sz="3200" dirty="0" err="1" smtClean="0">
                <a:latin typeface="Calibri" pitchFamily="34" charset="0"/>
              </a:rPr>
              <a:t>Dewey</a:t>
            </a:r>
            <a:r>
              <a:rPr lang="nl-NL" sz="3200" dirty="0" smtClean="0">
                <a:latin typeface="Calibri" pitchFamily="34" charset="0"/>
              </a:rPr>
              <a:t>, 1936)</a:t>
            </a: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Less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us</a:t>
            </a:r>
            <a:r>
              <a:rPr lang="nl-NL" sz="3200" dirty="0" smtClean="0">
                <a:latin typeface="Calibri" pitchFamily="34" charset="0"/>
              </a:rPr>
              <a:t>, more </a:t>
            </a:r>
            <a:r>
              <a:rPr lang="nl-NL" sz="3200" dirty="0" err="1" smtClean="0">
                <a:latin typeface="Calibri" pitchFamily="34" charset="0"/>
              </a:rPr>
              <a:t>them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Vanuit creativiteit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Gevoed door de samenleving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Geeft impuls aan bèta-onderwijs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Eigenaarschap voor leerling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59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Maakonderwijs en </a:t>
            </a:r>
            <a:r>
              <a:rPr lang="nl-NL" i="1" dirty="0" err="1" smtClean="0">
                <a:latin typeface="Calibri" pitchFamily="34" charset="0"/>
              </a:rPr>
              <a:t>Invent</a:t>
            </a:r>
            <a:r>
              <a:rPr lang="nl-NL" i="1" dirty="0" smtClean="0">
                <a:latin typeface="Calibri" pitchFamily="34" charset="0"/>
              </a:rPr>
              <a:t> </a:t>
            </a:r>
            <a:r>
              <a:rPr lang="nl-NL" i="1" dirty="0" err="1" smtClean="0">
                <a:latin typeface="Calibri" pitchFamily="34" charset="0"/>
              </a:rPr>
              <a:t>to</a:t>
            </a:r>
            <a:r>
              <a:rPr lang="nl-NL" i="1" dirty="0" smtClean="0">
                <a:latin typeface="Calibri" pitchFamily="34" charset="0"/>
              </a:rPr>
              <a:t> </a:t>
            </a:r>
            <a:r>
              <a:rPr lang="nl-NL" i="1" dirty="0" err="1" smtClean="0">
                <a:latin typeface="Calibri" pitchFamily="34" charset="0"/>
              </a:rPr>
              <a:t>Learn</a:t>
            </a:r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312223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TMI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sz="3200" i="1" dirty="0" smtClean="0">
                <a:latin typeface="Calibri" pitchFamily="34" charset="0"/>
              </a:rPr>
              <a:t>Too </a:t>
            </a:r>
            <a:r>
              <a:rPr lang="nl-NL" sz="3200" i="1" dirty="0" err="1" smtClean="0">
                <a:latin typeface="Calibri" pitchFamily="34" charset="0"/>
              </a:rPr>
              <a:t>much</a:t>
            </a:r>
            <a:r>
              <a:rPr lang="nl-NL" sz="3200" i="1" dirty="0" smtClean="0">
                <a:latin typeface="Calibri" pitchFamily="34" charset="0"/>
              </a:rPr>
              <a:t> information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sz="3200" i="1" dirty="0" smtClean="0">
                <a:latin typeface="Calibri" pitchFamily="34" charset="0"/>
              </a:rPr>
              <a:t>Too </a:t>
            </a:r>
            <a:r>
              <a:rPr lang="nl-NL" sz="3200" i="1" dirty="0" err="1" smtClean="0">
                <a:latin typeface="Calibri" pitchFamily="34" charset="0"/>
              </a:rPr>
              <a:t>much</a:t>
            </a:r>
            <a:r>
              <a:rPr lang="nl-NL" sz="3200" i="1" dirty="0" smtClean="0">
                <a:latin typeface="Calibri" pitchFamily="34" charset="0"/>
              </a:rPr>
              <a:t> </a:t>
            </a:r>
            <a:r>
              <a:rPr lang="nl-NL" sz="3200" i="1" dirty="0" err="1" smtClean="0">
                <a:latin typeface="Calibri" pitchFamily="34" charset="0"/>
              </a:rPr>
              <a:t>instruction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sz="3200" i="1" dirty="0" smtClean="0">
                <a:latin typeface="Calibri" pitchFamily="34" charset="0"/>
              </a:rPr>
              <a:t>Too </a:t>
            </a:r>
            <a:r>
              <a:rPr lang="nl-NL" sz="3200" i="1" dirty="0" err="1" smtClean="0">
                <a:latin typeface="Calibri" pitchFamily="34" charset="0"/>
              </a:rPr>
              <a:t>much</a:t>
            </a:r>
            <a:r>
              <a:rPr lang="nl-NL" sz="3200" i="1" dirty="0" smtClean="0">
                <a:latin typeface="Calibri" pitchFamily="34" charset="0"/>
              </a:rPr>
              <a:t> </a:t>
            </a:r>
            <a:r>
              <a:rPr lang="nl-NL" sz="3200" i="1" dirty="0" err="1" smtClean="0">
                <a:latin typeface="Calibri" pitchFamily="34" charset="0"/>
              </a:rPr>
              <a:t>interruptions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sz="3200" i="1" dirty="0" smtClean="0">
                <a:latin typeface="Calibri" pitchFamily="34" charset="0"/>
              </a:rPr>
              <a:t>Too </a:t>
            </a:r>
            <a:r>
              <a:rPr lang="nl-NL" sz="3200" i="1" dirty="0" err="1" smtClean="0">
                <a:latin typeface="Calibri" pitchFamily="34" charset="0"/>
              </a:rPr>
              <a:t>much</a:t>
            </a:r>
            <a:r>
              <a:rPr lang="nl-NL" sz="3200" i="1" dirty="0" smtClean="0">
                <a:latin typeface="Calibri" pitchFamily="34" charset="0"/>
              </a:rPr>
              <a:t> </a:t>
            </a:r>
            <a:r>
              <a:rPr lang="nl-NL" sz="3200" i="1" dirty="0" err="1" smtClean="0">
                <a:latin typeface="Calibri" pitchFamily="34" charset="0"/>
              </a:rPr>
              <a:t>interventions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Drie stappen: </a:t>
            </a:r>
            <a:r>
              <a:rPr lang="nl-NL" sz="3200" dirty="0" err="1" smtClean="0">
                <a:latin typeface="Calibri" pitchFamily="34" charset="0"/>
              </a:rPr>
              <a:t>Think</a:t>
            </a:r>
            <a:r>
              <a:rPr lang="nl-NL" sz="3200" dirty="0" smtClean="0">
                <a:latin typeface="Calibri" pitchFamily="34" charset="0"/>
              </a:rPr>
              <a:t> - Make - </a:t>
            </a:r>
            <a:r>
              <a:rPr lang="nl-NL" sz="3200" dirty="0" err="1" smtClean="0">
                <a:latin typeface="Calibri" pitchFamily="34" charset="0"/>
              </a:rPr>
              <a:t>Improve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i="1" dirty="0" smtClean="0">
                <a:latin typeface="Calibri" pitchFamily="34" charset="0"/>
              </a:rPr>
              <a:t>“Niet praten maar doen”</a:t>
            </a:r>
            <a:endParaRPr lang="nl-NL" sz="3200" i="1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72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Op de lerarenopleiding…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622804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Studenten </a:t>
            </a:r>
            <a:r>
              <a:rPr lang="nl-NL" sz="3200" i="1" dirty="0" smtClean="0">
                <a:latin typeface="Calibri" pitchFamily="34" charset="0"/>
              </a:rPr>
              <a:t>leraar Techniek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Niet altijd </a:t>
            </a:r>
            <a:r>
              <a:rPr lang="nl-NL" sz="3200" dirty="0" err="1" smtClean="0">
                <a:latin typeface="Calibri" pitchFamily="34" charset="0"/>
              </a:rPr>
              <a:t>ict</a:t>
            </a:r>
            <a:r>
              <a:rPr lang="nl-NL" sz="3200" dirty="0" smtClean="0">
                <a:latin typeface="Calibri" pitchFamily="34" charset="0"/>
              </a:rPr>
              <a:t>-kennis en -vaardigheden voorhanden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Grote variatie in beginsituatie en voorkennis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Gaan er blanco in</a:t>
            </a:r>
          </a:p>
          <a:p>
            <a:pPr marL="0" indent="0" eaLnBrk="1" hangingPunct="1">
              <a:buNone/>
            </a:pPr>
            <a:endParaRPr lang="nl-NL" sz="3200" dirty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i="1" dirty="0" smtClean="0">
                <a:latin typeface="Calibri" pitchFamily="34" charset="0"/>
              </a:rPr>
              <a:t>Video: impressie van de bijeenkomsten…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Constructive alignment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130361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Gemotiveerde leerling</a:t>
            </a:r>
          </a:p>
          <a:p>
            <a:pPr eaLnBrk="1" hangingPunct="1"/>
            <a:r>
              <a:rPr lang="nl-NL" sz="3200" i="1" dirty="0" err="1" smtClean="0">
                <a:latin typeface="Calibri" pitchFamily="34" charset="0"/>
              </a:rPr>
              <a:t>Deep</a:t>
            </a:r>
            <a:r>
              <a:rPr lang="nl-NL" sz="3200" dirty="0" smtClean="0">
                <a:latin typeface="Calibri" pitchFamily="34" charset="0"/>
              </a:rPr>
              <a:t> en </a:t>
            </a:r>
            <a:r>
              <a:rPr lang="nl-NL" sz="3200" i="1" dirty="0" err="1" smtClean="0">
                <a:latin typeface="Calibri" pitchFamily="34" charset="0"/>
              </a:rPr>
              <a:t>surface</a:t>
            </a:r>
            <a:r>
              <a:rPr lang="nl-NL" sz="3200" dirty="0" smtClean="0">
                <a:latin typeface="Calibri" pitchFamily="34" charset="0"/>
              </a:rPr>
              <a:t> </a:t>
            </a:r>
            <a:r>
              <a:rPr lang="nl-NL" sz="3200" dirty="0" err="1" smtClean="0">
                <a:latin typeface="Calibri" pitchFamily="34" charset="0"/>
              </a:rPr>
              <a:t>learner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Formuleren van de opdracht essentieel!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Geen </a:t>
            </a:r>
            <a:r>
              <a:rPr lang="nl-NL" sz="3200" i="1" dirty="0" err="1" smtClean="0">
                <a:latin typeface="Calibri" pitchFamily="34" charset="0"/>
              </a:rPr>
              <a:t>shortcut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Geen hobbyisme, niet knutselen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1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Didactiek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721292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Weinig sturing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Losse en indirecte sturing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Benchmarking</a:t>
            </a:r>
          </a:p>
          <a:p>
            <a:pPr eaLnBrk="1" hangingPunct="1"/>
            <a:r>
              <a:rPr lang="nl-NL" sz="3200" dirty="0" err="1" smtClean="0">
                <a:latin typeface="Calibri" pitchFamily="34" charset="0"/>
              </a:rPr>
              <a:t>Scaffolding</a:t>
            </a:r>
            <a:r>
              <a:rPr lang="nl-NL" sz="3200" dirty="0" smtClean="0">
                <a:latin typeface="Calibri" pitchFamily="34" charset="0"/>
              </a:rPr>
              <a:t> en </a:t>
            </a:r>
            <a:r>
              <a:rPr lang="nl-NL" sz="3200" dirty="0" err="1" smtClean="0">
                <a:latin typeface="Calibri" pitchFamily="34" charset="0"/>
              </a:rPr>
              <a:t>prompting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Voorbeeld en non-voorbeeld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Hoge eisen stellen aan </a:t>
            </a:r>
            <a:r>
              <a:rPr lang="nl-NL" sz="3200" dirty="0" smtClean="0">
                <a:latin typeface="Calibri" pitchFamily="34" charset="0"/>
              </a:rPr>
              <a:t>eindproduct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G</a:t>
            </a:r>
            <a:r>
              <a:rPr lang="nl-NL" sz="3200" dirty="0" smtClean="0">
                <a:latin typeface="Calibri" pitchFamily="34" charset="0"/>
              </a:rPr>
              <a:t>ericht </a:t>
            </a:r>
            <a:r>
              <a:rPr lang="nl-NL" sz="3200" dirty="0" smtClean="0">
                <a:latin typeface="Calibri" pitchFamily="34" charset="0"/>
              </a:rPr>
              <a:t>op </a:t>
            </a:r>
            <a:r>
              <a:rPr lang="nl-NL" sz="3200" dirty="0" smtClean="0">
                <a:latin typeface="Calibri" pitchFamily="34" charset="0"/>
              </a:rPr>
              <a:t>kennisconstructie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51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Opdracht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016758"/>
          </a:xfrm>
        </p:spPr>
        <p:txBody>
          <a:bodyPr/>
          <a:lstStyle/>
          <a:p>
            <a:r>
              <a:rPr lang="nl-NL" sz="3200" dirty="0" smtClean="0">
                <a:latin typeface="Calibri" panose="020F0502020204030204" pitchFamily="34" charset="0"/>
              </a:rPr>
              <a:t>Realiseer </a:t>
            </a:r>
            <a:r>
              <a:rPr lang="nl-NL" sz="3200" dirty="0">
                <a:latin typeface="Calibri" panose="020F0502020204030204" pitchFamily="34" charset="0"/>
              </a:rPr>
              <a:t>een mediacenter voor </a:t>
            </a:r>
            <a:r>
              <a:rPr lang="nl-NL" sz="3200" dirty="0" err="1">
                <a:latin typeface="Calibri" panose="020F0502020204030204" pitchFamily="34" charset="0"/>
              </a:rPr>
              <a:t>streamen</a:t>
            </a:r>
            <a:r>
              <a:rPr lang="nl-NL" sz="3200" dirty="0">
                <a:latin typeface="Calibri" panose="020F0502020204030204" pitchFamily="34" charset="0"/>
              </a:rPr>
              <a:t> van </a:t>
            </a:r>
            <a:r>
              <a:rPr lang="nl-NL" sz="3200" dirty="0" err="1">
                <a:latin typeface="Calibri" panose="020F0502020204030204" pitchFamily="34" charset="0"/>
              </a:rPr>
              <a:t>hd</a:t>
            </a:r>
            <a:r>
              <a:rPr lang="nl-NL" sz="3200" dirty="0">
                <a:latin typeface="Calibri" panose="020F0502020204030204" pitchFamily="34" charset="0"/>
              </a:rPr>
              <a:t>-video met een Raspberry Pi.</a:t>
            </a:r>
          </a:p>
          <a:p>
            <a:r>
              <a:rPr lang="nl-NL" sz="3200" dirty="0">
                <a:latin typeface="Calibri" panose="020F0502020204030204" pitchFamily="34" charset="0"/>
              </a:rPr>
              <a:t>Realiseer nóg een ontwerp, vrij te kiezen.</a:t>
            </a:r>
          </a:p>
          <a:p>
            <a:r>
              <a:rPr lang="nl-NL" sz="3200" dirty="0">
                <a:latin typeface="Calibri" panose="020F0502020204030204" pitchFamily="34" charset="0"/>
              </a:rPr>
              <a:t>Maak een video van de uitwerking van je opdracht. Geef die terug aan de community.</a:t>
            </a:r>
          </a:p>
          <a:p>
            <a:r>
              <a:rPr lang="nl-NL" sz="3200" dirty="0">
                <a:latin typeface="Calibri" panose="020F0502020204030204" pitchFamily="34" charset="0"/>
              </a:rPr>
              <a:t>Geef een presentatie over je gerealiseerde systemen.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38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1820"/>
            <a:ext cx="8198296" cy="1077218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Maakonderwijs voor deze doelgroep?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556792"/>
            <a:ext cx="8382000" cy="6254020"/>
          </a:xfrm>
        </p:spPr>
        <p:txBody>
          <a:bodyPr/>
          <a:lstStyle/>
          <a:p>
            <a:pPr eaLnBrk="1" hangingPunct="1"/>
            <a:r>
              <a:rPr lang="nl-NL" sz="2600" dirty="0">
                <a:latin typeface="Calibri" pitchFamily="34" charset="0"/>
              </a:rPr>
              <a:t>z</a:t>
            </a:r>
            <a:r>
              <a:rPr lang="nl-NL" sz="2600" dirty="0" smtClean="0">
                <a:latin typeface="Calibri" pitchFamily="34" charset="0"/>
              </a:rPr>
              <a:t>oeken </a:t>
            </a:r>
            <a:r>
              <a:rPr lang="nl-NL" sz="2600" dirty="0">
                <a:latin typeface="Calibri" pitchFamily="34" charset="0"/>
              </a:rPr>
              <a:t>en vastleggen van zoekresultaten;</a:t>
            </a:r>
          </a:p>
          <a:p>
            <a:pPr eaLnBrk="1" hangingPunct="1"/>
            <a:r>
              <a:rPr lang="nl-NL" sz="2600" dirty="0">
                <a:latin typeface="Calibri" pitchFamily="34" charset="0"/>
              </a:rPr>
              <a:t>o</a:t>
            </a:r>
            <a:r>
              <a:rPr lang="nl-NL" sz="2600" dirty="0" smtClean="0">
                <a:latin typeface="Calibri" pitchFamily="34" charset="0"/>
              </a:rPr>
              <a:t>p </a:t>
            </a:r>
            <a:r>
              <a:rPr lang="nl-NL" sz="2600" dirty="0">
                <a:latin typeface="Calibri" pitchFamily="34" charset="0"/>
              </a:rPr>
              <a:t>waarde schatten van informatie;</a:t>
            </a:r>
          </a:p>
          <a:p>
            <a:pPr eaLnBrk="1" hangingPunct="1"/>
            <a:r>
              <a:rPr lang="nl-NL" sz="2600" dirty="0">
                <a:latin typeface="Calibri" pitchFamily="34" charset="0"/>
              </a:rPr>
              <a:t>w</a:t>
            </a:r>
            <a:r>
              <a:rPr lang="nl-NL" sz="2600" dirty="0" smtClean="0">
                <a:latin typeface="Calibri" pitchFamily="34" charset="0"/>
              </a:rPr>
              <a:t>erken </a:t>
            </a:r>
            <a:r>
              <a:rPr lang="nl-NL" sz="2600" dirty="0">
                <a:latin typeface="Calibri" pitchFamily="34" charset="0"/>
              </a:rPr>
              <a:t>in een community: halen en brengen;</a:t>
            </a:r>
          </a:p>
          <a:p>
            <a:pPr lvl="0"/>
            <a:r>
              <a:rPr lang="nl-NL" sz="2600" dirty="0">
                <a:latin typeface="Calibri" pitchFamily="34" charset="0"/>
              </a:rPr>
              <a:t>te realiseren zonder programmeerervaring;</a:t>
            </a:r>
          </a:p>
          <a:p>
            <a:pPr lvl="0"/>
            <a:r>
              <a:rPr lang="nl-NL" sz="2600" dirty="0">
                <a:latin typeface="Calibri" pitchFamily="34" charset="0"/>
              </a:rPr>
              <a:t>kan leiden tot (min of meer) spectaculaire resultaten;</a:t>
            </a:r>
          </a:p>
          <a:p>
            <a:pPr lvl="0"/>
            <a:r>
              <a:rPr lang="nl-NL" sz="2600" dirty="0" smtClean="0">
                <a:latin typeface="Calibri" pitchFamily="34" charset="0"/>
              </a:rPr>
              <a:t>state-of-the-art technologie is spannend;</a:t>
            </a:r>
            <a:endParaRPr lang="nl-NL" sz="2600" dirty="0">
              <a:latin typeface="Calibri" pitchFamily="34" charset="0"/>
            </a:endParaRPr>
          </a:p>
          <a:p>
            <a:pPr lvl="0"/>
            <a:r>
              <a:rPr lang="nl-NL" sz="2600" dirty="0">
                <a:latin typeface="Calibri" pitchFamily="34" charset="0"/>
              </a:rPr>
              <a:t>s</a:t>
            </a:r>
            <a:r>
              <a:rPr lang="nl-NL" sz="2600" dirty="0" smtClean="0">
                <a:latin typeface="Calibri" pitchFamily="34" charset="0"/>
              </a:rPr>
              <a:t>peelt </a:t>
            </a:r>
            <a:r>
              <a:rPr lang="nl-NL" sz="2600" dirty="0">
                <a:latin typeface="Calibri" pitchFamily="34" charset="0"/>
              </a:rPr>
              <a:t>in op bewegingen als </a:t>
            </a:r>
            <a:r>
              <a:rPr lang="nl-NL" sz="2600" dirty="0" err="1">
                <a:latin typeface="Calibri" pitchFamily="34" charset="0"/>
              </a:rPr>
              <a:t>IoT</a:t>
            </a:r>
            <a:r>
              <a:rPr lang="nl-NL" sz="2600" dirty="0">
                <a:latin typeface="Calibri" pitchFamily="34" charset="0"/>
              </a:rPr>
              <a:t>, DIY en maakonderwijs;</a:t>
            </a:r>
          </a:p>
          <a:p>
            <a:pPr lvl="0"/>
            <a:r>
              <a:rPr lang="nl-NL" sz="2600" dirty="0">
                <a:latin typeface="Calibri" pitchFamily="34" charset="0"/>
              </a:rPr>
              <a:t>gebaseerd op gedeelde bronnen van ‘medetechneuten’;</a:t>
            </a:r>
          </a:p>
          <a:p>
            <a:pPr lvl="0"/>
            <a:r>
              <a:rPr lang="nl-NL" sz="2600" dirty="0">
                <a:latin typeface="Calibri" pitchFamily="34" charset="0"/>
              </a:rPr>
              <a:t>h</a:t>
            </a:r>
            <a:r>
              <a:rPr lang="nl-NL" sz="2600" dirty="0" smtClean="0">
                <a:latin typeface="Calibri" pitchFamily="34" charset="0"/>
              </a:rPr>
              <a:t>oog </a:t>
            </a:r>
            <a:r>
              <a:rPr lang="nl-NL" sz="2600" dirty="0">
                <a:latin typeface="Calibri" pitchFamily="34" charset="0"/>
              </a:rPr>
              <a:t>succesgehalte, ook voor beginners</a:t>
            </a:r>
            <a:r>
              <a:rPr lang="nl-NL" sz="2600" dirty="0" smtClean="0">
                <a:latin typeface="Calibri" pitchFamily="34" charset="0"/>
              </a:rPr>
              <a:t>;</a:t>
            </a:r>
          </a:p>
          <a:p>
            <a:pPr lvl="0"/>
            <a:r>
              <a:rPr lang="nl-NL" sz="2600" dirty="0">
                <a:latin typeface="Calibri" pitchFamily="34" charset="0"/>
              </a:rPr>
              <a:t>k</a:t>
            </a:r>
            <a:r>
              <a:rPr lang="nl-NL" sz="2600" dirty="0" smtClean="0">
                <a:latin typeface="Calibri" pitchFamily="34" charset="0"/>
              </a:rPr>
              <a:t>ennismaking met ‘ongestructureerde’ opdracht;</a:t>
            </a:r>
            <a:endParaRPr lang="nl-NL" sz="2600" dirty="0">
              <a:latin typeface="Calibri" pitchFamily="34" charset="0"/>
            </a:endParaRPr>
          </a:p>
          <a:p>
            <a:pPr lvl="0"/>
            <a:r>
              <a:rPr lang="nl-NL" sz="2600" dirty="0">
                <a:latin typeface="Calibri" pitchFamily="34" charset="0"/>
              </a:rPr>
              <a:t>s</a:t>
            </a:r>
            <a:r>
              <a:rPr lang="nl-NL" sz="2600" dirty="0" smtClean="0">
                <a:latin typeface="Calibri" pitchFamily="34" charset="0"/>
              </a:rPr>
              <a:t>teile </a:t>
            </a:r>
            <a:r>
              <a:rPr lang="nl-NL" sz="2600" dirty="0">
                <a:latin typeface="Calibri" pitchFamily="34" charset="0"/>
              </a:rPr>
              <a:t>leercurve.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nl-NL" sz="2600" dirty="0" smtClean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nl-NL" sz="2600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27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</a:t>
            </a:r>
            <a:r>
              <a:rPr lang="nl-NL" dirty="0" smtClean="0">
                <a:latin typeface="Calibri" pitchFamily="34" charset="0"/>
              </a:rPr>
              <a:t>     </a:t>
            </a:r>
            <a:r>
              <a:rPr lang="nl-NL" dirty="0" smtClean="0">
                <a:latin typeface="Calibri" pitchFamily="34" charset="0"/>
              </a:rPr>
              <a:t>                   ?</a:t>
            </a:r>
            <a:endParaRPr lang="nl-NL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4721292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Echte high </a:t>
            </a:r>
            <a:r>
              <a:rPr lang="nl-NL" sz="3200" dirty="0" err="1" smtClean="0">
                <a:latin typeface="Calibri" pitchFamily="34" charset="0"/>
              </a:rPr>
              <a:t>tech</a:t>
            </a:r>
            <a:r>
              <a:rPr lang="nl-NL" sz="3200" dirty="0" smtClean="0">
                <a:latin typeface="Calibri" pitchFamily="34" charset="0"/>
              </a:rPr>
              <a:t> (en geen speelgoed)</a:t>
            </a:r>
            <a:endParaRPr lang="nl-NL" sz="3200" dirty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itchFamily="34" charset="0"/>
              </a:rPr>
              <a:t>Gewaardeerd door vakgenoten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Grote </a:t>
            </a:r>
            <a:r>
              <a:rPr lang="nl-NL" sz="3200" dirty="0">
                <a:latin typeface="Calibri" pitchFamily="34" charset="0"/>
              </a:rPr>
              <a:t>community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Aansprekende projecten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Wordt </a:t>
            </a:r>
            <a:r>
              <a:rPr lang="nl-NL" sz="3200" dirty="0">
                <a:latin typeface="Calibri" pitchFamily="34" charset="0"/>
              </a:rPr>
              <a:t>verder ontwikkeld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3200" dirty="0">
                <a:latin typeface="Calibri" pitchFamily="34" charset="0"/>
              </a:rPr>
              <a:t>Een blijvertje</a:t>
            </a:r>
            <a:r>
              <a:rPr lang="nl-NL" sz="3200" dirty="0" smtClean="0">
                <a:latin typeface="Calibri" pitchFamily="34" charset="0"/>
              </a:rPr>
              <a:t>…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nl-NL" sz="3200" dirty="0" smtClean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nl-NL" sz="3200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28</a:t>
            </a:fld>
            <a:endParaRPr lang="en-US" smtClean="0">
              <a:solidFill>
                <a:srgbClr val="AAFFF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864096" cy="96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3599"/>
            <a:ext cx="858391" cy="8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Oplevering en beoordelingseisen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2014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De </a:t>
            </a:r>
            <a:r>
              <a:rPr lang="nl-NL" sz="2000" dirty="0">
                <a:latin typeface="Calibri" panose="020F0502020204030204" pitchFamily="34" charset="0"/>
              </a:rPr>
              <a:t>presentatie van het </a:t>
            </a:r>
            <a:r>
              <a:rPr lang="nl-NL" sz="2000" dirty="0" err="1">
                <a:latin typeface="Calibri" panose="020F0502020204030204" pitchFamily="34" charset="0"/>
              </a:rPr>
              <a:t>embedded</a:t>
            </a:r>
            <a:r>
              <a:rPr lang="nl-NL" sz="2000" dirty="0">
                <a:latin typeface="Calibri" panose="020F0502020204030204" pitchFamily="34" charset="0"/>
              </a:rPr>
              <a:t> system wordt gehouden tijdens bijeenkomst 5 van de cursus.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Er </a:t>
            </a:r>
            <a:r>
              <a:rPr lang="nl-NL" sz="2000" dirty="0">
                <a:latin typeface="Calibri" panose="020F0502020204030204" pitchFamily="34" charset="0"/>
              </a:rPr>
              <a:t>wordt een werkend systeem gepresenteerd.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Je bespreekt globaal de werking en demonstreert het systeem.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Je </a:t>
            </a:r>
            <a:r>
              <a:rPr lang="nl-NL" sz="2000" dirty="0">
                <a:latin typeface="Calibri" panose="020F0502020204030204" pitchFamily="34" charset="0"/>
              </a:rPr>
              <a:t>zoomt in op één specifiek probleem dat lastig was c.q. veel tijd heeft gekost. Geef aan hoe je het uiteindelijk hebt opgelost.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Er </a:t>
            </a:r>
            <a:r>
              <a:rPr lang="nl-NL" sz="2000" dirty="0">
                <a:latin typeface="Calibri" panose="020F0502020204030204" pitchFamily="34" charset="0"/>
              </a:rPr>
              <a:t>is een video van ‘the making of’. Die wordt vertoond tijdens de presentatie.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Deze </a:t>
            </a:r>
            <a:r>
              <a:rPr lang="nl-NL" sz="2000" dirty="0">
                <a:latin typeface="Calibri" panose="020F0502020204030204" pitchFamily="34" charset="0"/>
              </a:rPr>
              <a:t>video wordt ‘teruggegeven’ aan de ‘community’. Upload de video op een relevant platform (youtube.com; instructables.com; digischool.nl). Laat dat zien.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Je </a:t>
            </a:r>
            <a:r>
              <a:rPr lang="nl-NL" sz="2000" dirty="0">
                <a:latin typeface="Calibri" panose="020F0502020204030204" pitchFamily="34" charset="0"/>
              </a:rPr>
              <a:t>bent in staat om werking en eigenschappen van het systeem toe te lichten en vragen te beantwoorden.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>
                <a:latin typeface="Calibri" panose="020F0502020204030204" pitchFamily="34" charset="0"/>
              </a:rPr>
              <a:t>En</a:t>
            </a:r>
            <a:r>
              <a:rPr lang="nl-NL" sz="2000" dirty="0">
                <a:latin typeface="Calibri" panose="020F0502020204030204" pitchFamily="34" charset="0"/>
              </a:rPr>
              <a:t> </a:t>
            </a:r>
            <a:r>
              <a:rPr lang="nl-NL" sz="2000" i="1" dirty="0">
                <a:latin typeface="Calibri" panose="020F0502020204030204" pitchFamily="34" charset="0"/>
              </a:rPr>
              <a:t>extra</a:t>
            </a:r>
            <a:r>
              <a:rPr lang="nl-NL" sz="2000" dirty="0">
                <a:latin typeface="Calibri" panose="020F0502020204030204" pitchFamily="34" charset="0"/>
              </a:rPr>
              <a:t>: laat het systeem aan je leerlingen en je collega’s zien</a:t>
            </a:r>
            <a:r>
              <a:rPr lang="nl-NL" sz="2000" dirty="0" smtClean="0">
                <a:latin typeface="Calibri" panose="020F0502020204030204" pitchFamily="34" charset="0"/>
              </a:rPr>
              <a:t>!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nl-NL" sz="2000" dirty="0" smtClean="0">
              <a:latin typeface="Calibri" panose="020F0502020204030204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5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maken in techniekonderwijs?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89084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nl-NL" sz="3200" dirty="0" smtClean="0">
                <a:latin typeface="Calibri" pitchFamily="34" charset="0"/>
              </a:rPr>
              <a:t>Vanuit Cognitief leerperspectief: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 smtClean="0">
                <a:latin typeface="Calibri" pitchFamily="34" charset="0"/>
              </a:rPr>
              <a:t>ontwikkelen van procedureel werken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 smtClean="0">
                <a:latin typeface="Calibri" pitchFamily="34" charset="0"/>
              </a:rPr>
              <a:t>hogere orde denkvaardigheden (schematiseren, synthetiseren, ordenen, relateren)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z</a:t>
            </a:r>
            <a:r>
              <a:rPr lang="nl-NL" dirty="0" smtClean="0">
                <a:latin typeface="Calibri" pitchFamily="34" charset="0"/>
              </a:rPr>
              <a:t>icht op technocratische samenleving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o</a:t>
            </a:r>
            <a:r>
              <a:rPr lang="nl-NL" dirty="0" smtClean="0">
                <a:latin typeface="Calibri" pitchFamily="34" charset="0"/>
              </a:rPr>
              <a:t>p waarde schatten van praktische kennis</a:t>
            </a:r>
          </a:p>
          <a:p>
            <a:pPr marL="514350" indent="-514350" eaLnBrk="1" hangingPunct="1">
              <a:buFont typeface="+mj-lt"/>
              <a:buAutoNum type="arabicPeriod" startAt="2"/>
            </a:pPr>
            <a:r>
              <a:rPr lang="nl-NL" sz="3200" dirty="0" smtClean="0">
                <a:latin typeface="Calibri" pitchFamily="34" charset="0"/>
              </a:rPr>
              <a:t>Affectief: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e</a:t>
            </a:r>
            <a:r>
              <a:rPr lang="nl-NL" dirty="0" smtClean="0">
                <a:latin typeface="Calibri" pitchFamily="34" charset="0"/>
              </a:rPr>
              <a:t>rvaren van persoonlijke vervulling, trots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c</a:t>
            </a:r>
            <a:r>
              <a:rPr lang="nl-NL" dirty="0" smtClean="0">
                <a:latin typeface="Calibri" pitchFamily="34" charset="0"/>
              </a:rPr>
              <a:t>reativiteit, zelfvertrouwen, gevoel van waardering</a:t>
            </a: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6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Beoordeling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425827"/>
          </a:xfrm>
        </p:spPr>
        <p:txBody>
          <a:bodyPr/>
          <a:lstStyle/>
          <a:p>
            <a:r>
              <a:rPr lang="nl-NL" sz="3200" dirty="0" smtClean="0">
                <a:latin typeface="Calibri" panose="020F0502020204030204" pitchFamily="34" charset="0"/>
              </a:rPr>
              <a:t>Holistisch </a:t>
            </a:r>
            <a:r>
              <a:rPr lang="nl-NL" sz="3200" dirty="0">
                <a:latin typeface="Calibri" panose="020F0502020204030204" pitchFamily="34" charset="0"/>
              </a:rPr>
              <a:t>van aard, op basis van de hierboven genoemde eisen</a:t>
            </a:r>
            <a:r>
              <a:rPr lang="nl-NL" sz="3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nl-NL" sz="3200" dirty="0" smtClean="0">
                <a:latin typeface="Calibri" panose="020F0502020204030204" pitchFamily="34" charset="0"/>
              </a:rPr>
              <a:t>Geen complexiteit, niveau en eisen formuleren.</a:t>
            </a:r>
            <a:endParaRPr lang="nl-NL" sz="3200" dirty="0">
              <a:latin typeface="Calibri" panose="020F0502020204030204" pitchFamily="34" charset="0"/>
            </a:endParaRPr>
          </a:p>
          <a:p>
            <a:r>
              <a:rPr lang="nl-NL" sz="3200" dirty="0" smtClean="0">
                <a:latin typeface="Calibri" panose="020F0502020204030204" pitchFamily="34" charset="0"/>
              </a:rPr>
              <a:t>In </a:t>
            </a:r>
            <a:r>
              <a:rPr lang="nl-NL" sz="3200" dirty="0">
                <a:latin typeface="Calibri" panose="020F0502020204030204" pitchFamily="34" charset="0"/>
              </a:rPr>
              <a:t>handen van de docent.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i="1" dirty="0" smtClean="0">
                <a:latin typeface="Calibri" pitchFamily="34" charset="0"/>
              </a:rPr>
              <a:t>Vraag: hoe kan een beoordelingsmatrix of rubric het leerproces beïnvloeden?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01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Aandachtspunten of risico’s?</a:t>
            </a:r>
            <a:endParaRPr lang="nl-NL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213735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Behoud van</a:t>
            </a:r>
            <a:r>
              <a:rPr lang="nl-NL" sz="3200" dirty="0" smtClean="0">
                <a:latin typeface="Calibri" pitchFamily="34" charset="0"/>
              </a:rPr>
              <a:t> gecodificeerde techniekkennis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Opdrachtomschrijving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Toetsing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Afstand tot ‘echte’ techniek door te werken met ‘afgeleiden’</a:t>
            </a: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eaLnBrk="1" hangingPunct="1"/>
            <a:r>
              <a:rPr lang="nl-NL" sz="3200" i="1" dirty="0" smtClean="0">
                <a:latin typeface="Calibri" pitchFamily="34" charset="0"/>
              </a:rPr>
              <a:t>Wat leer je nu écht?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95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Vraag…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9484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3200" i="1" dirty="0" smtClean="0">
                <a:latin typeface="Calibri" pitchFamily="34" charset="0"/>
              </a:rPr>
              <a:t>Is deze opdracht zinvol voor jouw </a:t>
            </a:r>
            <a:r>
              <a:rPr lang="nl-NL" sz="3200" i="1" dirty="0" smtClean="0">
                <a:latin typeface="Calibri" pitchFamily="34" charset="0"/>
              </a:rPr>
              <a:t>onderwijs</a:t>
            </a:r>
            <a:r>
              <a:rPr lang="nl-NL" sz="3200" i="1" dirty="0" smtClean="0">
                <a:latin typeface="Calibri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nl-NL" sz="3200" i="1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nl-NL" sz="3200" i="1" dirty="0" smtClean="0">
                <a:latin typeface="Calibri" pitchFamily="34" charset="0"/>
              </a:rPr>
              <a:t>Wat zou je anders doen?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i="1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32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Vraag…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8500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3200" i="1" dirty="0" smtClean="0">
                <a:latin typeface="Calibri" pitchFamily="34" charset="0"/>
              </a:rPr>
              <a:t>Hoe krijg je de minder geïnteresseerde leerling hierin mee?</a:t>
            </a:r>
          </a:p>
          <a:p>
            <a:pPr eaLnBrk="1" hangingPunct="1"/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i="1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33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Didactiek - aanpak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484784"/>
            <a:ext cx="8382000" cy="509062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dirty="0" smtClean="0">
                <a:latin typeface="Calibri" pitchFamily="34" charset="0"/>
              </a:rPr>
              <a:t>Learning </a:t>
            </a:r>
            <a:r>
              <a:rPr lang="nl-NL" dirty="0" err="1">
                <a:latin typeface="Calibri" pitchFamily="34" charset="0"/>
              </a:rPr>
              <a:t>by</a:t>
            </a:r>
            <a:r>
              <a:rPr lang="nl-NL" dirty="0">
                <a:latin typeface="Calibri" pitchFamily="34" charset="0"/>
              </a:rPr>
              <a:t> </a:t>
            </a:r>
            <a:r>
              <a:rPr lang="nl-NL" dirty="0" err="1">
                <a:latin typeface="Calibri" pitchFamily="34" charset="0"/>
              </a:rPr>
              <a:t>doing</a:t>
            </a:r>
            <a:r>
              <a:rPr lang="nl-NL" dirty="0">
                <a:latin typeface="Calibri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Bekijk technologie als materiaal om dingen mee te maken.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Het moet leuk zijn.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Leren </a:t>
            </a:r>
            <a:r>
              <a:rPr lang="nl-NL" dirty="0" err="1">
                <a:latin typeface="Calibri" pitchFamily="34" charset="0"/>
              </a:rPr>
              <a:t>leren</a:t>
            </a:r>
            <a:r>
              <a:rPr lang="nl-NL" dirty="0">
                <a:latin typeface="Calibri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Tijd nemen.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Maak fouten!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Doe mee als docent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latin typeface="Calibri" pitchFamily="34" charset="0"/>
              </a:rPr>
              <a:t>Maak gebruik van de digitale wereld</a:t>
            </a:r>
          </a:p>
          <a:p>
            <a:pPr marL="0" indent="0" eaLnBrk="1" hangingPunct="1">
              <a:buNone/>
            </a:pPr>
            <a:r>
              <a:rPr lang="nl-NL" sz="2400" i="1" dirty="0">
                <a:latin typeface="Calibri" pitchFamily="34" charset="0"/>
              </a:rPr>
              <a:t>Bron: </a:t>
            </a:r>
            <a:r>
              <a:rPr lang="nl-NL" sz="2400" i="1" dirty="0" err="1" smtClean="0">
                <a:latin typeface="Calibri" pitchFamily="34" charset="0"/>
              </a:rPr>
              <a:t>Martinez</a:t>
            </a:r>
            <a:r>
              <a:rPr lang="nl-NL" sz="2400" i="1" dirty="0" smtClean="0">
                <a:latin typeface="Calibri" pitchFamily="34" charset="0"/>
              </a:rPr>
              <a:t> </a:t>
            </a:r>
            <a:r>
              <a:rPr lang="nl-NL" sz="2400" i="1" dirty="0">
                <a:latin typeface="Calibri" pitchFamily="34" charset="0"/>
              </a:rPr>
              <a:t>&amp; </a:t>
            </a:r>
            <a:r>
              <a:rPr lang="nl-NL" sz="2400" i="1" dirty="0" err="1">
                <a:latin typeface="Calibri" pitchFamily="34" charset="0"/>
              </a:rPr>
              <a:t>Stager</a:t>
            </a:r>
            <a:r>
              <a:rPr lang="nl-NL" sz="2400" i="1" dirty="0">
                <a:latin typeface="Calibri" pitchFamily="34" charset="0"/>
              </a:rPr>
              <a:t>, 2013, p. 73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34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>
                <a:latin typeface="Calibri" pitchFamily="34" charset="0"/>
              </a:rPr>
              <a:t>Didactiek - </a:t>
            </a:r>
            <a:r>
              <a:rPr lang="nl-NL" dirty="0" smtClean="0">
                <a:latin typeface="Calibri" pitchFamily="34" charset="0"/>
              </a:rPr>
              <a:t>projectomschrijving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484784"/>
            <a:ext cx="8382000" cy="585391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sz="2400" i="1" dirty="0" smtClean="0">
                <a:latin typeface="Calibri" pitchFamily="34" charset="0"/>
              </a:rPr>
              <a:t>Doel </a:t>
            </a:r>
            <a:r>
              <a:rPr lang="nl-NL" sz="2400" i="1" dirty="0">
                <a:latin typeface="Calibri" pitchFamily="34" charset="0"/>
              </a:rPr>
              <a:t>en relevantie</a:t>
            </a:r>
            <a:r>
              <a:rPr lang="nl-NL" sz="2400" dirty="0">
                <a:latin typeface="Calibri" pitchFamily="34" charset="0"/>
              </a:rPr>
              <a:t>: </a:t>
            </a:r>
            <a:r>
              <a:rPr lang="nl-NL" sz="2400" dirty="0" smtClean="0">
                <a:latin typeface="Calibri" pitchFamily="34" charset="0"/>
              </a:rPr>
              <a:t>moet leiden tot investeren </a:t>
            </a:r>
            <a:r>
              <a:rPr lang="nl-NL" sz="2400" dirty="0">
                <a:latin typeface="Calibri" pitchFamily="34" charset="0"/>
              </a:rPr>
              <a:t>van tijd, moeite en </a:t>
            </a:r>
            <a:r>
              <a:rPr lang="nl-NL" sz="2400" dirty="0" smtClean="0">
                <a:latin typeface="Calibri" pitchFamily="34" charset="0"/>
              </a:rPr>
              <a:t>creativiteit.</a:t>
            </a:r>
            <a:endParaRPr lang="nl-NL" sz="2400" dirty="0">
              <a:latin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400" i="1" dirty="0">
                <a:latin typeface="Calibri" pitchFamily="34" charset="0"/>
              </a:rPr>
              <a:t>Tijd</a:t>
            </a:r>
            <a:r>
              <a:rPr lang="nl-NL" sz="2400" dirty="0">
                <a:latin typeface="Calibri" pitchFamily="34" charset="0"/>
              </a:rPr>
              <a:t>: </a:t>
            </a:r>
            <a:r>
              <a:rPr lang="nl-NL" sz="2400" dirty="0" smtClean="0">
                <a:latin typeface="Calibri" pitchFamily="34" charset="0"/>
              </a:rPr>
              <a:t>leerproces </a:t>
            </a:r>
            <a:r>
              <a:rPr lang="nl-NL" sz="2400" dirty="0">
                <a:latin typeface="Calibri" pitchFamily="34" charset="0"/>
              </a:rPr>
              <a:t>doorlopen, </a:t>
            </a:r>
            <a:r>
              <a:rPr lang="nl-NL" sz="2400" dirty="0" smtClean="0">
                <a:latin typeface="Calibri" pitchFamily="34" charset="0"/>
              </a:rPr>
              <a:t>uitproberen</a:t>
            </a:r>
            <a:r>
              <a:rPr lang="nl-NL" sz="2400" dirty="0">
                <a:latin typeface="Calibri" pitchFamily="34" charset="0"/>
              </a:rPr>
              <a:t>, </a:t>
            </a:r>
            <a:r>
              <a:rPr lang="nl-NL" sz="2400" dirty="0" smtClean="0">
                <a:latin typeface="Calibri" pitchFamily="34" charset="0"/>
              </a:rPr>
              <a:t>overleggen</a:t>
            </a:r>
            <a:r>
              <a:rPr lang="nl-NL" sz="2400" dirty="0">
                <a:latin typeface="Calibri" pitchFamily="34" charset="0"/>
              </a:rPr>
              <a:t>, </a:t>
            </a:r>
            <a:r>
              <a:rPr lang="nl-NL" sz="2400" dirty="0" smtClean="0">
                <a:latin typeface="Calibri" pitchFamily="34" charset="0"/>
              </a:rPr>
              <a:t>aanpassen </a:t>
            </a:r>
            <a:r>
              <a:rPr lang="nl-NL" sz="2400" dirty="0">
                <a:latin typeface="Calibri" pitchFamily="34" charset="0"/>
              </a:rPr>
              <a:t>etc.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i="1" dirty="0">
                <a:latin typeface="Calibri" pitchFamily="34" charset="0"/>
              </a:rPr>
              <a:t>Complexiteit</a:t>
            </a:r>
            <a:r>
              <a:rPr lang="nl-NL" sz="2400" dirty="0">
                <a:latin typeface="Calibri" pitchFamily="34" charset="0"/>
              </a:rPr>
              <a:t>: meerdere </a:t>
            </a:r>
            <a:r>
              <a:rPr lang="nl-NL" sz="2400" dirty="0" err="1">
                <a:latin typeface="Calibri" pitchFamily="34" charset="0"/>
              </a:rPr>
              <a:t>onderwerpgebieden</a:t>
            </a:r>
            <a:r>
              <a:rPr lang="nl-NL" sz="2400" dirty="0">
                <a:latin typeface="Calibri" pitchFamily="34" charset="0"/>
              </a:rPr>
              <a:t>, aanspreken van bestaande kennis en expertise.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i="1" dirty="0">
                <a:latin typeface="Calibri" pitchFamily="34" charset="0"/>
              </a:rPr>
              <a:t>Intensiteit</a:t>
            </a:r>
            <a:r>
              <a:rPr lang="nl-NL" sz="2400" dirty="0">
                <a:latin typeface="Calibri" pitchFamily="34" charset="0"/>
              </a:rPr>
              <a:t>: </a:t>
            </a:r>
            <a:r>
              <a:rPr lang="nl-NL" sz="2400" dirty="0" smtClean="0">
                <a:latin typeface="Calibri" pitchFamily="34" charset="0"/>
              </a:rPr>
              <a:t>ergens </a:t>
            </a:r>
            <a:r>
              <a:rPr lang="nl-NL" sz="2400" dirty="0">
                <a:latin typeface="Calibri" pitchFamily="34" charset="0"/>
              </a:rPr>
              <a:t>lang en intensief aan </a:t>
            </a:r>
            <a:r>
              <a:rPr lang="nl-NL" sz="2400" dirty="0" smtClean="0">
                <a:latin typeface="Calibri" pitchFamily="34" charset="0"/>
              </a:rPr>
              <a:t>kunnen werken.</a:t>
            </a:r>
            <a:endParaRPr lang="nl-NL" sz="2400" dirty="0">
              <a:latin typeface="Calibri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400" i="1" dirty="0">
                <a:latin typeface="Calibri" pitchFamily="34" charset="0"/>
              </a:rPr>
              <a:t>Verbinding</a:t>
            </a:r>
            <a:r>
              <a:rPr lang="nl-NL" sz="2400" dirty="0">
                <a:latin typeface="Calibri" pitchFamily="34" charset="0"/>
              </a:rPr>
              <a:t>: samenwerking is een natuurlijk onderdeel van het project.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i="1" dirty="0">
                <a:latin typeface="Calibri" pitchFamily="34" charset="0"/>
              </a:rPr>
              <a:t>Toegang</a:t>
            </a:r>
            <a:r>
              <a:rPr lang="nl-NL" sz="2400" dirty="0">
                <a:latin typeface="Calibri" pitchFamily="34" charset="0"/>
              </a:rPr>
              <a:t>: </a:t>
            </a:r>
            <a:r>
              <a:rPr lang="nl-NL" sz="2400" dirty="0" smtClean="0">
                <a:latin typeface="Calibri" pitchFamily="34" charset="0"/>
              </a:rPr>
              <a:t>materialen </a:t>
            </a:r>
            <a:r>
              <a:rPr lang="nl-NL" sz="2400" dirty="0">
                <a:latin typeface="Calibri" pitchFamily="34" charset="0"/>
              </a:rPr>
              <a:t>en </a:t>
            </a:r>
            <a:r>
              <a:rPr lang="nl-NL" sz="2400" dirty="0" smtClean="0">
                <a:latin typeface="Calibri" pitchFamily="34" charset="0"/>
              </a:rPr>
              <a:t>Internet, </a:t>
            </a:r>
            <a:r>
              <a:rPr lang="nl-NL" sz="2400" dirty="0">
                <a:latin typeface="Calibri" pitchFamily="34" charset="0"/>
              </a:rPr>
              <a:t>ruimschoots want het pad dat de leerling volgt is niet te voorzien.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i="1" dirty="0">
                <a:latin typeface="Calibri" pitchFamily="34" charset="0"/>
              </a:rPr>
              <a:t>Delen</a:t>
            </a:r>
            <a:r>
              <a:rPr lang="nl-NL" sz="2400" dirty="0">
                <a:latin typeface="Calibri" pitchFamily="34" charset="0"/>
              </a:rPr>
              <a:t>: </a:t>
            </a:r>
            <a:r>
              <a:rPr lang="nl-NL" sz="2400" dirty="0" smtClean="0">
                <a:latin typeface="Calibri" pitchFamily="34" charset="0"/>
              </a:rPr>
              <a:t>geeft motivatie en relevantie, authentiek </a:t>
            </a:r>
            <a:r>
              <a:rPr lang="nl-NL" sz="2400" dirty="0">
                <a:latin typeface="Calibri" pitchFamily="34" charset="0"/>
              </a:rPr>
              <a:t>publiek.</a:t>
            </a:r>
          </a:p>
          <a:p>
            <a:pPr marL="0" lvl="0" indent="0">
              <a:buNone/>
            </a:pPr>
            <a:r>
              <a:rPr lang="nl-NL" sz="2400" i="1" dirty="0" smtClean="0">
                <a:latin typeface="Calibri" pitchFamily="34" charset="0"/>
              </a:rPr>
              <a:t>Bron: </a:t>
            </a:r>
            <a:r>
              <a:rPr lang="nl-NL" sz="2400" i="1" dirty="0" err="1">
                <a:latin typeface="Calibri" pitchFamily="34" charset="0"/>
              </a:rPr>
              <a:t>Martinez</a:t>
            </a:r>
            <a:r>
              <a:rPr lang="nl-NL" sz="2400" i="1" dirty="0">
                <a:latin typeface="Calibri" pitchFamily="34" charset="0"/>
              </a:rPr>
              <a:t> &amp; </a:t>
            </a:r>
            <a:r>
              <a:rPr lang="nl-NL" sz="2400" i="1" dirty="0" err="1">
                <a:latin typeface="Calibri" pitchFamily="34" charset="0"/>
              </a:rPr>
              <a:t>Stager</a:t>
            </a:r>
            <a:r>
              <a:rPr lang="nl-NL" sz="2400" i="1" dirty="0">
                <a:latin typeface="Calibri" pitchFamily="34" charset="0"/>
              </a:rPr>
              <a:t>, 2013, p. 58</a:t>
            </a:r>
          </a:p>
          <a:p>
            <a:pPr marL="0" indent="0" eaLnBrk="1" hangingPunct="1">
              <a:buNone/>
            </a:pPr>
            <a:endParaRPr lang="nl-NL" sz="2400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35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Het VO aan het woord: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74591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‘</a:t>
            </a:r>
            <a:r>
              <a:rPr lang="nl-NL" i="1" dirty="0" smtClean="0">
                <a:latin typeface="Calibri" pitchFamily="34" charset="0"/>
              </a:rPr>
              <a:t>De docenten kunnen me niet altijd helpen, maar door te zoeken en te proberen kom ik altijd verder</a:t>
            </a:r>
            <a:r>
              <a:rPr lang="nl-NL" dirty="0" smtClean="0">
                <a:latin typeface="Calibri" pitchFamily="34" charset="0"/>
              </a:rPr>
              <a:t>’ (leerling).</a:t>
            </a:r>
          </a:p>
          <a:p>
            <a:pPr eaLnBrk="1" hangingPunct="1"/>
            <a:r>
              <a:rPr lang="nl-NL" dirty="0" smtClean="0">
                <a:latin typeface="Calibri" pitchFamily="34" charset="0"/>
              </a:rPr>
              <a:t>‘</a:t>
            </a:r>
            <a:r>
              <a:rPr lang="nl-NL" i="1" dirty="0" smtClean="0">
                <a:latin typeface="Calibri" pitchFamily="34" charset="0"/>
              </a:rPr>
              <a:t>Leerlingen hun fouten gunnen, dat is een andere </a:t>
            </a:r>
            <a:r>
              <a:rPr lang="nl-NL" i="1" dirty="0" err="1" smtClean="0">
                <a:latin typeface="Calibri" pitchFamily="34" charset="0"/>
              </a:rPr>
              <a:t>mindset</a:t>
            </a:r>
            <a:r>
              <a:rPr lang="nl-NL" i="1" dirty="0" smtClean="0">
                <a:latin typeface="Calibri" pitchFamily="34" charset="0"/>
              </a:rPr>
              <a:t> dan tijdens gewone lessen</a:t>
            </a:r>
            <a:r>
              <a:rPr lang="nl-NL" dirty="0" smtClean="0">
                <a:latin typeface="Calibri" pitchFamily="34" charset="0"/>
              </a:rPr>
              <a:t>’ (docent).</a:t>
            </a:r>
          </a:p>
          <a:p>
            <a:pPr eaLnBrk="1" hangingPunct="1"/>
            <a:r>
              <a:rPr lang="nl-NL" dirty="0" smtClean="0">
                <a:latin typeface="Calibri" pitchFamily="34" charset="0"/>
              </a:rPr>
              <a:t>‘</a:t>
            </a:r>
            <a:r>
              <a:rPr lang="nl-NL" i="1" dirty="0" smtClean="0">
                <a:latin typeface="Calibri" pitchFamily="34" charset="0"/>
              </a:rPr>
              <a:t>Op een </a:t>
            </a:r>
            <a:r>
              <a:rPr lang="nl-NL" i="1" dirty="0" err="1" smtClean="0">
                <a:latin typeface="Calibri" pitchFamily="34" charset="0"/>
              </a:rPr>
              <a:t>sudokuplotter</a:t>
            </a:r>
            <a:r>
              <a:rPr lang="nl-NL" i="1" dirty="0" smtClean="0">
                <a:latin typeface="Calibri" pitchFamily="34" charset="0"/>
              </a:rPr>
              <a:t> zit niemand te wachten. Maar het maakproces was voor ons de meest leerzame ervaring uit onze schoolperiode</a:t>
            </a:r>
            <a:r>
              <a:rPr lang="nl-NL" dirty="0" smtClean="0">
                <a:latin typeface="Calibri" pitchFamily="34" charset="0"/>
              </a:rPr>
              <a:t>’ (leerling).</a:t>
            </a:r>
          </a:p>
          <a:p>
            <a:pPr eaLnBrk="1" hangingPunct="1"/>
            <a:endParaRPr lang="nl-NL" dirty="0">
              <a:latin typeface="Calibri" pitchFamily="34" charset="0"/>
            </a:endParaRPr>
          </a:p>
          <a:p>
            <a:pPr marL="0" indent="0" eaLnBrk="1" hangingPunct="1">
              <a:buNone/>
            </a:pPr>
            <a:r>
              <a:rPr lang="nl-NL" i="1" dirty="0">
                <a:latin typeface="Calibri" pitchFamily="34" charset="0"/>
              </a:rPr>
              <a:t>Bron: http://makered.nl/?p=769 </a:t>
            </a:r>
            <a:r>
              <a:rPr lang="nl-NL" i="1" dirty="0" smtClean="0">
                <a:latin typeface="Calibri" pitchFamily="34" charset="0"/>
              </a:rPr>
              <a:t> </a:t>
            </a:r>
            <a:endParaRPr lang="nl-NL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21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5558"/>
            <a:ext cx="7838256" cy="1077218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Stelling:</a:t>
            </a:r>
            <a:br>
              <a:rPr lang="nl-NL" dirty="0" smtClean="0">
                <a:latin typeface="Calibri" pitchFamily="34" charset="0"/>
              </a:rPr>
            </a:br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285001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3200" i="1" dirty="0">
                <a:latin typeface="Calibri" pitchFamily="34" charset="0"/>
              </a:rPr>
              <a:t>Maakonderwijs is vooral geschikt voor</a:t>
            </a:r>
            <a:br>
              <a:rPr lang="nl-NL" sz="3200" i="1" dirty="0">
                <a:latin typeface="Calibri" pitchFamily="34" charset="0"/>
              </a:rPr>
            </a:br>
            <a:r>
              <a:rPr lang="nl-NL" sz="3200" i="1" dirty="0" err="1">
                <a:latin typeface="Calibri" pitchFamily="34" charset="0"/>
              </a:rPr>
              <a:t>ict</a:t>
            </a:r>
            <a:r>
              <a:rPr lang="nl-NL" sz="3200" i="1" dirty="0">
                <a:latin typeface="Calibri" pitchFamily="34" charset="0"/>
              </a:rPr>
              <a:t> en </a:t>
            </a:r>
            <a:r>
              <a:rPr lang="nl-NL" sz="3200" i="1" dirty="0" smtClean="0">
                <a:latin typeface="Calibri" pitchFamily="34" charset="0"/>
              </a:rPr>
              <a:t>elektronica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15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1820"/>
            <a:ext cx="7838256" cy="1077218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Leidt tot vele initiatieven op de scholen: http</a:t>
            </a:r>
            <a:r>
              <a:rPr lang="nl-NL" dirty="0">
                <a:latin typeface="Calibri" pitchFamily="34" charset="0"/>
              </a:rPr>
              <a:t>://makered.nl</a:t>
            </a:r>
            <a:r>
              <a:rPr lang="nl-NL" dirty="0" smtClean="0">
                <a:latin typeface="Calibri" pitchFamily="34" charset="0"/>
              </a:rPr>
              <a:t>/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357568"/>
          </a:xfrm>
        </p:spPr>
        <p:txBody>
          <a:bodyPr/>
          <a:lstStyle/>
          <a:p>
            <a:r>
              <a:rPr lang="nl-NL" sz="3200" dirty="0">
                <a:latin typeface="Calibri" pitchFamily="34" charset="0"/>
              </a:rPr>
              <a:t>Beoordelen met een rubric?</a:t>
            </a: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38</a:t>
            </a:fld>
            <a:endParaRPr lang="en-US" smtClean="0">
              <a:solidFill>
                <a:srgbClr val="AAFFF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613953"/>
            <a:ext cx="8820472" cy="512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>
                <a:latin typeface="Calibri" pitchFamily="34" charset="0"/>
              </a:rPr>
              <a:t>http://fabschool.nl</a:t>
            </a:r>
            <a:r>
              <a:rPr lang="nl-NL" dirty="0" smtClean="0">
                <a:latin typeface="Calibri" pitchFamily="34" charset="0"/>
              </a:rPr>
              <a:t>/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584775"/>
          </a:xfrm>
        </p:spPr>
        <p:txBody>
          <a:bodyPr/>
          <a:lstStyle/>
          <a:p>
            <a:r>
              <a:rPr lang="nl-NL" sz="3200" dirty="0" err="1" smtClean="0">
                <a:latin typeface="Calibri" pitchFamily="34" charset="0"/>
              </a:rPr>
              <a:t>Beoord</a:t>
            </a:r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39</a:t>
            </a:fld>
            <a:endParaRPr lang="en-US" smtClean="0">
              <a:solidFill>
                <a:srgbClr val="AAFFFD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9313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maken?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977021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nl-NL" sz="3200" dirty="0" smtClean="0">
                <a:latin typeface="Calibri" pitchFamily="34" charset="0"/>
              </a:rPr>
              <a:t>Sociaal: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 smtClean="0">
                <a:latin typeface="Calibri" pitchFamily="34" charset="0"/>
              </a:rPr>
              <a:t>samenwerken, interactie, feedback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c</a:t>
            </a:r>
            <a:r>
              <a:rPr lang="nl-NL" dirty="0" smtClean="0">
                <a:latin typeface="Calibri" pitchFamily="34" charset="0"/>
              </a:rPr>
              <a:t>onfrontatie met sterktes, zwaktes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w</a:t>
            </a:r>
            <a:r>
              <a:rPr lang="nl-NL" dirty="0" smtClean="0">
                <a:latin typeface="Calibri" pitchFamily="34" charset="0"/>
              </a:rPr>
              <a:t>aardering voor techniek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 smtClean="0">
                <a:latin typeface="Calibri" pitchFamily="34" charset="0"/>
              </a:rPr>
              <a:t>zelfredzaamheid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nl-NL" sz="3200" dirty="0" smtClean="0">
                <a:latin typeface="Calibri" pitchFamily="34" charset="0"/>
              </a:rPr>
              <a:t>Psychomotorisch: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p</a:t>
            </a:r>
            <a:r>
              <a:rPr lang="nl-NL" dirty="0" smtClean="0">
                <a:latin typeface="Calibri" pitchFamily="34" charset="0"/>
              </a:rPr>
              <a:t>raktisch ingestelde leerling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m</a:t>
            </a:r>
            <a:r>
              <a:rPr lang="nl-NL" dirty="0" smtClean="0">
                <a:latin typeface="Calibri" pitchFamily="34" charset="0"/>
              </a:rPr>
              <a:t>otorische vaardigheden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e</a:t>
            </a:r>
            <a:r>
              <a:rPr lang="nl-NL" dirty="0" smtClean="0">
                <a:latin typeface="Calibri" pitchFamily="34" charset="0"/>
              </a:rPr>
              <a:t>rvaren van techniek en materiaalgedrag</a:t>
            </a: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48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endParaRPr lang="nl-NL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123658"/>
          </a:xfrm>
        </p:spPr>
        <p:txBody>
          <a:bodyPr/>
          <a:lstStyle/>
          <a:p>
            <a:r>
              <a:rPr lang="nl-NL" sz="2000" dirty="0">
                <a:latin typeface="Calibri" pitchFamily="34" charset="0"/>
                <a:hlinkClick r:id="rId3"/>
              </a:rPr>
              <a:t>http://www.slideshare.net/wietsevanbruggen/webinar-maker-movement-18112014?ref=http://innovatie.kennisnet.nl/terugkijken-webinar-maker-movement-en-onderwijs</a:t>
            </a:r>
            <a:r>
              <a:rPr lang="nl-NL" sz="2000" dirty="0" smtClean="0">
                <a:latin typeface="Calibri" pitchFamily="34" charset="0"/>
                <a:hlinkClick r:id="rId3"/>
              </a:rPr>
              <a:t>/</a:t>
            </a:r>
            <a:endParaRPr lang="nl-NL" sz="2000" dirty="0" smtClean="0">
              <a:latin typeface="Calibri" pitchFamily="34" charset="0"/>
            </a:endParaRPr>
          </a:p>
          <a:p>
            <a:endParaRPr lang="nl-NL" sz="20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2000" dirty="0">
              <a:latin typeface="Calibri" pitchFamily="34" charset="0"/>
            </a:endParaRPr>
          </a:p>
          <a:p>
            <a:pPr eaLnBrk="1" hangingPunct="1"/>
            <a:endParaRPr lang="nl-NL" sz="20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40</a:t>
            </a:fld>
            <a:endParaRPr lang="en-US" smtClean="0">
              <a:solidFill>
                <a:srgbClr val="AAFFF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2141"/>
            <a:ext cx="5204470" cy="394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5756"/>
            <a:ext cx="4848225" cy="421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0264"/>
            <a:ext cx="3672408" cy="523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Meer weten?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2357568"/>
          </a:xfrm>
        </p:spPr>
        <p:txBody>
          <a:bodyPr/>
          <a:lstStyle/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r>
              <a:rPr lang="nl-NL" sz="3200" dirty="0">
                <a:latin typeface="Calibri" pitchFamily="34" charset="0"/>
                <a:hlinkClick r:id="rId4"/>
              </a:rPr>
              <a:t>http://www.inventtolearn.com</a:t>
            </a:r>
            <a:r>
              <a:rPr lang="nl-NL" sz="3200" dirty="0" smtClean="0">
                <a:latin typeface="Calibri" pitchFamily="34" charset="0"/>
                <a:hlinkClick r:id="rId4"/>
              </a:rPr>
              <a:t>/</a:t>
            </a: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41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>
                <a:latin typeface="Calibri" pitchFamily="34" charset="0"/>
              </a:rPr>
              <a:t>S</a:t>
            </a:r>
            <a:r>
              <a:rPr lang="nl-NL" dirty="0" smtClean="0">
                <a:latin typeface="Calibri" pitchFamily="34" charset="0"/>
              </a:rPr>
              <a:t>telling:</a:t>
            </a:r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17666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l-NL" sz="3200" i="1" dirty="0">
                <a:latin typeface="Calibri" pitchFamily="34" charset="0"/>
              </a:rPr>
              <a:t>Maakonderwijs is </a:t>
            </a:r>
            <a:r>
              <a:rPr lang="nl-NL" sz="3200" i="1" dirty="0" smtClean="0">
                <a:latin typeface="Calibri" pitchFamily="34" charset="0"/>
              </a:rPr>
              <a:t>hip en niet </a:t>
            </a:r>
            <a:r>
              <a:rPr lang="nl-NL" sz="3200" i="1" dirty="0">
                <a:latin typeface="Calibri" pitchFamily="34" charset="0"/>
              </a:rPr>
              <a:t>meer dan een </a:t>
            </a:r>
            <a:r>
              <a:rPr lang="nl-NL" sz="3200" i="1" dirty="0" smtClean="0">
                <a:latin typeface="Calibri" pitchFamily="34" charset="0"/>
              </a:rPr>
              <a:t>hype</a:t>
            </a:r>
            <a:endParaRPr lang="nl-NL" sz="3200" i="1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8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407"/>
            <a:ext cx="9144000" cy="55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Dank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4130361"/>
          </a:xfrm>
        </p:spPr>
        <p:txBody>
          <a:bodyPr/>
          <a:lstStyle/>
          <a:p>
            <a:r>
              <a:rPr lang="nl-NL" sz="3200" dirty="0" smtClean="0">
                <a:latin typeface="Calibri" pitchFamily="34" charset="0"/>
              </a:rPr>
              <a:t>Vragen?</a:t>
            </a:r>
          </a:p>
          <a:p>
            <a:endParaRPr lang="nl-NL" sz="3200" dirty="0" smtClean="0">
              <a:latin typeface="Calibri" pitchFamily="34" charset="0"/>
            </a:endParaRPr>
          </a:p>
          <a:p>
            <a:r>
              <a:rPr lang="nl-NL" sz="3200" dirty="0" smtClean="0">
                <a:solidFill>
                  <a:schemeClr val="accent5"/>
                </a:solidFill>
                <a:latin typeface="Calibri" pitchFamily="34" charset="0"/>
              </a:rPr>
              <a:t>Aan de slag met de Raspberry Pi!</a:t>
            </a:r>
          </a:p>
          <a:p>
            <a:endParaRPr lang="nl-NL" sz="3200" dirty="0">
              <a:latin typeface="Calibri" pitchFamily="34" charset="0"/>
            </a:endParaRPr>
          </a:p>
          <a:p>
            <a:pPr eaLnBrk="1" hangingPunct="1"/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43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Aan de slag</a:t>
            </a:r>
            <a:endParaRPr lang="nl-NL" i="1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2948499"/>
          </a:xfrm>
        </p:spPr>
        <p:txBody>
          <a:bodyPr/>
          <a:lstStyle/>
          <a:p>
            <a:pPr eaLnBrk="1" hangingPunct="1"/>
            <a:r>
              <a:rPr lang="nl-NL" sz="3200" dirty="0" smtClean="0">
                <a:latin typeface="Calibri" pitchFamily="34" charset="0"/>
              </a:rPr>
              <a:t>Setup bekijken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Aanpak van de opdrachten</a:t>
            </a:r>
          </a:p>
          <a:p>
            <a:pPr eaLnBrk="1" hangingPunct="1"/>
            <a:r>
              <a:rPr lang="nl-NL" sz="3200" dirty="0" smtClean="0">
                <a:latin typeface="Calibri" pitchFamily="34" charset="0"/>
              </a:rPr>
              <a:t>OS reeds geïnstalleerd (doorlooptijd)</a:t>
            </a: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52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Meer informatie…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557362"/>
            <a:ext cx="8382000" cy="6075509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Calibri" pitchFamily="34" charset="0"/>
                <a:hlinkClick r:id="rId3"/>
              </a:rPr>
              <a:t>http</a:t>
            </a:r>
            <a:r>
              <a:rPr lang="nl-NL" sz="2400" dirty="0">
                <a:latin typeface="Calibri" pitchFamily="34" charset="0"/>
                <a:hlinkClick r:id="rId3"/>
              </a:rPr>
              <a:t>://innovatie.kennisnet.nl/schrijf-je-in-webinar-over-diy-technologie-en-maker-movement</a:t>
            </a:r>
            <a:r>
              <a:rPr lang="nl-NL" sz="2400" dirty="0" smtClean="0">
                <a:latin typeface="Calibri" pitchFamily="34" charset="0"/>
                <a:hlinkClick r:id="rId3"/>
              </a:rPr>
              <a:t>/</a:t>
            </a:r>
            <a:endParaRPr lang="nl-NL" sz="2400" dirty="0" smtClean="0">
              <a:latin typeface="Calibri" pitchFamily="34" charset="0"/>
            </a:endParaRPr>
          </a:p>
          <a:p>
            <a:pPr eaLnBrk="1" hangingPunct="1"/>
            <a:r>
              <a:rPr lang="nl-NL" sz="2400" dirty="0">
                <a:latin typeface="Calibri" pitchFamily="34" charset="0"/>
                <a:hlinkClick r:id="rId4"/>
              </a:rPr>
              <a:t>http://makered.nl</a:t>
            </a:r>
            <a:r>
              <a:rPr lang="nl-NL" sz="2400" dirty="0" smtClean="0">
                <a:latin typeface="Calibri" pitchFamily="34" charset="0"/>
                <a:hlinkClick r:id="rId4"/>
              </a:rPr>
              <a:t>/</a:t>
            </a:r>
            <a:endParaRPr lang="nl-NL" sz="2400" dirty="0" smtClean="0">
              <a:latin typeface="Calibri" pitchFamily="34" charset="0"/>
            </a:endParaRPr>
          </a:p>
          <a:p>
            <a:pPr eaLnBrk="1" hangingPunct="1"/>
            <a:r>
              <a:rPr lang="nl-NL" sz="2400" dirty="0">
                <a:latin typeface="Calibri" pitchFamily="34" charset="0"/>
                <a:hlinkClick r:id="rId5"/>
              </a:rPr>
              <a:t>http://www.youtech.nl</a:t>
            </a:r>
            <a:r>
              <a:rPr lang="nl-NL" sz="2400" dirty="0" smtClean="0">
                <a:latin typeface="Calibri" pitchFamily="34" charset="0"/>
                <a:hlinkClick r:id="rId5"/>
              </a:rPr>
              <a:t>/</a:t>
            </a:r>
            <a:endParaRPr lang="nl-NL" sz="2400" dirty="0" smtClean="0">
              <a:latin typeface="Calibri" pitchFamily="34" charset="0"/>
            </a:endParaRPr>
          </a:p>
          <a:p>
            <a:r>
              <a:rPr lang="nl-NL" sz="2400" u="sng" dirty="0">
                <a:latin typeface="Calibri" panose="020F0502020204030204" pitchFamily="34" charset="0"/>
                <a:hlinkClick r:id="rId6"/>
              </a:rPr>
              <a:t>https://</a:t>
            </a:r>
            <a:r>
              <a:rPr lang="nl-NL" sz="2400" u="sng" dirty="0" smtClean="0">
                <a:latin typeface="Calibri" panose="020F0502020204030204" pitchFamily="34" charset="0"/>
                <a:hlinkClick r:id="rId6"/>
              </a:rPr>
              <a:t>relayr.io/wunderbar</a:t>
            </a:r>
            <a:r>
              <a:rPr lang="nl-NL" sz="2400" dirty="0">
                <a:latin typeface="Calibri" panose="020F0502020204030204" pitchFamily="34" charset="0"/>
              </a:rPr>
              <a:t> </a:t>
            </a:r>
          </a:p>
          <a:p>
            <a:r>
              <a:rPr lang="nl-NL" sz="2400" u="sng" dirty="0">
                <a:latin typeface="Calibri" panose="020F0502020204030204" pitchFamily="34" charset="0"/>
                <a:hlinkClick r:id="rId7"/>
              </a:rPr>
              <a:t>http://makered.org/</a:t>
            </a:r>
            <a:endParaRPr lang="nl-NL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sz="2400" dirty="0" smtClean="0">
                <a:latin typeface="Calibri" pitchFamily="34" charset="0"/>
                <a:hlinkClick r:id="rId8"/>
              </a:rPr>
              <a:t>http</a:t>
            </a:r>
            <a:r>
              <a:rPr lang="nl-NL" sz="2400" dirty="0">
                <a:latin typeface="Calibri" pitchFamily="34" charset="0"/>
                <a:hlinkClick r:id="rId8"/>
              </a:rPr>
              <a:t>://makerthemovie.com</a:t>
            </a:r>
            <a:r>
              <a:rPr lang="nl-NL" sz="2400" dirty="0" smtClean="0">
                <a:latin typeface="Calibri" pitchFamily="34" charset="0"/>
                <a:hlinkClick r:id="rId8"/>
              </a:rPr>
              <a:t>/</a:t>
            </a:r>
            <a:endParaRPr lang="nl-NL" sz="2400" dirty="0" smtClean="0">
              <a:latin typeface="Calibri" pitchFamily="34" charset="0"/>
            </a:endParaRPr>
          </a:p>
          <a:p>
            <a:pPr eaLnBrk="1" hangingPunct="1"/>
            <a:r>
              <a:rPr lang="nl-NL" sz="2400" u="sng" dirty="0">
                <a:latin typeface="Calibri" panose="020F0502020204030204" pitchFamily="34" charset="0"/>
                <a:hlinkClick r:id="rId9"/>
              </a:rPr>
              <a:t>http://www.designthinkingmovie.com/</a:t>
            </a:r>
            <a:endParaRPr lang="nl-NL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nl-NL" sz="2400" dirty="0" smtClean="0">
                <a:latin typeface="Calibri" pitchFamily="34" charset="0"/>
                <a:hlinkClick r:id="rId10"/>
              </a:rPr>
              <a:t>http</a:t>
            </a:r>
            <a:r>
              <a:rPr lang="nl-NL" sz="2400" dirty="0">
                <a:latin typeface="Calibri" pitchFamily="34" charset="0"/>
                <a:hlinkClick r:id="rId10"/>
              </a:rPr>
              <a:t>://hacknmod.com</a:t>
            </a:r>
            <a:r>
              <a:rPr lang="nl-NL" sz="2400" dirty="0" smtClean="0">
                <a:latin typeface="Calibri" pitchFamily="34" charset="0"/>
                <a:hlinkClick r:id="rId10"/>
              </a:rPr>
              <a:t>/</a:t>
            </a:r>
            <a:endParaRPr lang="nl-NL" sz="2400" dirty="0" smtClean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Calibri" pitchFamily="34" charset="0"/>
                <a:hlinkClick r:id="rId11"/>
              </a:rPr>
              <a:t>http</a:t>
            </a:r>
            <a:r>
              <a:rPr lang="nl-NL" sz="2400" dirty="0">
                <a:latin typeface="Calibri" pitchFamily="34" charset="0"/>
                <a:hlinkClick r:id="rId11"/>
              </a:rPr>
              <a:t>://www.youtech.nl/nieuwe-generatie-uitvinders-op-de-designathon/?</a:t>
            </a:r>
            <a:r>
              <a:rPr lang="nl-NL" sz="2400" dirty="0" smtClean="0">
                <a:latin typeface="Calibri" pitchFamily="34" charset="0"/>
                <a:hlinkClick r:id="rId11"/>
              </a:rPr>
              <a:t>utm_source=weekoverzicht</a:t>
            </a:r>
            <a:endParaRPr lang="nl-NL" sz="2400" dirty="0" smtClean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nl-NL" sz="2400">
                <a:latin typeface="Calibri" pitchFamily="34" charset="0"/>
                <a:hlinkClick r:id="rId12"/>
              </a:rPr>
              <a:t>http://makered.org/makerspace-playbook-school-edition</a:t>
            </a:r>
            <a:r>
              <a:rPr lang="nl-NL" sz="2400" smtClean="0">
                <a:latin typeface="Calibri" pitchFamily="34" charset="0"/>
                <a:hlinkClick r:id="rId12"/>
              </a:rPr>
              <a:t>/</a:t>
            </a:r>
            <a:endParaRPr lang="nl-NL" sz="2400" smtClean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nl-NL" sz="2400" dirty="0" smtClean="0">
              <a:latin typeface="Calibri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nl-NL" sz="2400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>
                <a:solidFill>
                  <a:srgbClr val="AAFFFD"/>
                </a:solidFill>
              </a:rPr>
              <a:pPr/>
              <a:t>45</a:t>
            </a:fld>
            <a:endParaRPr lang="en-US" smtClean="0">
              <a:solidFill>
                <a:srgbClr val="AAFF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maken?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48690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nl-NL" sz="3200" dirty="0" smtClean="0">
                <a:latin typeface="Calibri" pitchFamily="34" charset="0"/>
              </a:rPr>
              <a:t>Metacognitief: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 smtClean="0">
                <a:latin typeface="Calibri" pitchFamily="34" charset="0"/>
              </a:rPr>
              <a:t>doorzettingsvermogen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f</a:t>
            </a:r>
            <a:r>
              <a:rPr lang="nl-NL" dirty="0" smtClean="0">
                <a:latin typeface="Calibri" pitchFamily="34" charset="0"/>
              </a:rPr>
              <a:t>rustratie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g</a:t>
            </a:r>
            <a:r>
              <a:rPr lang="nl-NL" dirty="0" smtClean="0">
                <a:latin typeface="Calibri" pitchFamily="34" charset="0"/>
              </a:rPr>
              <a:t>evoel voor ‘hard werken’ en detail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f</a:t>
            </a:r>
            <a:r>
              <a:rPr lang="nl-NL" dirty="0" smtClean="0">
                <a:latin typeface="Calibri" pitchFamily="34" charset="0"/>
              </a:rPr>
              <a:t>eedback, zelfevaluatie en reflectie leren gebruiken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nl-NL" dirty="0">
                <a:latin typeface="Calibri" pitchFamily="34" charset="0"/>
              </a:rPr>
              <a:t>i</a:t>
            </a:r>
            <a:r>
              <a:rPr lang="nl-NL" dirty="0" smtClean="0">
                <a:latin typeface="Calibri" pitchFamily="34" charset="0"/>
              </a:rPr>
              <a:t>nzicht in eigen leerstrategie en -voorkeur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nl-NL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7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Invloed van </a:t>
            </a:r>
            <a:r>
              <a:rPr lang="nl-NL" dirty="0" err="1" smtClean="0">
                <a:latin typeface="Calibri" pitchFamily="34" charset="0"/>
              </a:rPr>
              <a:t>ict</a:t>
            </a:r>
            <a:r>
              <a:rPr lang="nl-NL" dirty="0" smtClean="0">
                <a:latin typeface="Calibri" pitchFamily="34" charset="0"/>
              </a:rPr>
              <a:t> en Internet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584775"/>
          </a:xfrm>
        </p:spPr>
        <p:txBody>
          <a:bodyPr/>
          <a:lstStyle/>
          <a:p>
            <a:pPr eaLnBrk="1" hangingPunct="1"/>
            <a:endParaRPr lang="nl-NL" sz="3200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6626" name="Picture 2" descr="https://bensontao.files.wordpress.com/2013/10/vivante-iot-eco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1220" cy="510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6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Internet of </a:t>
            </a:r>
            <a:r>
              <a:rPr lang="nl-NL" dirty="0" err="1" smtClean="0">
                <a:latin typeface="Calibri" pitchFamily="34" charset="0"/>
              </a:rPr>
              <a:t>Things</a:t>
            </a:r>
            <a:endParaRPr lang="nl-NL" dirty="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628800"/>
            <a:ext cx="8382000" cy="1175706"/>
          </a:xfrm>
        </p:spPr>
        <p:txBody>
          <a:bodyPr/>
          <a:lstStyle/>
          <a:p>
            <a:pPr eaLnBrk="1" hangingPunct="1"/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i="1" dirty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45747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75" y="2456569"/>
            <a:ext cx="3672408" cy="2776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52" y="3844652"/>
            <a:ext cx="3327784" cy="301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Naar Maakonderwijs…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762125"/>
            <a:ext cx="8382000" cy="1766637"/>
          </a:xfrm>
        </p:spPr>
        <p:txBody>
          <a:bodyPr/>
          <a:lstStyle/>
          <a:p>
            <a:endParaRPr lang="nl-NL" sz="3200" dirty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  <a:p>
            <a:pPr eaLnBrk="1" hangingPunct="1"/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187624" y="2564904"/>
            <a:ext cx="2736304" cy="129614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‘M</a:t>
            </a: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aken’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 Techniekonderwijs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148064" y="2564904"/>
            <a:ext cx="2736304" cy="129614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Bewegingen in 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samenleving: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ict</a:t>
            </a:r>
            <a:r>
              <a:rPr lang="nl-NL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en Internet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3848" y="5157192"/>
            <a:ext cx="2736304" cy="1296144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Maakonderwijs</a:t>
            </a:r>
          </a:p>
        </p:txBody>
      </p:sp>
      <p:sp>
        <p:nvSpPr>
          <p:cNvPr id="4" name="Striped Right Arrow 3"/>
          <p:cNvSpPr/>
          <p:nvPr/>
        </p:nvSpPr>
        <p:spPr bwMode="auto">
          <a:xfrm rot="5400000">
            <a:off x="4181168" y="3092388"/>
            <a:ext cx="756084" cy="286946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4263"/>
            <a:ext cx="7838256" cy="584775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pitchFamily="34" charset="0"/>
              </a:rPr>
              <a:t>Waarom Maakonderwijs?</a:t>
            </a:r>
          </a:p>
        </p:txBody>
      </p:sp>
      <p:sp>
        <p:nvSpPr>
          <p:cNvPr id="30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1484784"/>
            <a:ext cx="7554416" cy="4130361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>
                <a:latin typeface="Calibri" pitchFamily="34" charset="0"/>
              </a:rPr>
              <a:t>Vanuit techniekonderwijs en -filosofie: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Magie van technologie doorbreken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Technologische </a:t>
            </a:r>
            <a:r>
              <a:rPr lang="nl-NL" sz="3200" dirty="0" smtClean="0">
                <a:latin typeface="Calibri" pitchFamily="34" charset="0"/>
              </a:rPr>
              <a:t>geletterdheid versterken</a:t>
            </a:r>
            <a:endParaRPr lang="nl-NL" sz="3200" dirty="0" smtClean="0">
              <a:latin typeface="Calibri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Weerbaar maken </a:t>
            </a:r>
            <a:r>
              <a:rPr lang="nl-NL" sz="3200" dirty="0" smtClean="0">
                <a:latin typeface="Calibri" pitchFamily="34" charset="0"/>
              </a:rPr>
              <a:t>tegen </a:t>
            </a:r>
            <a:r>
              <a:rPr lang="nl-NL" sz="3200" dirty="0" err="1" smtClean="0">
                <a:latin typeface="Calibri" pitchFamily="34" charset="0"/>
              </a:rPr>
              <a:t>technology</a:t>
            </a:r>
            <a:r>
              <a:rPr lang="nl-NL" sz="3200" dirty="0" smtClean="0">
                <a:latin typeface="Calibri" pitchFamily="34" charset="0"/>
              </a:rPr>
              <a:t> push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Eigenwaarde en trots ervaren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Calibri" pitchFamily="34" charset="0"/>
              </a:rPr>
              <a:t>Eigen leerstrategie </a:t>
            </a:r>
            <a:r>
              <a:rPr lang="nl-NL" sz="3200" smtClean="0">
                <a:latin typeface="Calibri" pitchFamily="34" charset="0"/>
              </a:rPr>
              <a:t>opnieuw uitvinden</a:t>
            </a:r>
            <a:endParaRPr lang="nl-NL" sz="3200" dirty="0" smtClean="0"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nl-NL" sz="3200" dirty="0" smtClean="0">
              <a:latin typeface="Calibri" pitchFamily="34" charset="0"/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7DADD9-4DD9-45D7-B44A-C1BAF20D9C94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4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U powerpoint presentatie">
  <a:themeElements>
    <a:clrScheme name="">
      <a:dk1>
        <a:srgbClr val="000000"/>
      </a:dk1>
      <a:lt1>
        <a:srgbClr val="00ADCD"/>
      </a:lt1>
      <a:dk2>
        <a:srgbClr val="000000"/>
      </a:dk2>
      <a:lt2>
        <a:srgbClr val="005A6F"/>
      </a:lt2>
      <a:accent1>
        <a:srgbClr val="AAFFFD"/>
      </a:accent1>
      <a:accent2>
        <a:srgbClr val="FF1E00"/>
      </a:accent2>
      <a:accent3>
        <a:srgbClr val="AAD3E3"/>
      </a:accent3>
      <a:accent4>
        <a:srgbClr val="000000"/>
      </a:accent4>
      <a:accent5>
        <a:srgbClr val="D2FFFE"/>
      </a:accent5>
      <a:accent6>
        <a:srgbClr val="E71A00"/>
      </a:accent6>
      <a:hlink>
        <a:srgbClr val="380060"/>
      </a:hlink>
      <a:folHlink>
        <a:srgbClr val="FFFFFF"/>
      </a:folHlink>
    </a:clrScheme>
    <a:fontScheme name="1_HU powerpoint presentat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HU powerpoint presentatie 1">
        <a:dk1>
          <a:srgbClr val="000000"/>
        </a:dk1>
        <a:lt1>
          <a:srgbClr val="FFFFFF"/>
        </a:lt1>
        <a:dk2>
          <a:srgbClr val="00ADCD"/>
        </a:dk2>
        <a:lt2>
          <a:srgbClr val="FFFFFF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U powerpoint presentatie 2">
        <a:dk1>
          <a:srgbClr val="000000"/>
        </a:dk1>
        <a:lt1>
          <a:srgbClr val="00ADCD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AAD3E3"/>
        </a:accent3>
        <a:accent4>
          <a:srgbClr val="000000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 powerpoint presentatie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FF1E00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FFABAA"/>
        </a:accent5>
        <a:accent6>
          <a:srgbClr val="6264B4"/>
        </a:accent6>
        <a:hlink>
          <a:srgbClr val="FD8300"/>
        </a:hlink>
        <a:folHlink>
          <a:srgbClr val="78BB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 powerpoint presentatie 4">
        <a:dk1>
          <a:srgbClr val="000000"/>
        </a:dk1>
        <a:lt1>
          <a:srgbClr val="FFFFFF"/>
        </a:lt1>
        <a:dk2>
          <a:srgbClr val="000000"/>
        </a:dk2>
        <a:lt2>
          <a:srgbClr val="005A6F"/>
        </a:lt2>
        <a:accent1>
          <a:srgbClr val="FF1E00"/>
        </a:accent1>
        <a:accent2>
          <a:srgbClr val="005A6F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005164"/>
        </a:accent6>
        <a:hlink>
          <a:srgbClr val="FF1E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 powerpoint presentatie 5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92DDFD"/>
        </a:accent1>
        <a:accent2>
          <a:srgbClr val="FF007E"/>
        </a:accent2>
        <a:accent3>
          <a:srgbClr val="AAD3E3"/>
        </a:accent3>
        <a:accent4>
          <a:srgbClr val="000000"/>
        </a:accent4>
        <a:accent5>
          <a:srgbClr val="C7EBFE"/>
        </a:accent5>
        <a:accent6>
          <a:srgbClr val="E70072"/>
        </a:accent6>
        <a:hlink>
          <a:srgbClr val="FFBD00"/>
        </a:hlink>
        <a:folHlink>
          <a:srgbClr val="005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 powerpoint presentatie 6">
        <a:dk1>
          <a:srgbClr val="000000"/>
        </a:dk1>
        <a:lt1>
          <a:srgbClr val="00ADCD"/>
        </a:lt1>
        <a:dk2>
          <a:srgbClr val="000000"/>
        </a:dk2>
        <a:lt2>
          <a:srgbClr val="005A6F"/>
        </a:lt2>
        <a:accent1>
          <a:srgbClr val="AAD5DB"/>
        </a:accent1>
        <a:accent2>
          <a:srgbClr val="FF1E00"/>
        </a:accent2>
        <a:accent3>
          <a:srgbClr val="AAD3E3"/>
        </a:accent3>
        <a:accent4>
          <a:srgbClr val="000000"/>
        </a:accent4>
        <a:accent5>
          <a:srgbClr val="D2E7EA"/>
        </a:accent5>
        <a:accent6>
          <a:srgbClr val="E71A00"/>
        </a:accent6>
        <a:hlink>
          <a:srgbClr val="38006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D95AF53D175F49997FE2A33EE4D6C5" ma:contentTypeVersion="0" ma:contentTypeDescription="Een nieuw document maken." ma:contentTypeScope="" ma:versionID="124ca0092bc54ff34a8b0a37234c81e6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FB0575E-97BC-4111-9C8D-1C2949CCA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84A3AA9-3BDF-4708-AA82-4C5B7F06F9D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069DF08-5372-4663-A5D6-43D5F99E93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9D6A6C-6ACD-44C5-B5D9-E4C9B482FBF6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 powerpoint presentatie</Template>
  <TotalTime>15777</TotalTime>
  <Words>1200</Words>
  <Application>Microsoft Office PowerPoint</Application>
  <PresentationFormat>On-screen Show (4:3)</PresentationFormat>
  <Paragraphs>372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1_HU powerpoint presentatie</vt:lpstr>
      <vt:lpstr>Maakonderwijs</vt:lpstr>
      <vt:lpstr>Maakonderwijs = Maken?</vt:lpstr>
      <vt:lpstr>Waarom maken in techniekonderwijs?</vt:lpstr>
      <vt:lpstr>Waarom maken?</vt:lpstr>
      <vt:lpstr>Waarom maken?</vt:lpstr>
      <vt:lpstr>Invloed van ict en Internet</vt:lpstr>
      <vt:lpstr>Internet of Things</vt:lpstr>
      <vt:lpstr>Naar Maakonderwijs…</vt:lpstr>
      <vt:lpstr>Waarom Maakonderwijs?</vt:lpstr>
      <vt:lpstr>Waarom Maakonderwijs?</vt:lpstr>
      <vt:lpstr>Waarom Maakonderwijs?</vt:lpstr>
      <vt:lpstr>Kennisnet</vt:lpstr>
      <vt:lpstr>Leidt tot…</vt:lpstr>
      <vt:lpstr>Voorbeelden:</vt:lpstr>
      <vt:lpstr>PowerPoint Presentation</vt:lpstr>
      <vt:lpstr>Maker Movement</vt:lpstr>
      <vt:lpstr>Citaten uit dit filmpje…</vt:lpstr>
      <vt:lpstr>Je rol, je identiteit</vt:lpstr>
      <vt:lpstr>Productontwerp vs. Maakonderwijs</vt:lpstr>
      <vt:lpstr>PowerPoint Presentation</vt:lpstr>
      <vt:lpstr>Karakteristieken volgens Invent to  Learn</vt:lpstr>
      <vt:lpstr>Maakonderwijs en Invent to Learn</vt:lpstr>
      <vt:lpstr>Op de lerarenopleiding…</vt:lpstr>
      <vt:lpstr>Constructive alignment</vt:lpstr>
      <vt:lpstr>Didactiek</vt:lpstr>
      <vt:lpstr>Opdracht</vt:lpstr>
      <vt:lpstr>Waarom Maakonderwijs voor deze doelgroep?</vt:lpstr>
      <vt:lpstr>Waarom                         ?</vt:lpstr>
      <vt:lpstr>Oplevering en beoordelingseisen</vt:lpstr>
      <vt:lpstr>Beoordeling</vt:lpstr>
      <vt:lpstr>Aandachtspunten of risico’s?</vt:lpstr>
      <vt:lpstr>Vraag…</vt:lpstr>
      <vt:lpstr>Vraag…</vt:lpstr>
      <vt:lpstr>Didactiek - aanpak</vt:lpstr>
      <vt:lpstr>Didactiek - projectomschrijving</vt:lpstr>
      <vt:lpstr>Het VO aan het woord:</vt:lpstr>
      <vt:lpstr>Stelling: </vt:lpstr>
      <vt:lpstr>Leidt tot vele initiatieven op de scholen: http://makered.nl/</vt:lpstr>
      <vt:lpstr>http://fabschool.nl/</vt:lpstr>
      <vt:lpstr>PowerPoint Presentation</vt:lpstr>
      <vt:lpstr>Meer weten?</vt:lpstr>
      <vt:lpstr>Stelling:</vt:lpstr>
      <vt:lpstr>Dank</vt:lpstr>
      <vt:lpstr>Aan de slag</vt:lpstr>
      <vt:lpstr>Meer informatie…</vt:lpstr>
    </vt:vector>
  </TitlesOfParts>
  <Company>Hogeschool van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sacha.tippel</dc:creator>
  <cp:lastModifiedBy>Rob Hoevenaars</cp:lastModifiedBy>
  <cp:revision>1255</cp:revision>
  <dcterms:created xsi:type="dcterms:W3CDTF">2008-08-22T09:28:55Z</dcterms:created>
  <dcterms:modified xsi:type="dcterms:W3CDTF">2015-05-20T08:56:11Z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sacha.tippel</vt:lpwstr>
  </property>
  <property fmtid="{D5CDD505-2E9C-101B-9397-08002B2CF9AE}" pid="6" name="_Category">
    <vt:lpwstr/>
  </property>
  <property fmtid="{D5CDD505-2E9C-101B-9397-08002B2CF9AE}" pid="7" name="Slides">
    <vt:lpwstr>12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  <property fmtid="{D5CDD505-2E9C-101B-9397-08002B2CF9AE}" pid="12" name="ContentTypeId">
    <vt:lpwstr>0x010100D5D95AF53D175F49997FE2A33EE4D6C5</vt:lpwstr>
  </property>
</Properties>
</file>